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78" autoAdjust="0"/>
    <p:restoredTop sz="94560" autoAdjust="0"/>
  </p:normalViewPr>
  <p:slideViewPr>
    <p:cSldViewPr>
      <p:cViewPr varScale="1">
        <p:scale>
          <a:sx n="86" d="100"/>
          <a:sy n="86" d="100"/>
        </p:scale>
        <p:origin x="141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134F-CC6A-4DDD-9A98-11AF99DAD495}" type="datetimeFigureOut">
              <a:rPr lang="es-CL" smtClean="0"/>
              <a:pPr/>
              <a:t>14-08-2020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9E2DD-CC78-403B-B0C7-48AD51202EC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134F-CC6A-4DDD-9A98-11AF99DAD495}" type="datetimeFigureOut">
              <a:rPr lang="es-CL" smtClean="0"/>
              <a:pPr/>
              <a:t>14-08-2020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9E2DD-CC78-403B-B0C7-48AD51202EC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134F-CC6A-4DDD-9A98-11AF99DAD495}" type="datetimeFigureOut">
              <a:rPr lang="es-CL" smtClean="0"/>
              <a:pPr/>
              <a:t>14-08-2020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9E2DD-CC78-403B-B0C7-48AD51202EC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134F-CC6A-4DDD-9A98-11AF99DAD495}" type="datetimeFigureOut">
              <a:rPr lang="es-CL" smtClean="0"/>
              <a:pPr/>
              <a:t>14-08-2020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9E2DD-CC78-403B-B0C7-48AD51202EC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134F-CC6A-4DDD-9A98-11AF99DAD495}" type="datetimeFigureOut">
              <a:rPr lang="es-CL" smtClean="0"/>
              <a:pPr/>
              <a:t>14-08-2020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9E2DD-CC78-403B-B0C7-48AD51202EC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134F-CC6A-4DDD-9A98-11AF99DAD495}" type="datetimeFigureOut">
              <a:rPr lang="es-CL" smtClean="0"/>
              <a:pPr/>
              <a:t>14-08-2020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9E2DD-CC78-403B-B0C7-48AD51202EC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134F-CC6A-4DDD-9A98-11AF99DAD495}" type="datetimeFigureOut">
              <a:rPr lang="es-CL" smtClean="0"/>
              <a:pPr/>
              <a:t>14-08-2020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9E2DD-CC78-403B-B0C7-48AD51202EC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134F-CC6A-4DDD-9A98-11AF99DAD495}" type="datetimeFigureOut">
              <a:rPr lang="es-CL" smtClean="0"/>
              <a:pPr/>
              <a:t>14-08-2020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9E2DD-CC78-403B-B0C7-48AD51202EC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134F-CC6A-4DDD-9A98-11AF99DAD495}" type="datetimeFigureOut">
              <a:rPr lang="es-CL" smtClean="0"/>
              <a:pPr/>
              <a:t>14-08-2020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9E2DD-CC78-403B-B0C7-48AD51202EC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134F-CC6A-4DDD-9A98-11AF99DAD495}" type="datetimeFigureOut">
              <a:rPr lang="es-CL" smtClean="0"/>
              <a:pPr/>
              <a:t>14-08-2020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9E2DD-CC78-403B-B0C7-48AD51202EC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134F-CC6A-4DDD-9A98-11AF99DAD495}" type="datetimeFigureOut">
              <a:rPr lang="es-CL" smtClean="0"/>
              <a:pPr/>
              <a:t>14-08-2020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9E2DD-CC78-403B-B0C7-48AD51202EC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E134F-CC6A-4DDD-9A98-11AF99DAD495}" type="datetimeFigureOut">
              <a:rPr lang="es-CL" smtClean="0"/>
              <a:pPr/>
              <a:t>14-08-2020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9E2DD-CC78-403B-B0C7-48AD51202EC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15370" cy="733422"/>
          </a:xfrm>
        </p:spPr>
        <p:txBody>
          <a:bodyPr>
            <a:noAutofit/>
          </a:bodyPr>
          <a:lstStyle/>
          <a:p>
            <a:pPr algn="ctr"/>
            <a:r>
              <a:rPr lang="es-CL" sz="4400" u="sng" dirty="0" smtClean="0">
                <a:solidFill>
                  <a:schemeClr val="tx2"/>
                </a:solidFill>
              </a:rPr>
              <a:t>PROMOCIÓN </a:t>
            </a:r>
            <a:r>
              <a:rPr lang="es-CL" sz="4400" u="sng" dirty="0" smtClean="0">
                <a:solidFill>
                  <a:schemeClr val="tx2"/>
                </a:solidFill>
              </a:rPr>
              <a:t>DE LA SALUD </a:t>
            </a:r>
            <a:endParaRPr lang="es-CL" sz="4400" u="sng" dirty="0">
              <a:solidFill>
                <a:schemeClr val="tx2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3428992" y="2214554"/>
            <a:ext cx="5254626" cy="4643446"/>
          </a:xfrm>
        </p:spPr>
        <p:txBody>
          <a:bodyPr/>
          <a:lstStyle/>
          <a:p>
            <a:pPr algn="ctr">
              <a:buNone/>
            </a:pPr>
            <a:r>
              <a:rPr lang="es-CL" sz="2800" b="1" u="sng" dirty="0" smtClean="0">
                <a:solidFill>
                  <a:schemeClr val="tx2"/>
                </a:solidFill>
              </a:rPr>
              <a:t>VÍAS </a:t>
            </a:r>
            <a:r>
              <a:rPr lang="es-CL" sz="2800" b="1" u="sng" dirty="0" smtClean="0">
                <a:solidFill>
                  <a:schemeClr val="tx2"/>
                </a:solidFill>
              </a:rPr>
              <a:t>DE </a:t>
            </a:r>
            <a:r>
              <a:rPr lang="es-CL" sz="2800" b="1" u="sng" dirty="0" smtClean="0">
                <a:solidFill>
                  <a:schemeClr val="tx2"/>
                </a:solidFill>
              </a:rPr>
              <a:t>ADMINISTRACIÓN </a:t>
            </a:r>
            <a:r>
              <a:rPr lang="es-CL" sz="2800" b="1" u="sng" dirty="0" smtClean="0">
                <a:solidFill>
                  <a:schemeClr val="tx2"/>
                </a:solidFill>
              </a:rPr>
              <a:t>DE LAS VACUNAS </a:t>
            </a:r>
          </a:p>
          <a:p>
            <a:pPr algn="ctr">
              <a:buNone/>
            </a:pPr>
            <a:r>
              <a:rPr lang="es-CL" sz="2800" b="1" dirty="0" smtClean="0">
                <a:solidFill>
                  <a:schemeClr val="tx2"/>
                </a:solidFill>
              </a:rPr>
              <a:t>PROFESORA</a:t>
            </a:r>
            <a:r>
              <a:rPr lang="es-CL" sz="2800" b="1" dirty="0" smtClean="0"/>
              <a:t>: </a:t>
            </a:r>
            <a:r>
              <a:rPr lang="es-CL" sz="2800" dirty="0" smtClean="0"/>
              <a:t>DORA RODRIGUEZ</a:t>
            </a:r>
          </a:p>
          <a:p>
            <a:pPr algn="ctr">
              <a:buNone/>
            </a:pPr>
            <a:r>
              <a:rPr lang="es-CL" sz="2400" dirty="0" smtClean="0"/>
              <a:t>(SEMANA DEL  17  AL  21   DE   JULIO 2020)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2"/>
          </p:nvPr>
        </p:nvSpPr>
        <p:spPr>
          <a:xfrm>
            <a:off x="0" y="2143116"/>
            <a:ext cx="3365471" cy="4714884"/>
          </a:xfrm>
        </p:spPr>
        <p:txBody>
          <a:bodyPr>
            <a:normAutofit fontScale="92500" lnSpcReduction="10000"/>
          </a:bodyPr>
          <a:lstStyle/>
          <a:p>
            <a:r>
              <a:rPr lang="es-CL" sz="2000" b="1" dirty="0" smtClean="0">
                <a:solidFill>
                  <a:schemeClr val="tx2"/>
                </a:solidFill>
              </a:rPr>
              <a:t>OA3</a:t>
            </a:r>
            <a:r>
              <a:rPr lang="es-CL" sz="2000" b="1" dirty="0" smtClean="0"/>
              <a:t>:</a:t>
            </a:r>
            <a:r>
              <a:rPr lang="es-CL" sz="2000" b="1" dirty="0" smtClean="0">
                <a:solidFill>
                  <a:schemeClr val="tx2"/>
                </a:solidFill>
              </a:rPr>
              <a:t> </a:t>
            </a:r>
            <a:r>
              <a:rPr lang="es-ES_tradnl" sz="2000" dirty="0" smtClean="0"/>
              <a:t>Aplicar estrategias de promoción de la salud, prevención de enfermedades, hábitos de alimentación saludables para fomentar una vida adecuada para la familia y comunidad de acuerdo a modelos definidos por las políticas de salud.</a:t>
            </a:r>
          </a:p>
          <a:p>
            <a:r>
              <a:rPr lang="es-ES_tradnl" sz="2000" b="1" dirty="0" smtClean="0">
                <a:solidFill>
                  <a:schemeClr val="tx2"/>
                </a:solidFill>
              </a:rPr>
              <a:t>OBJETIVO DE LA CLASE: </a:t>
            </a:r>
          </a:p>
          <a:p>
            <a:r>
              <a:rPr lang="es-ES_tradnl" sz="2000" b="1" dirty="0" smtClean="0"/>
              <a:t>Conocer las vías de administración de las Vacunas y su correcta aplicación, realizando acciones para implementar campañas de vacunación  de acuerdo al plan de salud  indicado por el </a:t>
            </a:r>
            <a:r>
              <a:rPr lang="es-ES_tradnl" sz="2000" b="1" dirty="0" err="1" smtClean="0"/>
              <a:t>Minsal</a:t>
            </a:r>
            <a:r>
              <a:rPr lang="es-ES_tradnl" sz="2000" b="1" dirty="0" smtClean="0"/>
              <a:t> </a:t>
            </a:r>
          </a:p>
          <a:p>
            <a:endParaRPr lang="es-CL" sz="2000" b="1" dirty="0"/>
          </a:p>
        </p:txBody>
      </p:sp>
      <p:pic>
        <p:nvPicPr>
          <p:cNvPr id="2050" name="Picture 2" descr="D:\Usuario\Pictures\descarga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4429132"/>
            <a:ext cx="4214842" cy="2428868"/>
          </a:xfrm>
          <a:prstGeom prst="rect">
            <a:avLst/>
          </a:prstGeom>
          <a:noFill/>
        </p:spPr>
      </p:pic>
      <p:pic>
        <p:nvPicPr>
          <p:cNvPr id="3" name="Picture 2" descr="D:\Usuario\Desktop\agost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428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title"/>
          </p:nvPr>
        </p:nvSpPr>
        <p:spPr>
          <a:xfrm>
            <a:off x="642910" y="5286388"/>
            <a:ext cx="8229600" cy="1571612"/>
          </a:xfrm>
        </p:spPr>
        <p:txBody>
          <a:bodyPr>
            <a:normAutofit fontScale="90000"/>
          </a:bodyPr>
          <a:lstStyle/>
          <a:p>
            <a:r>
              <a:rPr lang="es-CL" sz="2700" b="1" dirty="0" smtClean="0">
                <a:solidFill>
                  <a:schemeClr val="tx2"/>
                </a:solidFill>
              </a:rPr>
              <a:t>PARA LA APLICACIÓN CORRECTA DE LAS VACUNAS EXISTE EL PLAN NACIONAL DE INMUNIZACIONES </a:t>
            </a:r>
            <a:r>
              <a:rPr lang="es-CL" sz="2700" dirty="0" smtClean="0"/>
              <a:t/>
            </a:r>
            <a:br>
              <a:rPr lang="es-CL" sz="2700" dirty="0" smtClean="0"/>
            </a:br>
            <a:r>
              <a:rPr lang="es-CL" b="1" dirty="0" smtClean="0"/>
              <a:t>CALENDARIO DE VACUNA 2020</a:t>
            </a:r>
            <a:endParaRPr lang="es-CL" b="1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0" y="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es-CL" sz="2800" dirty="0" smtClean="0">
                <a:solidFill>
                  <a:schemeClr val="tx2"/>
                </a:solidFill>
              </a:rPr>
              <a:t>¿QUÉ </a:t>
            </a:r>
            <a:r>
              <a:rPr lang="es-CL" sz="2800" dirty="0" smtClean="0">
                <a:solidFill>
                  <a:schemeClr val="tx2"/>
                </a:solidFill>
              </a:rPr>
              <a:t>SON LAS VACUNAS</a:t>
            </a:r>
            <a:endParaRPr lang="es-CL" sz="2800" dirty="0">
              <a:solidFill>
                <a:schemeClr val="tx2"/>
              </a:solidFill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0" y="785794"/>
            <a:ext cx="3929058" cy="3951288"/>
          </a:xfrm>
        </p:spPr>
        <p:txBody>
          <a:bodyPr/>
          <a:lstStyle/>
          <a:p>
            <a:r>
              <a:rPr lang="es-CL" dirty="0" smtClean="0"/>
              <a:t>Son medicamentos destinados a generar inmunidad contra una enfermedad estimulando la producción de anticuerpos, manteniendo su capacidad de estimular la respuesta protectora del sistema inmunológico de la persona vacunada.</a:t>
            </a:r>
          </a:p>
          <a:p>
            <a:endParaRPr lang="es-CL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>
          <a:xfrm>
            <a:off x="5102225" y="0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es-CL" sz="2800" dirty="0" smtClean="0">
                <a:solidFill>
                  <a:schemeClr val="tx2"/>
                </a:solidFill>
              </a:rPr>
              <a:t>¿CÓMO </a:t>
            </a:r>
            <a:r>
              <a:rPr lang="es-CL" sz="2800" dirty="0" smtClean="0">
                <a:solidFill>
                  <a:schemeClr val="tx2"/>
                </a:solidFill>
              </a:rPr>
              <a:t>SE </a:t>
            </a:r>
            <a:r>
              <a:rPr lang="es-CL" sz="2800" dirty="0" smtClean="0">
                <a:solidFill>
                  <a:schemeClr val="tx2"/>
                </a:solidFill>
              </a:rPr>
              <a:t>APLICAN?</a:t>
            </a:r>
            <a:endParaRPr lang="es-CL" sz="2800" dirty="0">
              <a:solidFill>
                <a:schemeClr val="tx2"/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5214942" y="714356"/>
            <a:ext cx="3929058" cy="3951288"/>
          </a:xfrm>
        </p:spPr>
        <p:txBody>
          <a:bodyPr/>
          <a:lstStyle/>
          <a:p>
            <a:pPr>
              <a:buNone/>
            </a:pPr>
            <a:r>
              <a:rPr lang="es-CL" dirty="0" smtClean="0"/>
              <a:t>     Las vacunas se aplican a través de una inyección ( ID – SC – IM ), y algunas veces por vía oral. En muchos casos son necesarias varias aplicaciones para conseguir que el efecto protector se mantenga durante años</a:t>
            </a:r>
            <a:endParaRPr lang="es-CL" dirty="0"/>
          </a:p>
        </p:txBody>
      </p:sp>
      <p:pic>
        <p:nvPicPr>
          <p:cNvPr id="1026" name="Picture 2" descr="D:\Usuario\Pictures\descarga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1071546"/>
            <a:ext cx="1714512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es-CL" sz="3200" b="1" dirty="0" smtClean="0">
                <a:solidFill>
                  <a:schemeClr val="tx2"/>
                </a:solidFill>
              </a:rPr>
              <a:t>VÍAS </a:t>
            </a:r>
            <a:r>
              <a:rPr lang="es-CL" sz="3200" b="1" dirty="0" smtClean="0">
                <a:solidFill>
                  <a:schemeClr val="tx2"/>
                </a:solidFill>
              </a:rPr>
              <a:t>DE </a:t>
            </a:r>
            <a:r>
              <a:rPr lang="es-CL" sz="3200" b="1" dirty="0" smtClean="0">
                <a:solidFill>
                  <a:schemeClr val="tx2"/>
                </a:solidFill>
              </a:rPr>
              <a:t>ADMINISTRACIÓN </a:t>
            </a:r>
            <a:r>
              <a:rPr lang="es-CL" sz="3200" b="1" dirty="0" smtClean="0">
                <a:solidFill>
                  <a:schemeClr val="tx2"/>
                </a:solidFill>
              </a:rPr>
              <a:t>DE LAS VACUNAS </a:t>
            </a:r>
            <a:endParaRPr lang="es-CL" sz="3200" b="1" dirty="0">
              <a:solidFill>
                <a:schemeClr val="tx2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0" y="642918"/>
            <a:ext cx="4040188" cy="500066"/>
          </a:xfrm>
        </p:spPr>
        <p:txBody>
          <a:bodyPr>
            <a:noAutofit/>
          </a:bodyPr>
          <a:lstStyle/>
          <a:p>
            <a:pPr algn="ctr"/>
            <a:r>
              <a:rPr lang="es-CL" sz="2800" dirty="0" smtClean="0">
                <a:solidFill>
                  <a:schemeClr val="tx2"/>
                </a:solidFill>
              </a:rPr>
              <a:t>INTRA DERMICA (ID)</a:t>
            </a:r>
            <a:endParaRPr lang="es-CL" sz="2800" dirty="0">
              <a:solidFill>
                <a:schemeClr val="tx2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0" y="1214422"/>
            <a:ext cx="4040188" cy="3643338"/>
          </a:xfrm>
        </p:spPr>
        <p:txBody>
          <a:bodyPr>
            <a:normAutofit fontScale="92500" lnSpcReduction="10000"/>
          </a:bodyPr>
          <a:lstStyle/>
          <a:p>
            <a:r>
              <a:rPr lang="es-CL" dirty="0">
                <a:latin typeface="Calibri" pitchFamily="34" charset="0"/>
                <a:cs typeface="Calibri" pitchFamily="34" charset="0"/>
              </a:rPr>
              <a:t>C</a:t>
            </a:r>
            <a:r>
              <a:rPr lang="es-CL" dirty="0" smtClean="0">
                <a:latin typeface="Calibri" pitchFamily="34" charset="0"/>
                <a:cs typeface="Calibri" pitchFamily="34" charset="0"/>
              </a:rPr>
              <a:t>onsiste en inocular el producto justo debajo de la parte más superficial de la piel (epidermis),con un ángulo de 15grado. Es una vía poco frecuente; en nuestro medio sólo está indicada para la administración de la </a:t>
            </a:r>
            <a:r>
              <a:rPr lang="es-CL" b="1" dirty="0" smtClean="0">
                <a:latin typeface="Calibri" pitchFamily="34" charset="0"/>
                <a:cs typeface="Calibri" pitchFamily="34" charset="0"/>
              </a:rPr>
              <a:t>vacuna BCG</a:t>
            </a:r>
            <a:r>
              <a:rPr lang="es-CL" dirty="0" smtClean="0">
                <a:latin typeface="Calibri" pitchFamily="34" charset="0"/>
                <a:cs typeface="Calibri" pitchFamily="34" charset="0"/>
              </a:rPr>
              <a:t>, en la zona posterior del hombro izquierdo, próxima a la inserción del deltoides</a:t>
            </a:r>
            <a:endParaRPr lang="es-CL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02225" y="642918"/>
            <a:ext cx="4041775" cy="428628"/>
          </a:xfrm>
        </p:spPr>
        <p:txBody>
          <a:bodyPr>
            <a:normAutofit fontScale="85000" lnSpcReduction="10000"/>
          </a:bodyPr>
          <a:lstStyle/>
          <a:p>
            <a:r>
              <a:rPr lang="es-CL" sz="2800" dirty="0" smtClean="0">
                <a:solidFill>
                  <a:schemeClr val="tx2"/>
                </a:solidFill>
              </a:rPr>
              <a:t>   </a:t>
            </a:r>
            <a:r>
              <a:rPr lang="es-CL" sz="2800" dirty="0" smtClean="0">
                <a:solidFill>
                  <a:schemeClr val="tx2"/>
                </a:solidFill>
              </a:rPr>
              <a:t>TÉCNICA </a:t>
            </a:r>
            <a:r>
              <a:rPr lang="es-CL" sz="2800" dirty="0" smtClean="0">
                <a:solidFill>
                  <a:schemeClr val="tx2"/>
                </a:solidFill>
              </a:rPr>
              <a:t>DE APLICACIÓN (ID)</a:t>
            </a:r>
            <a:endParaRPr lang="es-CL" sz="2800" dirty="0">
              <a:solidFill>
                <a:schemeClr val="tx2"/>
              </a:solidFill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02225" y="1071546"/>
            <a:ext cx="4041775" cy="3429024"/>
          </a:xfrm>
        </p:spPr>
        <p:txBody>
          <a:bodyPr>
            <a:normAutofit fontScale="85000" lnSpcReduction="20000"/>
          </a:bodyPr>
          <a:lstStyle/>
          <a:p>
            <a:r>
              <a:rPr lang="es-CL" dirty="0" smtClean="0"/>
              <a:t> </a:t>
            </a:r>
            <a:r>
              <a:rPr lang="es-CL" dirty="0" smtClean="0">
                <a:latin typeface="Calibri" pitchFamily="34" charset="0"/>
                <a:cs typeface="Calibri" pitchFamily="34" charset="0"/>
              </a:rPr>
              <a:t>Limpiar la piel.</a:t>
            </a:r>
          </a:p>
          <a:p>
            <a:r>
              <a:rPr lang="es-CL" dirty="0" smtClean="0">
                <a:latin typeface="Calibri" pitchFamily="34" charset="0"/>
                <a:cs typeface="Calibri" pitchFamily="34" charset="0"/>
              </a:rPr>
              <a:t> Estirar la piel de la zona a pinchar.</a:t>
            </a:r>
          </a:p>
          <a:p>
            <a:r>
              <a:rPr lang="es-CL" dirty="0" smtClean="0">
                <a:latin typeface="Calibri" pitchFamily="34" charset="0"/>
                <a:cs typeface="Calibri" pitchFamily="34" charset="0"/>
              </a:rPr>
              <a:t> Introducir el bisel hacia arriba con la jeringa paralela a la piel (ángulo de 0º-15º). </a:t>
            </a:r>
          </a:p>
          <a:p>
            <a:r>
              <a:rPr lang="es-CL" dirty="0" smtClean="0">
                <a:latin typeface="Calibri" pitchFamily="34" charset="0"/>
                <a:cs typeface="Calibri" pitchFamily="34" charset="0"/>
              </a:rPr>
              <a:t>Cuando el bisel desaparece, relajar la piel e inyectar. Debe formarse una pápula, que desaparecerá en 10-30 minutos.</a:t>
            </a:r>
          </a:p>
          <a:p>
            <a:r>
              <a:rPr lang="es-CL" dirty="0" smtClean="0">
                <a:latin typeface="Calibri" pitchFamily="34" charset="0"/>
                <a:cs typeface="Calibri" pitchFamily="34" charset="0"/>
              </a:rPr>
              <a:t> Esperar unos segundos, retirar lentamente la aguja.</a:t>
            </a:r>
          </a:p>
          <a:p>
            <a:endParaRPr lang="es-CL" dirty="0"/>
          </a:p>
        </p:txBody>
      </p:sp>
      <p:pic>
        <p:nvPicPr>
          <p:cNvPr id="7" name="3 Marcador de contenido" descr="descarg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43446"/>
            <a:ext cx="9144000" cy="22145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0" y="0"/>
            <a:ext cx="4040188" cy="571480"/>
          </a:xfrm>
        </p:spPr>
        <p:txBody>
          <a:bodyPr/>
          <a:lstStyle/>
          <a:p>
            <a:pPr algn="ctr"/>
            <a:r>
              <a:rPr lang="es-CL" dirty="0" smtClean="0">
                <a:solidFill>
                  <a:schemeClr val="tx2"/>
                </a:solidFill>
              </a:rPr>
              <a:t>SUB </a:t>
            </a:r>
            <a:r>
              <a:rPr lang="es-CL" dirty="0" smtClean="0">
                <a:solidFill>
                  <a:schemeClr val="tx2"/>
                </a:solidFill>
              </a:rPr>
              <a:t>CUTÁNEA </a:t>
            </a:r>
            <a:r>
              <a:rPr lang="es-CL" dirty="0" smtClean="0">
                <a:solidFill>
                  <a:schemeClr val="tx2"/>
                </a:solidFill>
              </a:rPr>
              <a:t>(SC)</a:t>
            </a:r>
            <a:endParaRPr lang="es-CL" dirty="0">
              <a:solidFill>
                <a:schemeClr val="tx2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0" y="642918"/>
            <a:ext cx="3714744" cy="39512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CL" dirty="0" smtClean="0">
                <a:latin typeface="Calibri" pitchFamily="34" charset="0"/>
                <a:cs typeface="Calibri" pitchFamily="34" charset="0"/>
              </a:rPr>
              <a:t>     Consiste en inocular el producto en el tejido adiposo que se encuentra debajo de la piel y encima del músculo, en un ángulo de 45 grado. Es la técnica utilizada para las vacunas triple vírica y varicela. También pueden administrarse por vía subcutánea la vacuna neumocócica polisacárido y la Fiebre amarilla.</a:t>
            </a:r>
          </a:p>
          <a:p>
            <a:endParaRPr lang="es-CL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02225" y="0"/>
            <a:ext cx="4041775" cy="571480"/>
          </a:xfrm>
        </p:spPr>
        <p:txBody>
          <a:bodyPr>
            <a:normAutofit fontScale="92500"/>
          </a:bodyPr>
          <a:lstStyle/>
          <a:p>
            <a:pPr algn="ctr"/>
            <a:r>
              <a:rPr lang="es-CL" dirty="0" smtClean="0">
                <a:solidFill>
                  <a:schemeClr val="tx2"/>
                </a:solidFill>
              </a:rPr>
              <a:t>    </a:t>
            </a:r>
            <a:r>
              <a:rPr lang="es-CL" dirty="0" smtClean="0">
                <a:solidFill>
                  <a:schemeClr val="tx2"/>
                </a:solidFill>
              </a:rPr>
              <a:t>TÉCNICA </a:t>
            </a:r>
            <a:r>
              <a:rPr lang="es-CL" dirty="0" smtClean="0">
                <a:solidFill>
                  <a:schemeClr val="tx2"/>
                </a:solidFill>
              </a:rPr>
              <a:t>DE APLICACIÓN (SC)</a:t>
            </a:r>
            <a:endParaRPr lang="es-CL" dirty="0">
              <a:solidFill>
                <a:schemeClr val="tx2"/>
              </a:solidFill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286380" y="714356"/>
            <a:ext cx="3857620" cy="3951288"/>
          </a:xfrm>
        </p:spPr>
        <p:txBody>
          <a:bodyPr>
            <a:normAutofit fontScale="70000" lnSpcReduction="20000"/>
          </a:bodyPr>
          <a:lstStyle/>
          <a:p>
            <a:r>
              <a:rPr lang="es-CL" dirty="0" smtClean="0">
                <a:latin typeface="Calibri" pitchFamily="34" charset="0"/>
                <a:cs typeface="Calibri" pitchFamily="34" charset="0"/>
              </a:rPr>
              <a:t>Limpiar la piel.</a:t>
            </a:r>
          </a:p>
          <a:p>
            <a:r>
              <a:rPr lang="es-CL" dirty="0" smtClean="0">
                <a:latin typeface="Calibri" pitchFamily="34" charset="0"/>
                <a:cs typeface="Calibri" pitchFamily="34" charset="0"/>
              </a:rPr>
              <a:t> Se toma un pellizco de piel y tejido subcutáneo entre índice y pulgar.</a:t>
            </a:r>
          </a:p>
          <a:p>
            <a:r>
              <a:rPr lang="es-CL" dirty="0" smtClean="0">
                <a:latin typeface="Calibri" pitchFamily="34" charset="0"/>
                <a:cs typeface="Calibri" pitchFamily="34" charset="0"/>
              </a:rPr>
              <a:t> Pinchar con un ángulo de 45º. </a:t>
            </a:r>
          </a:p>
          <a:p>
            <a:r>
              <a:rPr lang="es-CL" dirty="0" smtClean="0">
                <a:latin typeface="Calibri" pitchFamily="34" charset="0"/>
                <a:cs typeface="Calibri" pitchFamily="34" charset="0"/>
              </a:rPr>
              <a:t>Soltar el pellizco e inyectar lentamente. No es necesario aspirar previamente. </a:t>
            </a:r>
          </a:p>
          <a:p>
            <a:r>
              <a:rPr lang="es-CL" dirty="0" smtClean="0">
                <a:latin typeface="Calibri" pitchFamily="34" charset="0"/>
                <a:cs typeface="Calibri" pitchFamily="34" charset="0"/>
              </a:rPr>
              <a:t>Terminada la inyección, retirar la aguja y comprimir con una gasa, sin masajear. </a:t>
            </a:r>
          </a:p>
          <a:p>
            <a:r>
              <a:rPr lang="es-CL" dirty="0" smtClean="0">
                <a:latin typeface="Calibri" pitchFamily="34" charset="0"/>
                <a:cs typeface="Calibri" pitchFamily="34" charset="0"/>
              </a:rPr>
              <a:t>Lugar anatómico: En lactantes menores de 12 meses, en el tercio medio del vasto externo del muslo. En mayores de 12 meses, zona del deltoides</a:t>
            </a:r>
            <a:endParaRPr lang="es-CL" dirty="0"/>
          </a:p>
        </p:txBody>
      </p:sp>
      <p:pic>
        <p:nvPicPr>
          <p:cNvPr id="7" name="3 Marcador de contenido" descr="45º+C+Vía+Subcutáne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714356"/>
            <a:ext cx="1714512" cy="3643338"/>
          </a:xfrm>
          <a:prstGeom prst="rect">
            <a:avLst/>
          </a:prstGeom>
        </p:spPr>
      </p:pic>
      <p:pic>
        <p:nvPicPr>
          <p:cNvPr id="8" name="Picture 2" descr="Resultado de imagen para via subcutanea vacuna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429132"/>
            <a:ext cx="3357586" cy="2428868"/>
          </a:xfrm>
          <a:prstGeom prst="rect">
            <a:avLst/>
          </a:prstGeom>
          <a:noFill/>
        </p:spPr>
      </p:pic>
      <p:pic>
        <p:nvPicPr>
          <p:cNvPr id="9" name="3 Marcador de contenido" descr="NAC_SOC_web_69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715008" y="4286256"/>
            <a:ext cx="2786082" cy="2571744"/>
          </a:xfrm>
        </p:spPr>
      </p:pic>
      <p:pic>
        <p:nvPicPr>
          <p:cNvPr id="10" name="3 Marcador de contenido" descr="NAC_SOC_web_6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066" y="4357694"/>
            <a:ext cx="3500462" cy="2500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0" y="0"/>
            <a:ext cx="4040188" cy="571480"/>
          </a:xfrm>
        </p:spPr>
        <p:txBody>
          <a:bodyPr/>
          <a:lstStyle/>
          <a:p>
            <a:pPr algn="ctr"/>
            <a:r>
              <a:rPr lang="es-CL" dirty="0" smtClean="0">
                <a:solidFill>
                  <a:schemeClr val="tx2"/>
                </a:solidFill>
              </a:rPr>
              <a:t>INTRA MUSCULAR (IM)</a:t>
            </a:r>
            <a:endParaRPr lang="es-CL" dirty="0">
              <a:solidFill>
                <a:schemeClr val="tx2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0" y="500042"/>
            <a:ext cx="3214678" cy="4237040"/>
          </a:xfrm>
        </p:spPr>
        <p:txBody>
          <a:bodyPr>
            <a:normAutofit fontScale="77500" lnSpcReduction="20000"/>
          </a:bodyPr>
          <a:lstStyle/>
          <a:p>
            <a:r>
              <a:rPr lang="es-CL" dirty="0" smtClean="0">
                <a:latin typeface="Calibri" pitchFamily="34" charset="0"/>
                <a:cs typeface="Calibri" pitchFamily="34" charset="0"/>
              </a:rPr>
              <a:t>El producto se inocula en el tejido muscular profundo. Es la técnica más frecuente. </a:t>
            </a:r>
          </a:p>
          <a:p>
            <a:r>
              <a:rPr lang="es-CL" dirty="0" smtClean="0">
                <a:latin typeface="Calibri" pitchFamily="34" charset="0"/>
                <a:cs typeface="Calibri" pitchFamily="34" charset="0"/>
              </a:rPr>
              <a:t>Las zonas de elección son el tercio medio del vasto externo en niños pequeños, y el deltoides en niños mayores y adultos.</a:t>
            </a:r>
          </a:p>
          <a:p>
            <a:r>
              <a:rPr lang="es-CL" dirty="0" smtClean="0">
                <a:latin typeface="Calibri" pitchFamily="34" charset="0"/>
                <a:cs typeface="Calibri" pitchFamily="34" charset="0"/>
              </a:rPr>
              <a:t>No se recomienda la inoculación en glúteo por la posibilidad de inyección en tejido graso subcutáneo que conlleva peor absorción y mayor posibilidad de efectos adversos.</a:t>
            </a:r>
          </a:p>
          <a:p>
            <a:endParaRPr lang="es-CL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214942" y="0"/>
            <a:ext cx="3929058" cy="571480"/>
          </a:xfrm>
        </p:spPr>
        <p:txBody>
          <a:bodyPr/>
          <a:lstStyle/>
          <a:p>
            <a:pPr algn="ctr"/>
            <a:r>
              <a:rPr lang="es-CL" dirty="0" smtClean="0">
                <a:solidFill>
                  <a:schemeClr val="tx2"/>
                </a:solidFill>
              </a:rPr>
              <a:t>TÉCNICA </a:t>
            </a:r>
            <a:r>
              <a:rPr lang="es-CL" dirty="0" smtClean="0">
                <a:solidFill>
                  <a:schemeClr val="tx2"/>
                </a:solidFill>
              </a:rPr>
              <a:t>DE APLICACIÓN (IM)</a:t>
            </a:r>
            <a:endParaRPr lang="es-CL" dirty="0">
              <a:solidFill>
                <a:schemeClr val="tx2"/>
              </a:solidFill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429256" y="500042"/>
            <a:ext cx="3714744" cy="4237040"/>
          </a:xfrm>
        </p:spPr>
        <p:txBody>
          <a:bodyPr>
            <a:normAutofit fontScale="70000" lnSpcReduction="20000"/>
          </a:bodyPr>
          <a:lstStyle/>
          <a:p>
            <a:r>
              <a:rPr lang="es-CL" sz="2600" dirty="0" smtClean="0">
                <a:latin typeface="Calibri" pitchFamily="34" charset="0"/>
                <a:cs typeface="Calibri" pitchFamily="34" charset="0"/>
              </a:rPr>
              <a:t>Limpiar la piel.</a:t>
            </a:r>
          </a:p>
          <a:p>
            <a:r>
              <a:rPr lang="es-CL" sz="2600" dirty="0" smtClean="0">
                <a:latin typeface="Calibri" pitchFamily="34" charset="0"/>
                <a:cs typeface="Calibri" pitchFamily="34" charset="0"/>
              </a:rPr>
              <a:t> Sujetar la zona de inyección entre índice y pulgar, tensando la piel. </a:t>
            </a:r>
          </a:p>
          <a:p>
            <a:r>
              <a:rPr lang="es-CL" sz="2600" dirty="0" smtClean="0">
                <a:latin typeface="Calibri" pitchFamily="34" charset="0"/>
                <a:cs typeface="Calibri" pitchFamily="34" charset="0"/>
              </a:rPr>
              <a:t>Pinchar con un ángulo de 90º con un movimiento rápido y seguro. </a:t>
            </a:r>
          </a:p>
          <a:p>
            <a:r>
              <a:rPr lang="es-CL" sz="2600" dirty="0" smtClean="0">
                <a:latin typeface="Calibri" pitchFamily="34" charset="0"/>
                <a:cs typeface="Calibri" pitchFamily="34" charset="0"/>
              </a:rPr>
              <a:t>Soltar el pellizco e inyectar lentamente. </a:t>
            </a:r>
          </a:p>
          <a:p>
            <a:r>
              <a:rPr lang="es-CL" sz="2600" dirty="0" smtClean="0">
                <a:latin typeface="Calibri" pitchFamily="34" charset="0"/>
                <a:cs typeface="Calibri" pitchFamily="34" charset="0"/>
              </a:rPr>
              <a:t>Una de las medidas que se han mostrado efectivas en la disminución del dolor ha sido no aspirar en las inyecciones IM y hacerlo lo más rápidamente posible. </a:t>
            </a:r>
          </a:p>
          <a:p>
            <a:r>
              <a:rPr lang="es-CL" sz="2600" dirty="0" smtClean="0">
                <a:latin typeface="Calibri" pitchFamily="34" charset="0"/>
                <a:cs typeface="Calibri" pitchFamily="34" charset="0"/>
              </a:rPr>
              <a:t>Terminada la inyección, retirar la aguja y comprimir con una gasa, sin masajear</a:t>
            </a:r>
            <a:r>
              <a:rPr lang="es-CL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es-CL" dirty="0"/>
          </a:p>
        </p:txBody>
      </p:sp>
      <p:pic>
        <p:nvPicPr>
          <p:cNvPr id="7" name="3 Marcador de contenido" descr="intramuscula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0430" y="714356"/>
            <a:ext cx="2143140" cy="4429180"/>
          </a:xfrm>
        </p:spPr>
      </p:pic>
      <p:pic>
        <p:nvPicPr>
          <p:cNvPr id="8" name="Picture 2" descr="Resultado de imagen para via intramuscul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4857760"/>
            <a:ext cx="5429288" cy="2000240"/>
          </a:xfrm>
          <a:prstGeom prst="rect">
            <a:avLst/>
          </a:prstGeom>
          <a:noFill/>
        </p:spPr>
      </p:pic>
      <p:pic>
        <p:nvPicPr>
          <p:cNvPr id="9" name="3 Marcador de contenido" descr="intramuscul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428604"/>
            <a:ext cx="1928826" cy="4143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3214686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es-CL" sz="2800" b="1" dirty="0" smtClean="0">
                <a:solidFill>
                  <a:srgbClr val="FF0000"/>
                </a:solidFill>
              </a:rPr>
              <a:t>COMPARACIÓN </a:t>
            </a:r>
            <a:r>
              <a:rPr lang="es-CL" sz="2800" b="1" dirty="0" smtClean="0">
                <a:solidFill>
                  <a:srgbClr val="FF0000"/>
                </a:solidFill>
              </a:rPr>
              <a:t>DE </a:t>
            </a:r>
            <a:r>
              <a:rPr lang="es-CL" sz="2800" b="1" dirty="0" smtClean="0">
                <a:solidFill>
                  <a:srgbClr val="FF0000"/>
                </a:solidFill>
              </a:rPr>
              <a:t>ÁNGULOS </a:t>
            </a:r>
            <a:r>
              <a:rPr lang="es-CL" sz="2800" b="1" dirty="0" smtClean="0">
                <a:solidFill>
                  <a:srgbClr val="FF0000"/>
                </a:solidFill>
              </a:rPr>
              <a:t>EN LA </a:t>
            </a:r>
            <a:r>
              <a:rPr lang="es-CL" sz="2800" b="1" dirty="0" smtClean="0">
                <a:solidFill>
                  <a:srgbClr val="FF0000"/>
                </a:solidFill>
              </a:rPr>
              <a:t>ADMINISTRACIÓN </a:t>
            </a:r>
            <a:r>
              <a:rPr lang="es-CL" sz="2800" b="1" dirty="0" smtClean="0">
                <a:solidFill>
                  <a:srgbClr val="FF0000"/>
                </a:solidFill>
              </a:rPr>
              <a:t>DE VACUNAS </a:t>
            </a:r>
            <a:endParaRPr lang="es-CL" sz="2800" b="1" dirty="0">
              <a:solidFill>
                <a:srgbClr val="FF0000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857488" y="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es-CL" sz="3200" dirty="0" smtClean="0">
                <a:solidFill>
                  <a:schemeClr val="tx2"/>
                </a:solidFill>
              </a:rPr>
              <a:t>VÍA </a:t>
            </a:r>
            <a:r>
              <a:rPr lang="es-CL" sz="3200" dirty="0" smtClean="0">
                <a:solidFill>
                  <a:schemeClr val="tx2"/>
                </a:solidFill>
              </a:rPr>
              <a:t>ORAL</a:t>
            </a:r>
            <a:endParaRPr lang="es-CL" sz="3200" dirty="0">
              <a:solidFill>
                <a:schemeClr val="tx2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0" y="571480"/>
            <a:ext cx="4040188" cy="2428892"/>
          </a:xfrm>
        </p:spPr>
        <p:txBody>
          <a:bodyPr>
            <a:normAutofit lnSpcReduction="10000"/>
          </a:bodyPr>
          <a:lstStyle/>
          <a:p>
            <a:r>
              <a:rPr lang="es-CL" dirty="0" smtClean="0"/>
              <a:t>Inocular la vacuna en la boca Importante no tocar los labios del niño con el gotario, si eso ocurre, cambiar gotario para la vacunación del próximo usuario. </a:t>
            </a:r>
            <a:endParaRPr lang="es-CL" dirty="0"/>
          </a:p>
        </p:txBody>
      </p:sp>
      <p:pic>
        <p:nvPicPr>
          <p:cNvPr id="1026" name="Picture 2" descr="D:\Usuario\Pictures\polio1-150x150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57686" y="714356"/>
            <a:ext cx="4143404" cy="2500330"/>
          </a:xfrm>
          <a:prstGeom prst="rect">
            <a:avLst/>
          </a:prstGeom>
          <a:noFill/>
        </p:spPr>
      </p:pic>
      <p:pic>
        <p:nvPicPr>
          <p:cNvPr id="8" name="3 Marcador de contenido" descr="COMPARACION I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3857628"/>
            <a:ext cx="7715304" cy="30003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457200" y="0"/>
            <a:ext cx="8075240" cy="6572272"/>
          </a:xfrm>
        </p:spPr>
        <p:txBody>
          <a:bodyPr>
            <a:normAutofit lnSpcReduction="10000"/>
          </a:bodyPr>
          <a:lstStyle/>
          <a:p>
            <a:r>
              <a:rPr lang="es-CL" sz="2800" b="1" u="sng" dirty="0" smtClean="0">
                <a:solidFill>
                  <a:schemeClr val="tx2"/>
                </a:solidFill>
              </a:rPr>
              <a:t>ACTIVIDAD FINAL PARA TODOS LOS ALUMNOS</a:t>
            </a:r>
          </a:p>
          <a:p>
            <a:r>
              <a:rPr lang="es-CL" sz="2600" dirty="0" smtClean="0"/>
              <a:t>DESPUÉS </a:t>
            </a:r>
            <a:r>
              <a:rPr lang="es-CL" sz="2600" dirty="0" smtClean="0"/>
              <a:t>DE LEER Y COMPRENDER EL  POWER POINT  </a:t>
            </a:r>
            <a:r>
              <a:rPr lang="es-CL" sz="2600" dirty="0" smtClean="0"/>
              <a:t>ESCRÍBELO </a:t>
            </a:r>
            <a:r>
              <a:rPr lang="es-CL" sz="2600" dirty="0" smtClean="0"/>
              <a:t>EN TU CUADERNO  Y </a:t>
            </a:r>
          </a:p>
          <a:p>
            <a:r>
              <a:rPr lang="es-CL" b="1" u="sng" dirty="0" smtClean="0">
                <a:solidFill>
                  <a:schemeClr val="tx2"/>
                </a:solidFill>
              </a:rPr>
              <a:t>RESPONDE :</a:t>
            </a:r>
          </a:p>
          <a:p>
            <a:r>
              <a:rPr lang="es-CL" sz="2600" dirty="0" smtClean="0"/>
              <a:t>1- </a:t>
            </a:r>
            <a:r>
              <a:rPr lang="es-CL" sz="2600" dirty="0" smtClean="0"/>
              <a:t>¿NOMBRA </a:t>
            </a:r>
            <a:r>
              <a:rPr lang="es-CL" sz="2600" dirty="0" smtClean="0"/>
              <a:t>CUALES SON VÍAS DE ADMINISTRACIÓN DE LAS </a:t>
            </a:r>
            <a:r>
              <a:rPr lang="es-CL" sz="2600" dirty="0" smtClean="0"/>
              <a:t>VACUNAS?  </a:t>
            </a:r>
            <a:endParaRPr lang="es-CL" sz="2600" dirty="0" smtClean="0"/>
          </a:p>
          <a:p>
            <a:r>
              <a:rPr lang="es-CL" b="1" dirty="0" smtClean="0">
                <a:solidFill>
                  <a:srgbClr val="FF0000"/>
                </a:solidFill>
              </a:rPr>
              <a:t>TICKET DE SALIDA </a:t>
            </a:r>
            <a:r>
              <a:rPr lang="es-CL" sz="2800" b="1" dirty="0" smtClean="0">
                <a:solidFill>
                  <a:srgbClr val="FF0000"/>
                </a:solidFill>
              </a:rPr>
              <a:t>(RESPONDER</a:t>
            </a:r>
            <a:r>
              <a:rPr lang="es-CL" b="1" dirty="0" smtClean="0">
                <a:solidFill>
                  <a:srgbClr val="FF0000"/>
                </a:solidFill>
              </a:rPr>
              <a:t> </a:t>
            </a:r>
            <a:r>
              <a:rPr lang="es-CL" sz="2800" b="1" dirty="0" smtClean="0">
                <a:solidFill>
                  <a:srgbClr val="FF0000"/>
                </a:solidFill>
              </a:rPr>
              <a:t>SÓLO </a:t>
            </a:r>
            <a:r>
              <a:rPr lang="es-CL" sz="2800" b="1" dirty="0" smtClean="0">
                <a:solidFill>
                  <a:srgbClr val="FF0000"/>
                </a:solidFill>
              </a:rPr>
              <a:t>LOS ALUMNOS QUE RETIRAN </a:t>
            </a:r>
            <a:r>
              <a:rPr lang="es-CL" sz="2800" b="1" dirty="0" smtClean="0">
                <a:solidFill>
                  <a:srgbClr val="FF0000"/>
                </a:solidFill>
              </a:rPr>
              <a:t>GUÍAS </a:t>
            </a:r>
            <a:r>
              <a:rPr lang="es-CL" sz="2800" b="1" dirty="0" smtClean="0">
                <a:solidFill>
                  <a:srgbClr val="FF0000"/>
                </a:solidFill>
              </a:rPr>
              <a:t>IMPRESAS EN EL LICEO</a:t>
            </a:r>
            <a:r>
              <a:rPr lang="es-CL" b="1" dirty="0" smtClean="0">
                <a:solidFill>
                  <a:srgbClr val="FF0000"/>
                </a:solidFill>
              </a:rPr>
              <a:t>)</a:t>
            </a:r>
          </a:p>
          <a:p>
            <a:pPr>
              <a:buFont typeface="Wingdings" pitchFamily="2" charset="2"/>
              <a:buChar char="v"/>
            </a:pPr>
            <a:r>
              <a:rPr lang="es-CL" dirty="0" smtClean="0"/>
              <a:t> Diga en que zona se administran las vacunas ( SC – ID  IM – VO) y que ángulo que se ocupa para la aplicación de cada una de ellas.</a:t>
            </a:r>
          </a:p>
          <a:p>
            <a:pPr>
              <a:buNone/>
            </a:pPr>
            <a:r>
              <a:rPr lang="es-CL" b="1" dirty="0" smtClean="0"/>
              <a:t>  </a:t>
            </a:r>
            <a:r>
              <a:rPr lang="es-CL" sz="2800" b="1" dirty="0" smtClean="0"/>
              <a:t>ENVÍA </a:t>
            </a:r>
            <a:r>
              <a:rPr lang="es-CL" sz="2800" b="1" dirty="0" smtClean="0"/>
              <a:t>LAS ACTIVIDAD RESUELTA AL CORREO </a:t>
            </a:r>
          </a:p>
          <a:p>
            <a:pPr>
              <a:buNone/>
            </a:pPr>
            <a:r>
              <a:rPr lang="es-CL" sz="2800" b="1" dirty="0" smtClean="0"/>
              <a:t>         rodriguezdora771@gmail.com</a:t>
            </a:r>
          </a:p>
          <a:p>
            <a:endParaRPr lang="es-C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779</Words>
  <Application>Microsoft Office PowerPoint</Application>
  <PresentationFormat>Presentación en pantalla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Tema de Office</vt:lpstr>
      <vt:lpstr>PROMOCIÓN DE LA SALUD </vt:lpstr>
      <vt:lpstr>PARA LA APLICACIÓN CORRECTA DE LAS VACUNAS EXISTE EL PLAN NACIONAL DE INMUNIZACIONES  CALENDARIO DE VACUNA 2020</vt:lpstr>
      <vt:lpstr>VÍAS DE ADMINISTRACIÓN DE LAS VACUNAS </vt:lpstr>
      <vt:lpstr>Presentación de PowerPoint</vt:lpstr>
      <vt:lpstr>Presentación de PowerPoint</vt:lpstr>
      <vt:lpstr>COMPARACIÓN DE ÁNGULOS EN LA ADMINISTRACIÓN DE VACUNAS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PROMOCION DE LA SALUD</dc:title>
  <dc:creator>Usuario</dc:creator>
  <cp:lastModifiedBy>Sra paz</cp:lastModifiedBy>
  <cp:revision>10</cp:revision>
  <dcterms:created xsi:type="dcterms:W3CDTF">2020-07-14T19:27:06Z</dcterms:created>
  <dcterms:modified xsi:type="dcterms:W3CDTF">2020-08-14T13:33:39Z</dcterms:modified>
</cp:coreProperties>
</file>