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60" r:id="rId3"/>
    <p:sldId id="262" r:id="rId4"/>
    <p:sldId id="258" r:id="rId5"/>
    <p:sldId id="263" r:id="rId6"/>
    <p:sldId id="259" r:id="rId7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9A52C4-6744-4CBD-85B6-7F708EDE1D19}" type="datetimeFigureOut">
              <a:rPr lang="es-CL" smtClean="0"/>
              <a:pPr/>
              <a:t>21-06-2020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F3E44B-4E04-4D40-AE35-630067BC46CA}" type="slidenum">
              <a:rPr lang="es-CL" smtClean="0"/>
              <a:pPr/>
              <a:t>‹Nº›</a:t>
            </a:fld>
            <a:endParaRPr lang="es-C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5973C-BEF6-4FB2-AF6D-55B5B11A3095}" type="datetimeFigureOut">
              <a:rPr lang="es-CL" smtClean="0"/>
              <a:pPr/>
              <a:t>21-06-2020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37CE9-34ED-4308-A5EC-B115DE548F05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5973C-BEF6-4FB2-AF6D-55B5B11A3095}" type="datetimeFigureOut">
              <a:rPr lang="es-CL" smtClean="0"/>
              <a:pPr/>
              <a:t>21-06-2020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37CE9-34ED-4308-A5EC-B115DE548F05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5973C-BEF6-4FB2-AF6D-55B5B11A3095}" type="datetimeFigureOut">
              <a:rPr lang="es-CL" smtClean="0"/>
              <a:pPr/>
              <a:t>21-06-2020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37CE9-34ED-4308-A5EC-B115DE548F05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5973C-BEF6-4FB2-AF6D-55B5B11A3095}" type="datetimeFigureOut">
              <a:rPr lang="es-CL" smtClean="0"/>
              <a:pPr/>
              <a:t>21-06-2020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37CE9-34ED-4308-A5EC-B115DE548F05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5973C-BEF6-4FB2-AF6D-55B5B11A3095}" type="datetimeFigureOut">
              <a:rPr lang="es-CL" smtClean="0"/>
              <a:pPr/>
              <a:t>21-06-2020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37CE9-34ED-4308-A5EC-B115DE548F05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5973C-BEF6-4FB2-AF6D-55B5B11A3095}" type="datetimeFigureOut">
              <a:rPr lang="es-CL" smtClean="0"/>
              <a:pPr/>
              <a:t>21-06-2020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37CE9-34ED-4308-A5EC-B115DE548F05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5973C-BEF6-4FB2-AF6D-55B5B11A3095}" type="datetimeFigureOut">
              <a:rPr lang="es-CL" smtClean="0"/>
              <a:pPr/>
              <a:t>21-06-2020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37CE9-34ED-4308-A5EC-B115DE548F05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5973C-BEF6-4FB2-AF6D-55B5B11A3095}" type="datetimeFigureOut">
              <a:rPr lang="es-CL" smtClean="0"/>
              <a:pPr/>
              <a:t>21-06-2020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37CE9-34ED-4308-A5EC-B115DE548F05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5973C-BEF6-4FB2-AF6D-55B5B11A3095}" type="datetimeFigureOut">
              <a:rPr lang="es-CL" smtClean="0"/>
              <a:pPr/>
              <a:t>21-06-2020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37CE9-34ED-4308-A5EC-B115DE548F05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5973C-BEF6-4FB2-AF6D-55B5B11A3095}" type="datetimeFigureOut">
              <a:rPr lang="es-CL" smtClean="0"/>
              <a:pPr/>
              <a:t>21-06-2020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37CE9-34ED-4308-A5EC-B115DE548F05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5973C-BEF6-4FB2-AF6D-55B5B11A3095}" type="datetimeFigureOut">
              <a:rPr lang="es-CL" smtClean="0"/>
              <a:pPr/>
              <a:t>21-06-2020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37CE9-34ED-4308-A5EC-B115DE548F05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85973C-BEF6-4FB2-AF6D-55B5B11A3095}" type="datetimeFigureOut">
              <a:rPr lang="es-CL" smtClean="0"/>
              <a:pPr/>
              <a:t>21-06-2020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637CE9-34ED-4308-A5EC-B115DE548F05}" type="slidenum">
              <a:rPr lang="es-CL" smtClean="0"/>
              <a:pPr/>
              <a:t>‹Nº›</a:t>
            </a:fld>
            <a:endParaRPr lang="es-C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28596" y="1643050"/>
            <a:ext cx="8215370" cy="733422"/>
          </a:xfrm>
        </p:spPr>
        <p:txBody>
          <a:bodyPr>
            <a:noAutofit/>
          </a:bodyPr>
          <a:lstStyle/>
          <a:p>
            <a:pPr algn="ctr"/>
            <a:r>
              <a:rPr lang="es-CL" sz="4400" dirty="0">
                <a:solidFill>
                  <a:schemeClr val="tx2"/>
                </a:solidFill>
              </a:rPr>
              <a:t>PROMOCIÓN DE LA SALUD 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idx="1"/>
          </p:nvPr>
        </p:nvSpPr>
        <p:spPr>
          <a:xfrm>
            <a:off x="3591694" y="2500306"/>
            <a:ext cx="5072098" cy="4149080"/>
          </a:xfrm>
        </p:spPr>
        <p:txBody>
          <a:bodyPr/>
          <a:lstStyle/>
          <a:p>
            <a:pPr algn="ctr">
              <a:buNone/>
            </a:pPr>
            <a:r>
              <a:rPr lang="es-CL" sz="3600" b="1" dirty="0">
                <a:solidFill>
                  <a:schemeClr val="tx2"/>
                </a:solidFill>
              </a:rPr>
              <a:t>VISITA DOMICILIARIA</a:t>
            </a:r>
          </a:p>
          <a:p>
            <a:pPr algn="ctr">
              <a:buNone/>
            </a:pPr>
            <a:r>
              <a:rPr lang="es-CL" sz="2800" dirty="0"/>
              <a:t>PROFESORA: DORA RODRIGUEZ</a:t>
            </a:r>
          </a:p>
          <a:p>
            <a:pPr algn="ctr">
              <a:buNone/>
            </a:pPr>
            <a:r>
              <a:rPr lang="es-CL" sz="2400" dirty="0"/>
              <a:t>SEMANA  29/06  AL  03/07 DE 2020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half" idx="2"/>
          </p:nvPr>
        </p:nvSpPr>
        <p:spPr>
          <a:xfrm>
            <a:off x="357158" y="2500306"/>
            <a:ext cx="3008313" cy="4357694"/>
          </a:xfrm>
        </p:spPr>
        <p:txBody>
          <a:bodyPr>
            <a:normAutofit lnSpcReduction="10000"/>
          </a:bodyPr>
          <a:lstStyle/>
          <a:p>
            <a:r>
              <a:rPr lang="es-CL" sz="2000" b="1" dirty="0"/>
              <a:t>OA1:</a:t>
            </a:r>
            <a:r>
              <a:rPr lang="es-CL" sz="2000" b="1" dirty="0">
                <a:solidFill>
                  <a:schemeClr val="tx2"/>
                </a:solidFill>
              </a:rPr>
              <a:t> : </a:t>
            </a:r>
            <a:r>
              <a:rPr lang="es-ES_tradnl" sz="2000" dirty="0"/>
              <a:t>Aplicar estrategias de promoción de la salud, prevención de enfermedades, hábitos de alimentación saludables para fomentar una vida adecuada para la familia y comunidad de acuerdo a modelos definidos por las políticas de salud.</a:t>
            </a:r>
          </a:p>
          <a:p>
            <a:r>
              <a:rPr lang="es-ES_tradnl" sz="2000" b="1" dirty="0"/>
              <a:t>Objetivo de la clase</a:t>
            </a:r>
            <a:r>
              <a:rPr lang="es-ES_tradnl" sz="2000" dirty="0"/>
              <a:t>: Conocer y comprender la importancia de la visita domiciliaria en Salud.</a:t>
            </a:r>
            <a:endParaRPr lang="es-CL" sz="2000" dirty="0"/>
          </a:p>
        </p:txBody>
      </p:sp>
      <p:pic>
        <p:nvPicPr>
          <p:cNvPr id="6" name="Picture 2" descr="Resultado de imagen para visita medica casa dibujo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36281" y="4221088"/>
            <a:ext cx="3643338" cy="2143116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</p:pic>
      <p:pic>
        <p:nvPicPr>
          <p:cNvPr id="1026" name="Picture 2" descr="D:\Usuario\Desktop\JUNIO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47424"/>
            <a:ext cx="9144000" cy="137179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14356"/>
          </a:xfrm>
        </p:spPr>
        <p:txBody>
          <a:bodyPr>
            <a:normAutofit fontScale="90000"/>
          </a:bodyPr>
          <a:lstStyle/>
          <a:p>
            <a:pPr algn="ctr"/>
            <a:r>
              <a:rPr lang="es-ES" b="1" dirty="0">
                <a:solidFill>
                  <a:schemeClr val="tx2"/>
                </a:solidFill>
                <a:latin typeface="+mn-lt"/>
              </a:rPr>
              <a:t>Definición de Visita Domiciliaria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>
          <a:xfrm>
            <a:off x="305780" y="836712"/>
            <a:ext cx="8532440" cy="4104456"/>
          </a:xfrm>
          <a:ln w="12700">
            <a:solidFill>
              <a:srgbClr val="3333CC"/>
            </a:solidFill>
          </a:ln>
        </p:spPr>
        <p:txBody>
          <a:bodyPr>
            <a:normAutofit lnSpcReduction="10000"/>
          </a:bodyPr>
          <a:lstStyle/>
          <a:p>
            <a:r>
              <a:rPr lang="es-ES" sz="2600" dirty="0"/>
              <a:t>Según la OMS</a:t>
            </a:r>
            <a:endParaRPr lang="es-ES" sz="2600" dirty="0">
              <a:sym typeface="Wingdings" pitchFamily="2" charset="2"/>
            </a:endParaRPr>
          </a:p>
          <a:p>
            <a:pPr lvl="0" algn="just">
              <a:buNone/>
            </a:pPr>
            <a:r>
              <a:rPr lang="es-ES" sz="2600" dirty="0">
                <a:sym typeface="Wingdings" pitchFamily="2" charset="2"/>
              </a:rPr>
              <a:t>    “</a:t>
            </a:r>
            <a:r>
              <a:rPr lang="es-ES" sz="2600" i="1" dirty="0">
                <a:sym typeface="Wingdings" pitchFamily="2" charset="2"/>
              </a:rPr>
              <a:t>Atención domiciliaria es aquella modalidad de asistencia programada que lleva al domicilio del paciente, los cuidados y atenciones </a:t>
            </a:r>
            <a:r>
              <a:rPr lang="es-ES" sz="2600" i="1" dirty="0" err="1">
                <a:sym typeface="Wingdings" pitchFamily="2" charset="2"/>
              </a:rPr>
              <a:t>bio</a:t>
            </a:r>
            <a:r>
              <a:rPr lang="es-ES" sz="2600" i="1" dirty="0">
                <a:sym typeface="Wingdings" pitchFamily="2" charset="2"/>
              </a:rPr>
              <a:t>-psicosociales y espirituales</a:t>
            </a:r>
            <a:r>
              <a:rPr lang="es-ES" sz="2600" dirty="0">
                <a:sym typeface="Wingdings" pitchFamily="2" charset="2"/>
              </a:rPr>
              <a:t>”.</a:t>
            </a:r>
          </a:p>
          <a:p>
            <a:pPr lvl="0" algn="just">
              <a:buNone/>
            </a:pPr>
            <a:r>
              <a:rPr lang="es-ES" sz="2600" dirty="0">
                <a:sym typeface="Wingdings" pitchFamily="2" charset="2"/>
              </a:rPr>
              <a:t>   </a:t>
            </a:r>
            <a:r>
              <a:rPr lang="es-ES" sz="2600" dirty="0"/>
              <a:t> Se puede decir que la visita domiciliaria “</a:t>
            </a:r>
            <a:r>
              <a:rPr lang="es-ES" sz="2600" i="1" dirty="0"/>
              <a:t>es el conjunto de actividades de carácter social y sanitario que se presta en el domicilio a las personas. Esta atención permite detectar, valorar, apoyar y controlar los problemas de salud del individuo y la familia, potenciando la autonomía y mejorando la calidad de vida de las personas”</a:t>
            </a:r>
            <a:r>
              <a:rPr lang="es-ES" sz="2600" dirty="0"/>
              <a:t>.</a:t>
            </a:r>
          </a:p>
          <a:p>
            <a:pPr>
              <a:buNone/>
            </a:pPr>
            <a:endParaRPr lang="es-ES" dirty="0">
              <a:sym typeface="Wingdings" pitchFamily="2" charset="2"/>
            </a:endParaRPr>
          </a:p>
          <a:p>
            <a:pPr>
              <a:buNone/>
            </a:pPr>
            <a:endParaRPr lang="es-ES" dirty="0">
              <a:sym typeface="Wingdings" pitchFamily="2" charset="2"/>
            </a:endParaRPr>
          </a:p>
          <a:p>
            <a:pPr>
              <a:buNone/>
            </a:pPr>
            <a:endParaRPr lang="es-ES" dirty="0">
              <a:sym typeface="Wingdings" pitchFamily="2" charset="2"/>
            </a:endParaRPr>
          </a:p>
          <a:p>
            <a:pPr>
              <a:buNone/>
            </a:pPr>
            <a:endParaRPr lang="es-ES" dirty="0">
              <a:sym typeface="Wingdings" pitchFamily="2" charset="2"/>
            </a:endParaRPr>
          </a:p>
        </p:txBody>
      </p:sp>
      <p:pic>
        <p:nvPicPr>
          <p:cNvPr id="21505" name="Picture 1" descr="C:\Users\FELIX\Desktop\64a05be8-393c-4b61-9d8d-7231619cc378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44208" y="4437112"/>
            <a:ext cx="2304256" cy="2207313"/>
          </a:xfrm>
          <a:prstGeom prst="rect">
            <a:avLst/>
          </a:prstGeom>
          <a:noFill/>
        </p:spPr>
      </p:pic>
    </p:spTree>
  </p:cSld>
  <p:clrMapOvr>
    <a:masterClrMapping/>
  </p:clrMapOvr>
  <p:transition>
    <p:circl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71480"/>
          </a:xfrm>
        </p:spPr>
        <p:txBody>
          <a:bodyPr>
            <a:normAutofit fontScale="90000"/>
          </a:bodyPr>
          <a:lstStyle/>
          <a:p>
            <a:pPr algn="ctr"/>
            <a:r>
              <a:rPr lang="es-ES" b="1" dirty="0">
                <a:solidFill>
                  <a:schemeClr val="tx2"/>
                </a:solidFill>
                <a:latin typeface="+mn-lt"/>
              </a:rPr>
              <a:t>Objetivos de la Visita Domiciliaria (VD)</a:t>
            </a:r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88756429"/>
              </p:ext>
            </p:extLst>
          </p:nvPr>
        </p:nvGraphicFramePr>
        <p:xfrm>
          <a:off x="357158" y="668632"/>
          <a:ext cx="8607330" cy="3398480"/>
        </p:xfrm>
        <a:graphic>
          <a:graphicData uri="http://schemas.openxmlformats.org/drawingml/2006/table">
            <a:tbl>
              <a:tblPr firstRow="1" bandRow="1">
                <a:tableStyleId>{775DCB02-9BB8-47FD-8907-85C794F793BA}</a:tableStyleId>
              </a:tblPr>
              <a:tblGrid>
                <a:gridCol w="86073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56046">
                <a:tc>
                  <a:txBody>
                    <a:bodyPr/>
                    <a:lstStyle/>
                    <a:p>
                      <a:r>
                        <a:rPr lang="es-ES" dirty="0"/>
                        <a:t>1.- Proveer de cuidados de salud integral al paciente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6046">
                <a:tc>
                  <a:txBody>
                    <a:bodyPr/>
                    <a:lstStyle/>
                    <a:p>
                      <a:r>
                        <a:rPr lang="es-ES" dirty="0"/>
                        <a:t>2.- Valorar las relaciones</a:t>
                      </a:r>
                      <a:r>
                        <a:rPr lang="es-ES" baseline="0" dirty="0"/>
                        <a:t> intrafamiliares en su escenario natural</a:t>
                      </a:r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6046">
                <a:tc>
                  <a:txBody>
                    <a:bodyPr/>
                    <a:lstStyle/>
                    <a:p>
                      <a:r>
                        <a:rPr lang="es-ES" dirty="0"/>
                        <a:t>3.- Conocer los recursos familiares, para potenciar</a:t>
                      </a:r>
                      <a:r>
                        <a:rPr lang="es-ES" baseline="0" dirty="0"/>
                        <a:t> los existentes o suplir las carencias</a:t>
                      </a:r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6046">
                <a:tc>
                  <a:txBody>
                    <a:bodyPr/>
                    <a:lstStyle/>
                    <a:p>
                      <a:r>
                        <a:rPr lang="es-ES" dirty="0"/>
                        <a:t>4.- Establecer una mejor comunicación con la familia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87148">
                <a:tc>
                  <a:txBody>
                    <a:bodyPr/>
                    <a:lstStyle/>
                    <a:p>
                      <a:r>
                        <a:rPr lang="es-ES" dirty="0"/>
                        <a:t>5.- Obtener información adicional en</a:t>
                      </a:r>
                      <a:r>
                        <a:rPr lang="es-ES" baseline="0" dirty="0"/>
                        <a:t> </a:t>
                      </a:r>
                      <a:r>
                        <a:rPr lang="es-ES" dirty="0"/>
                        <a:t>el hogar para un mejor diagnóstico y tratamiento.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87148">
                <a:tc>
                  <a:txBody>
                    <a:bodyPr/>
                    <a:lstStyle/>
                    <a:p>
                      <a:r>
                        <a:rPr lang="es-ES" dirty="0"/>
                        <a:t>6.- Involucrar</a:t>
                      </a:r>
                      <a:r>
                        <a:rPr lang="es-ES" baseline="0" dirty="0"/>
                        <a:t> al paciente y su familia en la toma de decisiones de diagnóstico y tratamiento.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5" name="3 Marcador de contenid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86325515"/>
              </p:ext>
            </p:extLst>
          </p:nvPr>
        </p:nvGraphicFramePr>
        <p:xfrm>
          <a:off x="390513" y="4102436"/>
          <a:ext cx="8535322" cy="2588898"/>
        </p:xfrm>
        <a:graphic>
          <a:graphicData uri="http://schemas.openxmlformats.org/drawingml/2006/table">
            <a:tbl>
              <a:tblPr firstRow="1" bandRow="1">
                <a:tableStyleId>{775DCB02-9BB8-47FD-8907-85C794F793BA}</a:tableStyleId>
              </a:tblPr>
              <a:tblGrid>
                <a:gridCol w="85353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53951">
                <a:tc>
                  <a:txBody>
                    <a:bodyPr/>
                    <a:lstStyle/>
                    <a:p>
                      <a:r>
                        <a:rPr lang="es-ES" dirty="0"/>
                        <a:t>7. Controlar</a:t>
                      </a:r>
                      <a:r>
                        <a:rPr lang="es-ES" baseline="0" dirty="0"/>
                        <a:t> el cumplimiento del tratamiento indicado</a:t>
                      </a:r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941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dirty="0"/>
                        <a:t> 8. Descubrir posibles factores que dificulten el seguimiento del plan de cuidados establecidos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4693">
                <a:tc>
                  <a:txBody>
                    <a:bodyPr/>
                    <a:lstStyle/>
                    <a:p>
                      <a:r>
                        <a:rPr lang="es-ES" baseline="0" dirty="0"/>
                        <a:t>9. Determinar la capacidad del paciente para seguir un tratamiento adecuado</a:t>
                      </a:r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8285">
                <a:tc>
                  <a:txBody>
                    <a:bodyPr/>
                    <a:lstStyle/>
                    <a:p>
                      <a:r>
                        <a:rPr lang="es-ES" baseline="0" dirty="0"/>
                        <a:t>10.Identificar al cuidador principal</a:t>
                      </a:r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1941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baseline="0" dirty="0"/>
                        <a:t>11. Educar al paciente y familia para fomentar la máxima autorresponsabilidad en materia de salud.</a:t>
                      </a:r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split dir="in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texto"/>
          <p:cNvSpPr>
            <a:spLocks noGrp="1"/>
          </p:cNvSpPr>
          <p:nvPr>
            <p:ph type="body" idx="1"/>
          </p:nvPr>
        </p:nvSpPr>
        <p:spPr>
          <a:xfrm>
            <a:off x="0" y="116632"/>
            <a:ext cx="4716016" cy="526286"/>
          </a:xfrm>
        </p:spPr>
        <p:txBody>
          <a:bodyPr/>
          <a:lstStyle/>
          <a:p>
            <a:pPr algn="ctr"/>
            <a:r>
              <a:rPr lang="es-CL" dirty="0">
                <a:solidFill>
                  <a:schemeClr val="tx2"/>
                </a:solidFill>
              </a:rPr>
              <a:t>IMPORTANCIA DE LA VISITA D.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251520" y="642918"/>
            <a:ext cx="4040188" cy="3357586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s-ES" dirty="0"/>
              <a:t>Permite Evaluación de:</a:t>
            </a:r>
          </a:p>
          <a:p>
            <a:r>
              <a:rPr lang="es-ES" dirty="0"/>
              <a:t>Caso índice</a:t>
            </a:r>
          </a:p>
          <a:p>
            <a:r>
              <a:rPr lang="es-ES" dirty="0"/>
              <a:t>Cuidador/Familia </a:t>
            </a:r>
          </a:p>
          <a:p>
            <a:r>
              <a:rPr lang="es-ES" dirty="0"/>
              <a:t>Domicilio</a:t>
            </a:r>
          </a:p>
          <a:p>
            <a:r>
              <a:rPr lang="es-ES" dirty="0"/>
              <a:t>Redes de apoyo </a:t>
            </a:r>
          </a:p>
          <a:p>
            <a:r>
              <a:rPr lang="es-ES" dirty="0"/>
              <a:t>Entorno</a:t>
            </a:r>
            <a:endParaRPr lang="es-CL" dirty="0"/>
          </a:p>
        </p:txBody>
      </p:sp>
      <p:sp>
        <p:nvSpPr>
          <p:cNvPr id="7" name="6 Marcador de texto"/>
          <p:cNvSpPr>
            <a:spLocks noGrp="1"/>
          </p:cNvSpPr>
          <p:nvPr>
            <p:ph type="body" sz="quarter" idx="3"/>
          </p:nvPr>
        </p:nvSpPr>
        <p:spPr>
          <a:xfrm>
            <a:off x="5102226" y="116632"/>
            <a:ext cx="3790254" cy="526286"/>
          </a:xfrm>
        </p:spPr>
        <p:txBody>
          <a:bodyPr/>
          <a:lstStyle/>
          <a:p>
            <a:pPr algn="ctr"/>
            <a:r>
              <a:rPr lang="es-CL" dirty="0">
                <a:solidFill>
                  <a:schemeClr val="tx2"/>
                </a:solidFill>
              </a:rPr>
              <a:t>BENEFICIOS DE LA VISITA D.</a:t>
            </a:r>
          </a:p>
        </p:txBody>
      </p:sp>
      <p:sp>
        <p:nvSpPr>
          <p:cNvPr id="8" name="7 Marcador de contenido"/>
          <p:cNvSpPr>
            <a:spLocks noGrp="1"/>
          </p:cNvSpPr>
          <p:nvPr>
            <p:ph sz="quarter" idx="4"/>
          </p:nvPr>
        </p:nvSpPr>
        <p:spPr>
          <a:xfrm>
            <a:off x="4884690" y="642918"/>
            <a:ext cx="4041775" cy="3783323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es-CL" dirty="0"/>
              <a:t>Mejorar la atención de salud .</a:t>
            </a:r>
          </a:p>
          <a:p>
            <a:pPr algn="just"/>
            <a:r>
              <a:rPr lang="es-CL" dirty="0"/>
              <a:t>Incrementar la participación y responsabilidad en el proceso de cuidado.</a:t>
            </a:r>
          </a:p>
          <a:p>
            <a:pPr algn="just"/>
            <a:r>
              <a:rPr lang="es-CL" dirty="0"/>
              <a:t>Mejorar la calidad de vida de los usuarios.</a:t>
            </a:r>
          </a:p>
          <a:p>
            <a:pPr algn="just"/>
            <a:r>
              <a:rPr lang="es-CL" dirty="0"/>
              <a:t>Mejora la entrega de educación a los usuarios y familia.</a:t>
            </a:r>
          </a:p>
          <a:p>
            <a:pPr algn="just"/>
            <a:r>
              <a:rPr lang="es-CL" dirty="0"/>
              <a:t>Previene la falta de inserción social, beneficio que solo se puede adquirir en atención primaria APS</a:t>
            </a:r>
          </a:p>
          <a:p>
            <a:endParaRPr lang="es-CL" dirty="0"/>
          </a:p>
          <a:p>
            <a:endParaRPr lang="es-CL" dirty="0"/>
          </a:p>
          <a:p>
            <a:endParaRPr lang="es-CL" dirty="0"/>
          </a:p>
        </p:txBody>
      </p:sp>
      <p:pic>
        <p:nvPicPr>
          <p:cNvPr id="9" name="Picture 10" descr="C:\Users\FELIX\Desktop\imagenes-de-familia-feliz-animada-para-comparti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6339" y="3093559"/>
            <a:ext cx="3643338" cy="3143248"/>
          </a:xfrm>
          <a:prstGeom prst="rect">
            <a:avLst/>
          </a:prstGeom>
          <a:noFill/>
        </p:spPr>
      </p:pic>
      <p:pic>
        <p:nvPicPr>
          <p:cNvPr id="10" name="Picture 6" descr="C:\Users\FELIX\Desktop\descarga (3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82220" y="4348775"/>
            <a:ext cx="3390646" cy="228599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251520" y="357167"/>
            <a:ext cx="8640960" cy="6240186"/>
          </a:xfrm>
        </p:spPr>
        <p:txBody>
          <a:bodyPr>
            <a:normAutofit fontScale="92500" lnSpcReduction="20000"/>
          </a:bodyPr>
          <a:lstStyle/>
          <a:p>
            <a:r>
              <a:rPr lang="es-CL" sz="28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CRITERIOS DE PRIORIZACIÓN PARA REALIZAR VISITA DOMICILIARIA (VD)</a:t>
            </a:r>
            <a:r>
              <a:rPr lang="es-CL" sz="2800" b="1" dirty="0">
                <a:latin typeface="Arial" pitchFamily="34" charset="0"/>
                <a:cs typeface="Arial" pitchFamily="34" charset="0"/>
              </a:rPr>
              <a:t>: </a:t>
            </a:r>
          </a:p>
          <a:p>
            <a:r>
              <a:rPr lang="es-CL" sz="2800" b="1" dirty="0">
                <a:latin typeface="Arial" pitchFamily="34" charset="0"/>
                <a:cs typeface="Arial" pitchFamily="34" charset="0"/>
              </a:rPr>
              <a:t>  </a:t>
            </a:r>
            <a:r>
              <a:rPr lang="es-CL" b="1" dirty="0"/>
              <a:t>                                                                  </a:t>
            </a:r>
          </a:p>
          <a:p>
            <a:pPr algn="just">
              <a:buNone/>
            </a:pPr>
            <a:r>
              <a:rPr lang="es-CL" sz="2400" dirty="0">
                <a:latin typeface="Arial" pitchFamily="34" charset="0"/>
                <a:cs typeface="Arial" pitchFamily="34" charset="0"/>
              </a:rPr>
              <a:t>    </a:t>
            </a:r>
            <a:r>
              <a:rPr lang="es-CL" sz="2400" b="1" dirty="0">
                <a:latin typeface="Arial" pitchFamily="34" charset="0"/>
                <a:cs typeface="Arial" pitchFamily="34" charset="0"/>
              </a:rPr>
              <a:t>Existen situaciones que requieren atención domiciliaria de forma prioritaria , con el objeto de proporcionar información , educación   y apoyo al individuo sano o enfermo  y su familia :  </a:t>
            </a:r>
          </a:p>
          <a:p>
            <a:pPr algn="just">
              <a:buNone/>
            </a:pPr>
            <a:r>
              <a:rPr lang="es-CL" sz="2400" b="1" dirty="0">
                <a:latin typeface="Arial" pitchFamily="34" charset="0"/>
                <a:cs typeface="Arial" pitchFamily="34" charset="0"/>
              </a:rPr>
              <a:t>                                  </a:t>
            </a:r>
          </a:p>
          <a:p>
            <a:r>
              <a:rPr lang="es-CL" sz="2400" dirty="0">
                <a:latin typeface="Arial" pitchFamily="34" charset="0"/>
                <a:cs typeface="Arial" pitchFamily="34" charset="0"/>
              </a:rPr>
              <a:t>Familias con adultos mayores de 80 años o más .</a:t>
            </a:r>
          </a:p>
          <a:p>
            <a:r>
              <a:rPr lang="es-CL" sz="2400" dirty="0">
                <a:latin typeface="Arial" pitchFamily="34" charset="0"/>
                <a:cs typeface="Arial" pitchFamily="34" charset="0"/>
              </a:rPr>
              <a:t>Personas que viven solas o sin familias .</a:t>
            </a:r>
          </a:p>
          <a:p>
            <a:r>
              <a:rPr lang="es-CL" sz="2400" dirty="0">
                <a:latin typeface="Arial" pitchFamily="34" charset="0"/>
                <a:cs typeface="Arial" pitchFamily="34" charset="0"/>
              </a:rPr>
              <a:t>Personas que no pueden desplazarse al centro de salud . </a:t>
            </a:r>
          </a:p>
          <a:p>
            <a:r>
              <a:rPr lang="es-CL" sz="2400" dirty="0">
                <a:latin typeface="Arial" pitchFamily="34" charset="0"/>
                <a:cs typeface="Arial" pitchFamily="34" charset="0"/>
              </a:rPr>
              <a:t>Familias con enfermos  inválidos o graves . </a:t>
            </a:r>
          </a:p>
          <a:p>
            <a:r>
              <a:rPr lang="es-CL" sz="2400" dirty="0">
                <a:latin typeface="Arial" pitchFamily="34" charset="0"/>
                <a:cs typeface="Arial" pitchFamily="34" charset="0"/>
              </a:rPr>
              <a:t>Personas con alta hospitalaria. </a:t>
            </a:r>
          </a:p>
          <a:p>
            <a:r>
              <a:rPr lang="es-CL" sz="2400" dirty="0">
                <a:latin typeface="Arial" pitchFamily="34" charset="0"/>
                <a:cs typeface="Arial" pitchFamily="34" charset="0"/>
              </a:rPr>
              <a:t>Personas con medicación vital y supervisada. </a:t>
            </a:r>
          </a:p>
          <a:p>
            <a:r>
              <a:rPr lang="es-CL" sz="2400" dirty="0">
                <a:latin typeface="Arial" pitchFamily="34" charset="0"/>
                <a:cs typeface="Arial" pitchFamily="34" charset="0"/>
              </a:rPr>
              <a:t>Embarazas sin control o con problemas asociados a su embarazo.           </a:t>
            </a:r>
          </a:p>
          <a:p>
            <a:r>
              <a:rPr lang="es-CL" sz="2400" dirty="0">
                <a:latin typeface="Arial" pitchFamily="34" charset="0"/>
                <a:cs typeface="Arial" pitchFamily="34" charset="0"/>
              </a:rPr>
              <a:t>Niños menores de 5 años que tengan su esquema vacuna atrasado o abandonado.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6143668"/>
          </a:xfrm>
        </p:spPr>
        <p:txBody>
          <a:bodyPr/>
          <a:lstStyle/>
          <a:p>
            <a:r>
              <a:rPr lang="es-CL" b="1" dirty="0">
                <a:solidFill>
                  <a:schemeClr val="tx2"/>
                </a:solidFill>
              </a:rPr>
              <a:t>ACTIVIDAD FINAL :</a:t>
            </a:r>
          </a:p>
          <a:p>
            <a:pPr marL="0" indent="0">
              <a:buNone/>
            </a:pPr>
            <a:endParaRPr lang="es-CL" b="1" dirty="0">
              <a:solidFill>
                <a:schemeClr val="tx2"/>
              </a:solidFill>
            </a:endParaRPr>
          </a:p>
          <a:p>
            <a:r>
              <a:rPr lang="es-CL" sz="2800" dirty="0"/>
              <a:t>DESPUÉS DE LEER, COMPRENDER Y ESCRIBIR EN TU CUADERNO DE CLASES EL PPT ENTREGADO ,</a:t>
            </a:r>
          </a:p>
          <a:p>
            <a:r>
              <a:rPr lang="es-CL" sz="2800" dirty="0"/>
              <a:t>RESPONDE SEGÚN TU COMPRESIÓN:</a:t>
            </a:r>
          </a:p>
          <a:p>
            <a:r>
              <a:rPr lang="es-CL" sz="2800" dirty="0"/>
              <a:t>1- ¿QUÉ ES PARA TI UNA VISITA DOMICILIARIA Y POR QUÉ ES IMPORTATNTE REALIZARLA?</a:t>
            </a:r>
          </a:p>
          <a:p>
            <a:pPr>
              <a:buNone/>
            </a:pPr>
            <a:r>
              <a:rPr lang="es-CL" sz="2800" dirty="0"/>
              <a:t>    </a:t>
            </a:r>
            <a:r>
              <a:rPr lang="es-CL" sz="2400" b="1" dirty="0"/>
              <a:t>ENVIA LAS RESPUESTAS AL CORREO DE LA PROFESORA :</a:t>
            </a:r>
            <a:r>
              <a:rPr lang="es-CL" sz="2400" dirty="0"/>
              <a:t> </a:t>
            </a:r>
            <a:r>
              <a:rPr lang="es-CL" sz="2800" b="1" dirty="0"/>
              <a:t>rodriguezdora771@gmail.com</a:t>
            </a:r>
          </a:p>
          <a:p>
            <a:pPr>
              <a:buNone/>
            </a:pPr>
            <a:endParaRPr lang="es-CL" sz="2400" dirty="0"/>
          </a:p>
          <a:p>
            <a:pPr>
              <a:buNone/>
            </a:pPr>
            <a:endParaRPr lang="es-CL" sz="2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218</TotalTime>
  <Words>559</Words>
  <Application>Microsoft Office PowerPoint</Application>
  <PresentationFormat>Presentación en pantalla (4:3)</PresentationFormat>
  <Paragraphs>56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9" baseType="lpstr">
      <vt:lpstr>Arial</vt:lpstr>
      <vt:lpstr>Calibri</vt:lpstr>
      <vt:lpstr>Tema de Office</vt:lpstr>
      <vt:lpstr>PROMOCIÓN DE LA SALUD </vt:lpstr>
      <vt:lpstr>Definición de Visita Domiciliaria</vt:lpstr>
      <vt:lpstr>Objetivos de la Visita Domiciliaria (VD)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PROMOCION DE LA SALUD</dc:title>
  <dc:creator>Usuario</dc:creator>
  <cp:lastModifiedBy>Paz Valdés</cp:lastModifiedBy>
  <cp:revision>11</cp:revision>
  <dcterms:created xsi:type="dcterms:W3CDTF">2020-05-25T17:35:45Z</dcterms:created>
  <dcterms:modified xsi:type="dcterms:W3CDTF">2020-06-21T22:09:36Z</dcterms:modified>
</cp:coreProperties>
</file>