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6" r:id="rId4"/>
    <p:sldId id="261" r:id="rId5"/>
    <p:sldId id="262" r:id="rId6"/>
    <p:sldId id="265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5D880-C3AD-48BE-AD6F-81B29424D32F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B1B2D-98D2-420E-81F3-0AA9A20B8C1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950-1B3A-423E-B057-B552BD17596D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950-1B3A-423E-B057-B552BD17596D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950-1B3A-423E-B057-B552BD17596D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950-1B3A-423E-B057-B552BD17596D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950-1B3A-423E-B057-B552BD17596D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950-1B3A-423E-B057-B552BD17596D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950-1B3A-423E-B057-B552BD17596D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950-1B3A-423E-B057-B552BD17596D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950-1B3A-423E-B057-B552BD17596D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950-1B3A-423E-B057-B552BD17596D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950-1B3A-423E-B057-B552BD17596D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3C950-1B3A-423E-B057-B552BD17596D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1218F-E7B8-4972-80F2-85A9E35CFA6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kgR5HLM9m8" TargetMode="External"/><Relationship Id="rId2" Type="http://schemas.openxmlformats.org/officeDocument/2006/relationships/hyperlink" Target="https://www.youtube.com/watch?v=jP5zcqIql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7888" y="1500868"/>
            <a:ext cx="8429684" cy="5214974"/>
          </a:xfrm>
        </p:spPr>
        <p:txBody>
          <a:bodyPr/>
          <a:lstStyle/>
          <a:p>
            <a:r>
              <a:rPr lang="es-CL" dirty="0"/>
              <a:t>    </a:t>
            </a:r>
            <a:r>
              <a:rPr lang="es-CL" b="1" dirty="0" smtClean="0">
                <a:solidFill>
                  <a:schemeClr val="tx1"/>
                </a:solidFill>
              </a:rPr>
              <a:t>PROMOCIÓN </a:t>
            </a:r>
            <a:r>
              <a:rPr lang="es-CL" b="1" dirty="0">
                <a:solidFill>
                  <a:schemeClr val="tx1"/>
                </a:solidFill>
              </a:rPr>
              <a:t>DE LA SALUD</a:t>
            </a:r>
            <a:r>
              <a:rPr lang="es-CL" dirty="0"/>
              <a:t>                                  </a:t>
            </a:r>
          </a:p>
          <a:p>
            <a:endParaRPr lang="es-CL" dirty="0"/>
          </a:p>
          <a:p>
            <a:r>
              <a:rPr lang="es-CL" dirty="0"/>
              <a:t>                                       </a:t>
            </a:r>
            <a:r>
              <a:rPr lang="es-CL" b="1" dirty="0">
                <a:solidFill>
                  <a:schemeClr val="tx2"/>
                </a:solidFill>
              </a:rPr>
              <a:t>LACTANCIA MATERNA</a:t>
            </a:r>
          </a:p>
          <a:p>
            <a:endParaRPr lang="es-CL" b="1" dirty="0">
              <a:solidFill>
                <a:schemeClr val="tx2"/>
              </a:solidFill>
            </a:endParaRPr>
          </a:p>
          <a:p>
            <a:r>
              <a:rPr lang="es-CL" b="1" dirty="0">
                <a:solidFill>
                  <a:schemeClr val="tx2"/>
                </a:solidFill>
              </a:rPr>
              <a:t>                                           </a:t>
            </a:r>
            <a:r>
              <a:rPr lang="es-CL" sz="2400" b="1" dirty="0">
                <a:solidFill>
                  <a:schemeClr val="tx2"/>
                </a:solidFill>
              </a:rPr>
              <a:t>PROFESORA: DORA RODRIGUEZ</a:t>
            </a:r>
          </a:p>
          <a:p>
            <a:r>
              <a:rPr lang="es-CL" sz="2400" b="1" dirty="0">
                <a:solidFill>
                  <a:schemeClr val="tx2"/>
                </a:solidFill>
              </a:rPr>
              <a:t>                                                       ENFERMERA</a:t>
            </a:r>
          </a:p>
          <a:p>
            <a:r>
              <a:rPr lang="es-CL" b="1" dirty="0">
                <a:solidFill>
                  <a:schemeClr val="tx2"/>
                </a:solidFill>
              </a:rPr>
              <a:t>                                          </a:t>
            </a:r>
            <a:r>
              <a:rPr lang="es-CL" sz="2000" b="1" dirty="0">
                <a:solidFill>
                  <a:schemeClr val="tx2"/>
                </a:solidFill>
              </a:rPr>
              <a:t>SEMANA DEL </a:t>
            </a:r>
            <a:r>
              <a:rPr lang="es-CL" sz="2000" b="1" dirty="0" smtClean="0">
                <a:solidFill>
                  <a:schemeClr val="tx2"/>
                </a:solidFill>
              </a:rPr>
              <a:t>01</a:t>
            </a:r>
            <a:r>
              <a:rPr lang="es-CL" sz="2000" b="1" dirty="0" smtClean="0">
                <a:solidFill>
                  <a:schemeClr val="tx2"/>
                </a:solidFill>
              </a:rPr>
              <a:t>  </a:t>
            </a:r>
            <a:r>
              <a:rPr lang="es-CL" sz="2000" b="1" dirty="0">
                <a:solidFill>
                  <a:schemeClr val="tx2"/>
                </a:solidFill>
              </a:rPr>
              <a:t>AL  </a:t>
            </a:r>
            <a:r>
              <a:rPr lang="es-CL" sz="2000" b="1" dirty="0" smtClean="0">
                <a:solidFill>
                  <a:schemeClr val="tx2"/>
                </a:solidFill>
              </a:rPr>
              <a:t>05</a:t>
            </a:r>
            <a:r>
              <a:rPr lang="es-CL" sz="2000" b="1" dirty="0" smtClean="0">
                <a:solidFill>
                  <a:schemeClr val="tx2"/>
                </a:solidFill>
              </a:rPr>
              <a:t> </a:t>
            </a:r>
            <a:r>
              <a:rPr lang="es-CL" sz="2000" b="1" dirty="0">
                <a:solidFill>
                  <a:schemeClr val="tx2"/>
                </a:solidFill>
              </a:rPr>
              <a:t>DE </a:t>
            </a:r>
            <a:r>
              <a:rPr lang="es-CL" sz="2000" b="1" dirty="0" smtClean="0">
                <a:solidFill>
                  <a:schemeClr val="tx2"/>
                </a:solidFill>
              </a:rPr>
              <a:t>JUNIO </a:t>
            </a:r>
            <a:r>
              <a:rPr lang="es-CL" sz="2000" b="1" dirty="0">
                <a:solidFill>
                  <a:schemeClr val="tx2"/>
                </a:solidFill>
              </a:rPr>
              <a:t>2020</a:t>
            </a:r>
          </a:p>
        </p:txBody>
      </p:sp>
      <p:pic>
        <p:nvPicPr>
          <p:cNvPr id="6" name="Picture 2" descr="Resultado de imagen para lactancia mater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071678"/>
            <a:ext cx="3929090" cy="4429156"/>
          </a:xfrm>
          <a:prstGeom prst="rect">
            <a:avLst/>
          </a:prstGeom>
          <a:noFill/>
        </p:spPr>
      </p:pic>
      <p:pic>
        <p:nvPicPr>
          <p:cNvPr id="2050" name="Imagen 3" descr="No hay ninguna descripción de la foto disponible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21765"/>
            <a:ext cx="19812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09012"/>
              </p:ext>
            </p:extLst>
          </p:nvPr>
        </p:nvGraphicFramePr>
        <p:xfrm>
          <a:off x="583259" y="393857"/>
          <a:ext cx="7778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r:id="rId5" imgW="11725275" imgH="16811625" progId="Unknown">
                  <p:embed/>
                </p:oleObj>
              </mc:Choice>
              <mc:Fallback>
                <p:oleObj r:id="rId5" imgW="11725275" imgH="16811625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59" y="393857"/>
                        <a:ext cx="77787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30437" y="23334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14851" y="393857"/>
            <a:ext cx="3342252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Liceo José Victorino Lastarria</a:t>
            </a:r>
            <a:endParaRPr kumimoji="0" lang="es-CL" altLang="es-CL" sz="700" b="0" i="0" u="none" strike="noStrike" cap="none" normalizeH="0" baseline="0" dirty="0" smtClean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Rancagua</a:t>
            </a:r>
            <a:endParaRPr kumimoji="0" lang="es-CL" altLang="es-CL" sz="700" b="0" i="0" u="none" strike="noStrike" cap="none" normalizeH="0" baseline="0" dirty="0" smtClean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“</a:t>
            </a:r>
            <a:r>
              <a:rPr kumimoji="0" lang="es-ES" altLang="es-CL" sz="1100" b="0" i="1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Formando Técnicos para el mañana”</a:t>
            </a:r>
            <a:endParaRPr kumimoji="0" lang="es-CL" altLang="es-CL" sz="700" b="0" i="0" u="none" strike="noStrike" cap="none" normalizeH="0" baseline="0" dirty="0" smtClean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1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</a:t>
            </a: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Técnico-Pedagógica</a:t>
            </a:r>
            <a:endParaRPr kumimoji="0" lang="es-CL" altLang="es-CL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r>
              <a:rPr lang="es-CL" b="1" dirty="0">
                <a:solidFill>
                  <a:schemeClr val="tx2"/>
                </a:solidFill>
              </a:rPr>
              <a:t>OBJETIVOS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86478"/>
          </a:xfrm>
        </p:spPr>
        <p:txBody>
          <a:bodyPr/>
          <a:lstStyle/>
          <a:p>
            <a:r>
              <a:rPr lang="es-CL" b="1" dirty="0">
                <a:solidFill>
                  <a:schemeClr val="tx2"/>
                </a:solidFill>
              </a:rPr>
              <a:t> OA1: </a:t>
            </a:r>
            <a:r>
              <a:rPr lang="es-ES_tradnl" dirty="0"/>
              <a:t>Aplicar estrategias de promoción de la salud, prevención de enfermedades, hábitos de alimentación saludables para fomentar una vida adecuada para la familia y comunidad de acuerdo a modelos definidos por las políticas de salud.</a:t>
            </a:r>
            <a:endParaRPr lang="es-CL" dirty="0"/>
          </a:p>
          <a:p>
            <a:r>
              <a:rPr lang="es-CL" b="1" dirty="0">
                <a:solidFill>
                  <a:schemeClr val="tx2"/>
                </a:solidFill>
              </a:rPr>
              <a:t>OBJETIVO DE LA CLASE: </a:t>
            </a:r>
            <a:r>
              <a:rPr lang="es-CL" dirty="0"/>
              <a:t>Continuación de la clase </a:t>
            </a:r>
            <a:r>
              <a:rPr lang="es-CL" dirty="0" smtClean="0"/>
              <a:t>anterior.</a:t>
            </a:r>
            <a:r>
              <a:rPr lang="es-ES_tradnl" b="1" dirty="0" smtClean="0"/>
              <a:t> </a:t>
            </a:r>
            <a:r>
              <a:rPr lang="es-ES_tradnl" dirty="0"/>
              <a:t>Conocer Factores de riesgos y protectores para la salud de los individuos (lactancia materna).</a:t>
            </a:r>
            <a:endParaRPr lang="es-C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0" y="0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es-CL" dirty="0">
                <a:solidFill>
                  <a:schemeClr val="accent1"/>
                </a:solidFill>
              </a:rPr>
              <a:t>BENEFICIOS DE LA LACTANCIA MATERNA</a:t>
            </a:r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5102225" y="0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es-CL" dirty="0">
                <a:solidFill>
                  <a:schemeClr val="accent1"/>
                </a:solidFill>
              </a:rPr>
              <a:t>POSICIONES ADECUADAS PARA AMAMANTAR </a:t>
            </a:r>
          </a:p>
        </p:txBody>
      </p:sp>
      <p:pic>
        <p:nvPicPr>
          <p:cNvPr id="9" name="6 Marcador de contenido" descr="lactancia_beneficio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1142984"/>
            <a:ext cx="4429124" cy="5000660"/>
          </a:xfrm>
        </p:spPr>
      </p:pic>
      <p:pic>
        <p:nvPicPr>
          <p:cNvPr id="10" name="3 Marcador de contenido" descr="Lactancia Materna pocisiones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72000" y="1142984"/>
            <a:ext cx="4572000" cy="507209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14356"/>
          </a:xfrm>
        </p:spPr>
        <p:txBody>
          <a:bodyPr>
            <a:noAutofit/>
          </a:bodyPr>
          <a:lstStyle/>
          <a:p>
            <a:r>
              <a:rPr lang="es-CL" sz="2400" b="1" dirty="0">
                <a:solidFill>
                  <a:schemeClr val="tx2"/>
                </a:solidFill>
                <a:latin typeface="+mj-lt"/>
                <a:cs typeface="Arial" pitchFamily="34" charset="0"/>
              </a:rPr>
              <a:t>ALGUNOS PROBLEMAS QUE PUEDEN PRESENTAR LAS MAMAS DURANTE LA LANTANCIA MATERNA</a:t>
            </a:r>
            <a:endParaRPr lang="es-CL" sz="2400" b="1" dirty="0">
              <a:solidFill>
                <a:schemeClr val="tx2"/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0" y="642918"/>
            <a:ext cx="4040188" cy="128588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CL" dirty="0">
                <a:solidFill>
                  <a:schemeClr val="tx2"/>
                </a:solidFill>
              </a:rPr>
              <a:t>.</a:t>
            </a:r>
            <a:endParaRPr lang="es-CL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L" dirty="0">
                <a:latin typeface="Arial" pitchFamily="34" charset="0"/>
                <a:cs typeface="Arial" pitchFamily="34" charset="0"/>
              </a:rPr>
              <a:t>MAMA:</a:t>
            </a:r>
          </a:p>
          <a:p>
            <a:pPr algn="ctr"/>
            <a:r>
              <a:rPr lang="es-CL" dirty="0">
                <a:latin typeface="Arial" pitchFamily="34" charset="0"/>
                <a:cs typeface="Arial" pitchFamily="34" charset="0"/>
              </a:rPr>
              <a:t> Órgano glandular ubicado en el pecho.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CL" sz="3600" dirty="0">
                <a:solidFill>
                  <a:schemeClr val="tx2"/>
                </a:solidFill>
                <a:latin typeface="+mj-lt"/>
                <a:cs typeface="Arial" pitchFamily="34" charset="0"/>
              </a:rPr>
              <a:t>.</a:t>
            </a: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4643438" y="714356"/>
            <a:ext cx="4041775" cy="639762"/>
          </a:xfrm>
        </p:spPr>
        <p:txBody>
          <a:bodyPr/>
          <a:lstStyle/>
          <a:p>
            <a:pPr algn="ctr"/>
            <a:r>
              <a:rPr lang="es-CL" dirty="0"/>
              <a:t>Congestión Mamaria</a:t>
            </a:r>
          </a:p>
        </p:txBody>
      </p:sp>
      <p:pic>
        <p:nvPicPr>
          <p:cNvPr id="2050" name="Picture 2" descr="D:\Usuario\Pictures\mam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2"/>
            <a:ext cx="4143404" cy="4143404"/>
          </a:xfrm>
          <a:prstGeom prst="rect">
            <a:avLst/>
          </a:prstGeom>
          <a:noFill/>
        </p:spPr>
      </p:pic>
      <p:pic>
        <p:nvPicPr>
          <p:cNvPr id="8" name="3 Marcador de contenido" descr="congestion mamari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429124" y="1428735"/>
            <a:ext cx="4714875" cy="542926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285720" y="0"/>
            <a:ext cx="4040188" cy="639762"/>
          </a:xfrm>
        </p:spPr>
        <p:txBody>
          <a:bodyPr/>
          <a:lstStyle/>
          <a:p>
            <a:pPr algn="ctr"/>
            <a:r>
              <a:rPr lang="es-CL" dirty="0">
                <a:solidFill>
                  <a:schemeClr val="tx2"/>
                </a:solidFill>
              </a:rPr>
              <a:t>MASTITIS</a:t>
            </a:r>
          </a:p>
        </p:txBody>
      </p:sp>
      <p:pic>
        <p:nvPicPr>
          <p:cNvPr id="4" name="3 Marcador de contenido" descr="mastiti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928670"/>
            <a:ext cx="4040188" cy="5572164"/>
          </a:xfrm>
        </p:spPr>
      </p:pic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4929190" y="0"/>
            <a:ext cx="4214810" cy="639762"/>
          </a:xfrm>
        </p:spPr>
        <p:txBody>
          <a:bodyPr/>
          <a:lstStyle/>
          <a:p>
            <a:r>
              <a:rPr lang="es-CL" dirty="0">
                <a:solidFill>
                  <a:schemeClr val="tx2"/>
                </a:solidFill>
              </a:rPr>
              <a:t>ABCESO MAMARIO</a:t>
            </a:r>
          </a:p>
        </p:txBody>
      </p:sp>
      <p:pic>
        <p:nvPicPr>
          <p:cNvPr id="8" name="3 Marcador de contenido" descr="abceso mam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14876" y="1214422"/>
            <a:ext cx="4143404" cy="521497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rmAutofit lnSpcReduction="10000"/>
          </a:bodyPr>
          <a:lstStyle/>
          <a:p>
            <a:r>
              <a:rPr lang="es-CL" sz="3600" b="1" dirty="0">
                <a:solidFill>
                  <a:schemeClr val="tx2"/>
                </a:solidFill>
              </a:rPr>
              <a:t>ACTIVIDAD FINAL:</a:t>
            </a:r>
          </a:p>
          <a:p>
            <a:r>
              <a:rPr lang="es-CL" sz="2800" dirty="0"/>
              <a:t>LEE Y ESCRIBE EL PPT EN TU </a:t>
            </a:r>
            <a:r>
              <a:rPr lang="es-CL" sz="2800" dirty="0" smtClean="0"/>
              <a:t>CUADERNO DE </a:t>
            </a:r>
            <a:r>
              <a:rPr lang="es-CL" sz="2800" dirty="0"/>
              <a:t>CLASE.</a:t>
            </a:r>
          </a:p>
          <a:p>
            <a:r>
              <a:rPr lang="es-CL" sz="2800" dirty="0"/>
              <a:t>OBSERVA L0S VIDEOS:</a:t>
            </a:r>
          </a:p>
          <a:p>
            <a:r>
              <a:rPr lang="es-CL" sz="2800" dirty="0">
                <a:hlinkClick r:id="rId2"/>
              </a:rPr>
              <a:t>https://www.youtube.com/watch?v=jP5zcqIql20</a:t>
            </a:r>
            <a:endParaRPr lang="es-CL" sz="2800" dirty="0"/>
          </a:p>
          <a:p>
            <a:r>
              <a:rPr lang="es-CL" sz="2800" dirty="0">
                <a:hlinkClick r:id="rId3"/>
              </a:rPr>
              <a:t>https://www.youtube.com/watch?v=GkgR5HLM9m8</a:t>
            </a:r>
            <a:endParaRPr lang="es-CL" sz="2800" dirty="0"/>
          </a:p>
          <a:p>
            <a:r>
              <a:rPr lang="es-CL" sz="2800" dirty="0"/>
              <a:t>RESPONDE LAS PREGUNTAS :</a:t>
            </a:r>
          </a:p>
          <a:p>
            <a:r>
              <a:rPr lang="es-CL" sz="2800" dirty="0"/>
              <a:t>1- </a:t>
            </a:r>
            <a:r>
              <a:rPr lang="es-CL" sz="2800" dirty="0" smtClean="0"/>
              <a:t>¿EXPLICA </a:t>
            </a:r>
            <a:r>
              <a:rPr lang="es-CL" sz="2800" dirty="0"/>
              <a:t>EL MOTIVO POR EL </a:t>
            </a:r>
            <a:r>
              <a:rPr lang="es-CL" sz="2800" dirty="0" smtClean="0"/>
              <a:t>CUÁL </a:t>
            </a:r>
            <a:r>
              <a:rPr lang="es-CL" sz="2800" dirty="0"/>
              <a:t>LAS MAMAS PUEDEN DOLER AL AMAMANTAR AL </a:t>
            </a:r>
            <a:r>
              <a:rPr lang="es-CL" sz="2800" dirty="0" smtClean="0"/>
              <a:t>BEBÉ?</a:t>
            </a:r>
            <a:endParaRPr lang="es-CL" sz="2800" dirty="0"/>
          </a:p>
          <a:p>
            <a:r>
              <a:rPr lang="es-CL" sz="2800" dirty="0" smtClean="0"/>
              <a:t>2- ¿POR </a:t>
            </a:r>
            <a:r>
              <a:rPr lang="es-CL" sz="2800" dirty="0"/>
              <a:t>CREES </a:t>
            </a:r>
            <a:r>
              <a:rPr lang="es-CL" sz="2800" dirty="0" smtClean="0"/>
              <a:t>TÚ </a:t>
            </a:r>
            <a:r>
              <a:rPr lang="es-CL" sz="2800" dirty="0"/>
              <a:t>QUE PUEDE OCURRIR UNA MASTITIS Y </a:t>
            </a:r>
            <a:r>
              <a:rPr lang="es-CL" sz="2800" dirty="0" smtClean="0"/>
              <a:t>CÓMO </a:t>
            </a:r>
            <a:r>
              <a:rPr lang="es-CL" sz="2800" dirty="0"/>
              <a:t>PUEDES ALIVIARLA?</a:t>
            </a:r>
          </a:p>
          <a:p>
            <a:r>
              <a:rPr lang="es-CL" sz="2800" dirty="0"/>
              <a:t>ENVIA LAS RESPUESTAS AL CORREO DE LA PROFESORA : rodriguezdora771@gmail.com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217</Words>
  <Application>Microsoft Office PowerPoint</Application>
  <PresentationFormat>Presentación en pantalla (4:3)</PresentationFormat>
  <Paragraphs>33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Tema de Office</vt:lpstr>
      <vt:lpstr>Unknown</vt:lpstr>
      <vt:lpstr>Presentación de PowerPoint</vt:lpstr>
      <vt:lpstr>OBJETIVOS</vt:lpstr>
      <vt:lpstr>Presentación de PowerPoint</vt:lpstr>
      <vt:lpstr>ALGUNOS PROBLEMAS QUE PUEDEN PRESENTAR LAS MAMAS DURANTE LA LANTANCIA MATERNA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Sra paz</cp:lastModifiedBy>
  <cp:revision>7</cp:revision>
  <dcterms:created xsi:type="dcterms:W3CDTF">2020-05-19T01:17:17Z</dcterms:created>
  <dcterms:modified xsi:type="dcterms:W3CDTF">2020-05-27T15:03:26Z</dcterms:modified>
</cp:coreProperties>
</file>