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58" r:id="rId4"/>
    <p:sldId id="265" r:id="rId5"/>
    <p:sldId id="259" r:id="rId6"/>
    <p:sldId id="257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680DB-4BFB-481A-AE29-4A133C42B154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0C467-C738-44E8-8A1C-309226345AB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0BBD-7342-4703-81BA-CB5990284F5D}" type="slidenum">
              <a:rPr lang="es-CL" smtClean="0"/>
              <a:pPr/>
              <a:t>5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FA9-59B1-433D-858E-81CAF18B4B0F}" type="datetimeFigureOut">
              <a:rPr lang="es-CL" smtClean="0"/>
              <a:pPr/>
              <a:t>19-05-2020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A153-3D21-4A04-BD38-CBE1DCA20F6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-GYavtMXE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429684" cy="5214974"/>
          </a:xfrm>
        </p:spPr>
        <p:txBody>
          <a:bodyPr/>
          <a:lstStyle/>
          <a:p>
            <a:r>
              <a:rPr lang="es-CL" dirty="0"/>
              <a:t>    </a:t>
            </a:r>
            <a:r>
              <a:rPr lang="es-CL" b="1" dirty="0">
                <a:solidFill>
                  <a:schemeClr val="tx1"/>
                </a:solidFill>
              </a:rPr>
              <a:t>PROMOCION DE LA SALUD</a:t>
            </a:r>
            <a:r>
              <a:rPr lang="es-CL" dirty="0"/>
              <a:t>                                  </a:t>
            </a:r>
          </a:p>
          <a:p>
            <a:endParaRPr lang="es-CL" dirty="0"/>
          </a:p>
          <a:p>
            <a:r>
              <a:rPr lang="es-CL" dirty="0"/>
              <a:t>                                       </a:t>
            </a:r>
            <a:r>
              <a:rPr lang="es-CL" b="1" dirty="0">
                <a:solidFill>
                  <a:schemeClr val="tx2"/>
                </a:solidFill>
              </a:rPr>
              <a:t>LACTANCIA MATERNA</a:t>
            </a:r>
          </a:p>
          <a:p>
            <a:endParaRPr lang="es-CL" b="1" dirty="0">
              <a:solidFill>
                <a:schemeClr val="tx2"/>
              </a:solidFill>
            </a:endParaRPr>
          </a:p>
          <a:p>
            <a:r>
              <a:rPr lang="es-CL" b="1" dirty="0">
                <a:solidFill>
                  <a:schemeClr val="tx2"/>
                </a:solidFill>
              </a:rPr>
              <a:t>                                           </a:t>
            </a:r>
            <a:r>
              <a:rPr lang="es-CL" sz="2400" b="1" dirty="0">
                <a:solidFill>
                  <a:schemeClr val="tx2"/>
                </a:solidFill>
              </a:rPr>
              <a:t>PROFESORA: DORA RODRIGUEZ</a:t>
            </a:r>
          </a:p>
          <a:p>
            <a:r>
              <a:rPr lang="es-CL" sz="2400" b="1" dirty="0">
                <a:solidFill>
                  <a:schemeClr val="tx2"/>
                </a:solidFill>
              </a:rPr>
              <a:t>                                                       ENFERMERA</a:t>
            </a:r>
          </a:p>
          <a:p>
            <a:r>
              <a:rPr lang="es-CL" b="1" dirty="0">
                <a:solidFill>
                  <a:schemeClr val="tx2"/>
                </a:solidFill>
              </a:rPr>
              <a:t>                                          </a:t>
            </a:r>
            <a:r>
              <a:rPr lang="es-CL" sz="2000" b="1" dirty="0">
                <a:solidFill>
                  <a:schemeClr val="tx2"/>
                </a:solidFill>
              </a:rPr>
              <a:t>SEMANA DEL 25  AL  29 DE MAYO 2020</a:t>
            </a:r>
          </a:p>
        </p:txBody>
      </p:sp>
      <p:pic>
        <p:nvPicPr>
          <p:cNvPr id="1026" name="Picture 2" descr="D:\Usuario\Desktop\MAY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58280" cy="1333686"/>
          </a:xfrm>
          <a:prstGeom prst="rect">
            <a:avLst/>
          </a:prstGeom>
          <a:noFill/>
        </p:spPr>
      </p:pic>
      <p:pic>
        <p:nvPicPr>
          <p:cNvPr id="6" name="Picture 2" descr="Resultado de imagen para lactancia mater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71678"/>
            <a:ext cx="392909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es-CL" b="1" dirty="0">
                <a:solidFill>
                  <a:schemeClr val="tx2"/>
                </a:solidFill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/>
          <a:lstStyle/>
          <a:p>
            <a:r>
              <a:rPr lang="es-CL" b="1" dirty="0">
                <a:solidFill>
                  <a:schemeClr val="tx2"/>
                </a:solidFill>
              </a:rPr>
              <a:t> OA1: </a:t>
            </a:r>
            <a:r>
              <a:rPr lang="es-ES_tradnl" dirty="0"/>
              <a:t>Aplicar estrategias de promoción de la salud, prevención de enfermedades, hábitos de alimentación saludables para fomentar una vida adecuada para la familia y comunidad de acuerdo a modelos definidos por las políticas de salud.</a:t>
            </a:r>
            <a:endParaRPr lang="es-CL" dirty="0"/>
          </a:p>
          <a:p>
            <a:r>
              <a:rPr lang="es-CL" b="1" dirty="0">
                <a:solidFill>
                  <a:schemeClr val="tx2"/>
                </a:solidFill>
              </a:rPr>
              <a:t>OBJETIVO DE LA CLASE</a:t>
            </a:r>
            <a:r>
              <a:rPr lang="es-CL" dirty="0"/>
              <a:t>:</a:t>
            </a:r>
            <a:r>
              <a:rPr lang="es-ES_tradnl" b="1" dirty="0"/>
              <a:t> </a:t>
            </a:r>
            <a:r>
              <a:rPr lang="es-ES_tradnl" dirty="0"/>
              <a:t>Conocer Factores de riesgos y protectores para la salud de los individuos (lactancia materna).</a:t>
            </a: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es-CL" sz="3600" b="1" dirty="0">
                <a:solidFill>
                  <a:schemeClr val="tx2"/>
                </a:solidFill>
              </a:rPr>
              <a:t>LACTANCIA MATERNA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429396"/>
          </a:xfrm>
        </p:spPr>
        <p:txBody>
          <a:bodyPr>
            <a:noAutofit/>
          </a:bodyPr>
          <a:lstStyle/>
          <a:p>
            <a:pPr algn="just" fontAlgn="base">
              <a:buNone/>
            </a:pPr>
            <a:br>
              <a:rPr lang="es-CL" sz="1800" dirty="0">
                <a:latin typeface="+mj-lt"/>
                <a:cs typeface="Arial" pitchFamily="34" charset="0"/>
              </a:rPr>
            </a:br>
            <a:r>
              <a:rPr lang="es-CL" sz="2800" dirty="0">
                <a:cs typeface="Arial" pitchFamily="34" charset="0"/>
              </a:rPr>
              <a:t>La lactancia materna es la forma ideal de aportar a los niños pequeños los nutrientes que necesitan para un crecimiento y desarrollo saludables. Prácticamente todas las mujeres pueden amamantar, siempre que dispongan de buena información y del apoyo de su familia y del sistema de atención de salud.</a:t>
            </a:r>
          </a:p>
          <a:p>
            <a:pPr algn="just" fontAlgn="base">
              <a:buNone/>
            </a:pPr>
            <a:r>
              <a:rPr lang="es-CL" sz="2800" dirty="0">
                <a:cs typeface="Arial" pitchFamily="34" charset="0"/>
              </a:rPr>
              <a:t>     La OMS recomienda la lactancia materna exclusiva durante seis meses, la introducción de alimentos apropiados para la edad y seguros a partir de entonces, y el mantenimiento de la lactancia materna hasta los 2 años o más.</a:t>
            </a:r>
          </a:p>
          <a:p>
            <a:pPr algn="just">
              <a:buNone/>
            </a:pPr>
            <a:br>
              <a:rPr lang="es-CL" sz="2000" dirty="0">
                <a:latin typeface="+mj-lt"/>
                <a:cs typeface="Arial" pitchFamily="34" charset="0"/>
              </a:rPr>
            </a:br>
            <a:r>
              <a:rPr lang="es-CL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    </a:t>
            </a:r>
            <a:r>
              <a:rPr lang="es-CL" sz="3500" b="1" dirty="0">
                <a:solidFill>
                  <a:schemeClr val="tx2"/>
                </a:solidFill>
                <a:cs typeface="Arial" pitchFamily="34" charset="0"/>
              </a:rPr>
              <a:t>IMPORTACIA DE LA LACTANCIA MATERNA </a:t>
            </a:r>
            <a:r>
              <a:rPr lang="es-CL" sz="3000" dirty="0">
                <a:cs typeface="Arial" pitchFamily="34" charset="0"/>
              </a:rPr>
              <a:t>Fortalece el sistema inmunológico crea un potente  vinculo afectivo madre e hijo , además que le aporta los elementos nutricionales y afectivos para su desarrollo como persona. </a:t>
            </a:r>
          </a:p>
          <a:p>
            <a:pPr algn="just">
              <a:buNone/>
            </a:pPr>
            <a:r>
              <a:rPr lang="es-CL" sz="3000" dirty="0">
                <a:cs typeface="Arial" pitchFamily="34" charset="0"/>
              </a:rPr>
              <a:t>    </a:t>
            </a:r>
            <a:r>
              <a:rPr lang="es-CL" sz="3500" b="1" dirty="0">
                <a:solidFill>
                  <a:schemeClr val="tx2"/>
                </a:solidFill>
                <a:cs typeface="Arial" pitchFamily="34" charset="0"/>
              </a:rPr>
              <a:t>COMPONENTES DE LA LM</a:t>
            </a:r>
            <a:r>
              <a:rPr lang="es-CL" sz="3000" dirty="0">
                <a:cs typeface="Arial" pitchFamily="34" charset="0"/>
              </a:rPr>
              <a:t>: </a:t>
            </a:r>
            <a:r>
              <a:rPr lang="es-CL" sz="3000" b="1" dirty="0">
                <a:cs typeface="Arial" pitchFamily="34" charset="0"/>
              </a:rPr>
              <a:t>Grasas</a:t>
            </a:r>
            <a:r>
              <a:rPr lang="es-CL" sz="3000" dirty="0">
                <a:cs typeface="Arial" pitchFamily="34" charset="0"/>
              </a:rPr>
              <a:t> ( importantes para el desarrollo neurológico del niño), </a:t>
            </a:r>
            <a:r>
              <a:rPr lang="es-CL" sz="3000" b="1" dirty="0">
                <a:cs typeface="Arial" pitchFamily="34" charset="0"/>
              </a:rPr>
              <a:t>Carbohidratos</a:t>
            </a:r>
            <a:r>
              <a:rPr lang="es-CL" sz="3000" dirty="0">
                <a:cs typeface="Arial" pitchFamily="34" charset="0"/>
              </a:rPr>
              <a:t> ( como la lactosa , principal fuente de energía), </a:t>
            </a:r>
            <a:r>
              <a:rPr lang="es-CL" sz="3000" b="1" dirty="0">
                <a:cs typeface="Arial" pitchFamily="34" charset="0"/>
              </a:rPr>
              <a:t>Proteínas</a:t>
            </a:r>
            <a:r>
              <a:rPr lang="es-CL" sz="3000" dirty="0">
                <a:cs typeface="Arial" pitchFamily="34" charset="0"/>
              </a:rPr>
              <a:t> (como la caseína), </a:t>
            </a:r>
            <a:r>
              <a:rPr lang="es-CL" sz="3000" b="1" dirty="0">
                <a:cs typeface="Arial" pitchFamily="34" charset="0"/>
              </a:rPr>
              <a:t>Vitaminas y Minerales </a:t>
            </a:r>
            <a:r>
              <a:rPr lang="es-CL" sz="3000" dirty="0">
                <a:cs typeface="Arial" pitchFamily="34" charset="0"/>
              </a:rPr>
              <a:t>(cantidad adecuada ), </a:t>
            </a:r>
            <a:r>
              <a:rPr lang="es-CL" sz="3000" b="1" dirty="0">
                <a:cs typeface="Arial" pitchFamily="34" charset="0"/>
              </a:rPr>
              <a:t>Factores Anti-Infecciosos </a:t>
            </a:r>
            <a:r>
              <a:rPr lang="es-CL" sz="3000" dirty="0">
                <a:cs typeface="Arial" pitchFamily="34" charset="0"/>
              </a:rPr>
              <a:t>(inmunoglobulinas proteínas producidas por el sistema inmunológico) </a:t>
            </a:r>
            <a:r>
              <a:rPr lang="es-CL" sz="3000" b="1" dirty="0">
                <a:cs typeface="Arial" pitchFamily="34" charset="0"/>
              </a:rPr>
              <a:t>Factores Bioactivos </a:t>
            </a:r>
            <a:r>
              <a:rPr lang="es-CL" sz="3000" dirty="0">
                <a:cs typeface="Arial" pitchFamily="34" charset="0"/>
              </a:rPr>
              <a:t>(lipasa ayuda a la digestión y mejora la absorción de nutrientes).</a:t>
            </a:r>
            <a:endParaRPr lang="es-CL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Autofit/>
          </a:bodyPr>
          <a:lstStyle/>
          <a:p>
            <a:r>
              <a:rPr lang="es-CL" sz="3200" b="1" dirty="0">
                <a:solidFill>
                  <a:schemeClr val="tx2"/>
                </a:solidFill>
                <a:cs typeface="Arial" pitchFamily="34" charset="0"/>
              </a:rPr>
              <a:t>TABACO ALCOHOL Y CAFEINA EN LA LACTACIA MATERNA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CL" dirty="0"/>
              <a:t>          </a:t>
            </a:r>
            <a:endParaRPr lang="es-CL" sz="8000" dirty="0"/>
          </a:p>
          <a:p>
            <a:pPr algn="just">
              <a:buNone/>
            </a:pPr>
            <a:r>
              <a:rPr lang="es-CL" sz="9600" dirty="0">
                <a:cs typeface="Arial" pitchFamily="34" charset="0"/>
              </a:rPr>
              <a:t>      Esta comprobado que las sustancias como </a:t>
            </a:r>
            <a:r>
              <a:rPr lang="es-CL" sz="9600" b="1" dirty="0">
                <a:cs typeface="Arial" pitchFamily="34" charset="0"/>
              </a:rPr>
              <a:t>el alcohol, la nicotina y la cafeína </a:t>
            </a:r>
            <a:r>
              <a:rPr lang="es-CL" sz="9600" dirty="0">
                <a:cs typeface="Arial" pitchFamily="34" charset="0"/>
              </a:rPr>
              <a:t>siempre pasan desde la sangre de la madre a la leche materna y luego al bebé. Lo mismo ocurre con </a:t>
            </a:r>
            <a:r>
              <a:rPr lang="es-CL" sz="9600" b="1" dirty="0">
                <a:cs typeface="Arial" pitchFamily="34" charset="0"/>
              </a:rPr>
              <a:t>las drogas </a:t>
            </a:r>
            <a:r>
              <a:rPr lang="es-CL" sz="9600" dirty="0">
                <a:cs typeface="Arial" pitchFamily="34" charset="0"/>
              </a:rPr>
              <a:t>y los medicamentos que la mamá ingiere. Cuando una persona toma alcohol, éste pasa a la sangre en alrededor de 15 minutos. En el caso de la leche materna, el tiempo que la sustancia se demora en llegar a ella depende de si la madre tiene su estómago vacío  o con comida</a:t>
            </a:r>
            <a:br>
              <a:rPr lang="es-CL" sz="9600" dirty="0">
                <a:cs typeface="Arial" pitchFamily="34" charset="0"/>
              </a:rPr>
            </a:br>
            <a:endParaRPr lang="es-CL" sz="9600" dirty="0">
              <a:cs typeface="Arial" pitchFamily="34" charset="0"/>
            </a:endParaRPr>
          </a:p>
          <a:p>
            <a:pPr algn="just">
              <a:buNone/>
            </a:pPr>
            <a:r>
              <a:rPr lang="es-CL" sz="9600" b="1" dirty="0">
                <a:cs typeface="Arial" pitchFamily="34" charset="0"/>
              </a:rPr>
              <a:t>      La Nicotina </a:t>
            </a:r>
            <a:r>
              <a:rPr lang="es-CL" sz="9600" dirty="0">
                <a:cs typeface="Arial" pitchFamily="34" charset="0"/>
              </a:rPr>
              <a:t>No cae dentro de la categoría de las drogas que están prohibidas, pero igual no se recomienda  ya que la nicotina que pasa a la leche materna tiene efectos en el bebé sobre todo de tipo respiratorios. </a:t>
            </a:r>
          </a:p>
          <a:p>
            <a:pPr algn="just">
              <a:buNone/>
            </a:pPr>
            <a:r>
              <a:rPr lang="es-CL" sz="9600" dirty="0">
                <a:cs typeface="Arial" pitchFamily="34" charset="0"/>
              </a:rPr>
              <a:t>     </a:t>
            </a:r>
          </a:p>
          <a:p>
            <a:pPr algn="just">
              <a:buNone/>
            </a:pPr>
            <a:r>
              <a:rPr lang="es-CL" sz="9600" b="1" dirty="0">
                <a:cs typeface="Arial" pitchFamily="34" charset="0"/>
              </a:rPr>
              <a:t>     La Cafeína </a:t>
            </a:r>
            <a:r>
              <a:rPr lang="es-CL" sz="9600" dirty="0">
                <a:cs typeface="Arial" pitchFamily="34" charset="0"/>
              </a:rPr>
              <a:t>tampoco está prohibida y se recomienda que durante la lactancia las mujeres no beban más de dos tazas de café diarias durante el día y no en la noche para no afectar el ciclo de sueño del bebé.</a:t>
            </a:r>
            <a:br>
              <a:rPr lang="es-CL" sz="9600" dirty="0">
                <a:cs typeface="Arial" pitchFamily="34" charset="0"/>
              </a:rPr>
            </a:br>
            <a:br>
              <a:rPr lang="es-CL" sz="9600" dirty="0">
                <a:cs typeface="Arial" pitchFamily="34" charset="0"/>
              </a:rPr>
            </a:br>
            <a:endParaRPr lang="es-CL" sz="96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/>
          </a:bodyPr>
          <a:lstStyle/>
          <a:p>
            <a:r>
              <a:rPr lang="es-CL" sz="3600" b="1" dirty="0">
                <a:solidFill>
                  <a:schemeClr val="tx2"/>
                </a:solidFill>
              </a:rPr>
              <a:t>ACTIVIDAD FINAL:</a:t>
            </a:r>
          </a:p>
          <a:p>
            <a:r>
              <a:rPr lang="es-CL" sz="2800" dirty="0"/>
              <a:t>LEE Y ESCRIBE EL PPT EN TU CUADERNODE CLASE.</a:t>
            </a:r>
          </a:p>
          <a:p>
            <a:r>
              <a:rPr lang="es-CL" sz="2800" dirty="0"/>
              <a:t>OBSERVA EL VIDEO:</a:t>
            </a:r>
            <a:r>
              <a:rPr lang="es-CL" sz="2800" dirty="0">
                <a:hlinkClick r:id="rId2"/>
              </a:rPr>
              <a:t> https://www.youtube.com/watch?v=b-GYavtMXEk</a:t>
            </a:r>
            <a:r>
              <a:rPr lang="es-CL" sz="2800" dirty="0"/>
              <a:t> </a:t>
            </a:r>
          </a:p>
          <a:p>
            <a:r>
              <a:rPr lang="es-CL" sz="2800" dirty="0"/>
              <a:t>RESPONDE LAS PREGUNTAS :</a:t>
            </a:r>
          </a:p>
          <a:p>
            <a:r>
              <a:rPr lang="es-CL" sz="2800" dirty="0"/>
              <a:t>1- ¿EXPLICA CUÁLES SON LOS BENEFICIOS QUE OTORGA LA LECHE MATERNA A LOS NIÑOS Y A LA MAMA ?</a:t>
            </a:r>
          </a:p>
          <a:p>
            <a:r>
              <a:rPr lang="es-CL" sz="2800" dirty="0"/>
              <a:t>2- ¿POR QUÉ ES IMPORTANTE AMAMANTAR AL BEBÉ LOS PRIMEROS 6 MESES DE VIDA?</a:t>
            </a:r>
          </a:p>
          <a:p>
            <a:r>
              <a:rPr lang="es-CL" sz="2800"/>
              <a:t>ENVÍA </a:t>
            </a:r>
            <a:r>
              <a:rPr lang="es-CL" sz="2800" dirty="0"/>
              <a:t>LAS RESPUESTAS AL CORREO DE LA PROFESORA : rodriguezdora771@gmail.com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559</Words>
  <Application>Microsoft Office PowerPoint</Application>
  <PresentationFormat>Presentación en pantalla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OBJETIVOS</vt:lpstr>
      <vt:lpstr>LACTANCIA MATERNA</vt:lpstr>
      <vt:lpstr>Presentación de PowerPoint</vt:lpstr>
      <vt:lpstr>TABACO ALCOHOL Y CAFEINA EN LA LACTACIA MATERNA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Paz</cp:lastModifiedBy>
  <cp:revision>9</cp:revision>
  <dcterms:created xsi:type="dcterms:W3CDTF">2020-05-10T00:13:05Z</dcterms:created>
  <dcterms:modified xsi:type="dcterms:W3CDTF">2020-05-19T15:55:47Z</dcterms:modified>
</cp:coreProperties>
</file>