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63" r:id="rId4"/>
    <p:sldId id="260" r:id="rId5"/>
    <p:sldId id="264" r:id="rId6"/>
    <p:sldId id="262" r:id="rId7"/>
    <p:sldId id="265" r:id="rId8"/>
    <p:sldId id="266" r:id="rId9"/>
    <p:sldId id="269" r:id="rId10"/>
    <p:sldId id="270" r:id="rId11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27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9D67A9-7493-4E74-A5F7-AA1385CCC1EF}" type="datetimeFigureOut">
              <a:rPr lang="es-CL" smtClean="0"/>
              <a:pPr/>
              <a:t>07-05-2020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B7B553-6A9E-4B45-8430-2B1038C7D599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4FBD9-76C5-4921-91A4-371A2AF71A17}" type="datetimeFigureOut">
              <a:rPr lang="es-CL" smtClean="0"/>
              <a:pPr/>
              <a:t>07-05-2020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ABA76-2EB9-40F2-B7C8-3C19C9110DB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4FBD9-76C5-4921-91A4-371A2AF71A17}" type="datetimeFigureOut">
              <a:rPr lang="es-CL" smtClean="0"/>
              <a:pPr/>
              <a:t>07-05-2020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ABA76-2EB9-40F2-B7C8-3C19C9110DB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4FBD9-76C5-4921-91A4-371A2AF71A17}" type="datetimeFigureOut">
              <a:rPr lang="es-CL" smtClean="0"/>
              <a:pPr/>
              <a:t>07-05-2020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ABA76-2EB9-40F2-B7C8-3C19C9110DB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4FBD9-76C5-4921-91A4-371A2AF71A17}" type="datetimeFigureOut">
              <a:rPr lang="es-CL" smtClean="0"/>
              <a:pPr/>
              <a:t>07-05-2020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ABA76-2EB9-40F2-B7C8-3C19C9110DB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4FBD9-76C5-4921-91A4-371A2AF71A17}" type="datetimeFigureOut">
              <a:rPr lang="es-CL" smtClean="0"/>
              <a:pPr/>
              <a:t>07-05-2020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ABA76-2EB9-40F2-B7C8-3C19C9110DB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4FBD9-76C5-4921-91A4-371A2AF71A17}" type="datetimeFigureOut">
              <a:rPr lang="es-CL" smtClean="0"/>
              <a:pPr/>
              <a:t>07-05-2020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ABA76-2EB9-40F2-B7C8-3C19C9110DB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4FBD9-76C5-4921-91A4-371A2AF71A17}" type="datetimeFigureOut">
              <a:rPr lang="es-CL" smtClean="0"/>
              <a:pPr/>
              <a:t>07-05-2020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ABA76-2EB9-40F2-B7C8-3C19C9110DB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4FBD9-76C5-4921-91A4-371A2AF71A17}" type="datetimeFigureOut">
              <a:rPr lang="es-CL" smtClean="0"/>
              <a:pPr/>
              <a:t>07-05-2020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ABA76-2EB9-40F2-B7C8-3C19C9110DB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4FBD9-76C5-4921-91A4-371A2AF71A17}" type="datetimeFigureOut">
              <a:rPr lang="es-CL" smtClean="0"/>
              <a:pPr/>
              <a:t>07-05-2020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ABA76-2EB9-40F2-B7C8-3C19C9110DB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4FBD9-76C5-4921-91A4-371A2AF71A17}" type="datetimeFigureOut">
              <a:rPr lang="es-CL" smtClean="0"/>
              <a:pPr/>
              <a:t>07-05-2020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ABA76-2EB9-40F2-B7C8-3C19C9110DB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4FBD9-76C5-4921-91A4-371A2AF71A17}" type="datetimeFigureOut">
              <a:rPr lang="es-CL" smtClean="0"/>
              <a:pPr/>
              <a:t>07-05-2020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ABA76-2EB9-40F2-B7C8-3C19C9110DB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4FBD9-76C5-4921-91A4-371A2AF71A17}" type="datetimeFigureOut">
              <a:rPr lang="es-CL" smtClean="0"/>
              <a:pPr/>
              <a:t>07-05-2020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ABA76-2EB9-40F2-B7C8-3C19C9110DB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500034" y="1357298"/>
            <a:ext cx="8229600" cy="439718"/>
          </a:xfrm>
        </p:spPr>
        <p:txBody>
          <a:bodyPr>
            <a:noAutofit/>
          </a:bodyPr>
          <a:lstStyle/>
          <a:p>
            <a:r>
              <a:rPr lang="es-CL" sz="3200" b="1" dirty="0" smtClean="0"/>
              <a:t>PROMOCION DE LA SALUD</a:t>
            </a:r>
            <a:endParaRPr lang="es-CL" sz="3200" b="1" dirty="0"/>
          </a:p>
        </p:txBody>
      </p:sp>
      <p:sp>
        <p:nvSpPr>
          <p:cNvPr id="7" name="6 Marcador de contenido"/>
          <p:cNvSpPr>
            <a:spLocks noGrp="1"/>
          </p:cNvSpPr>
          <p:nvPr>
            <p:ph sz="half" idx="2"/>
          </p:nvPr>
        </p:nvSpPr>
        <p:spPr>
          <a:xfrm>
            <a:off x="4643438" y="2428868"/>
            <a:ext cx="4038600" cy="44291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CL" sz="2000" b="1" dirty="0" smtClean="0"/>
              <a:t>     </a:t>
            </a:r>
            <a:r>
              <a:rPr lang="es-CL" sz="2000" b="1" dirty="0" smtClean="0">
                <a:solidFill>
                  <a:schemeClr val="tx2"/>
                </a:solidFill>
              </a:rPr>
              <a:t>SEDENTARISMO Y OBESIDAD </a:t>
            </a:r>
          </a:p>
          <a:p>
            <a:pPr>
              <a:buNone/>
            </a:pPr>
            <a:endParaRPr lang="es-CL" sz="2000" b="1" dirty="0" smtClean="0"/>
          </a:p>
          <a:p>
            <a:pPr>
              <a:buNone/>
            </a:pPr>
            <a:r>
              <a:rPr lang="es-CL" sz="2000" b="1" dirty="0" smtClean="0">
                <a:solidFill>
                  <a:schemeClr val="tx2"/>
                </a:solidFill>
              </a:rPr>
              <a:t>    </a:t>
            </a:r>
            <a:r>
              <a:rPr lang="es-CL" sz="1600" b="1" dirty="0" smtClean="0">
                <a:solidFill>
                  <a:schemeClr val="tx2"/>
                </a:solidFill>
              </a:rPr>
              <a:t>SEMANA </a:t>
            </a:r>
            <a:r>
              <a:rPr lang="es-CL" sz="1600" b="1" dirty="0" smtClean="0">
                <a:solidFill>
                  <a:schemeClr val="tx2"/>
                </a:solidFill>
              </a:rPr>
              <a:t>DEL </a:t>
            </a:r>
            <a:r>
              <a:rPr lang="es-CL" sz="1600" b="1" dirty="0" smtClean="0">
                <a:solidFill>
                  <a:schemeClr val="tx2"/>
                </a:solidFill>
              </a:rPr>
              <a:t>11 AL 15 DE </a:t>
            </a:r>
            <a:r>
              <a:rPr lang="es-CL" sz="1600" b="1" dirty="0" smtClean="0">
                <a:solidFill>
                  <a:schemeClr val="tx2"/>
                </a:solidFill>
              </a:rPr>
              <a:t>MAYO 2020.</a:t>
            </a:r>
            <a:endParaRPr lang="es-CL" sz="1600" b="1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es-CL" sz="2000" b="1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s-CL" sz="2000" b="1" dirty="0" smtClean="0">
                <a:solidFill>
                  <a:schemeClr val="tx2"/>
                </a:solidFill>
              </a:rPr>
              <a:t>     PROFESORA: DORA RODRIGUEZ</a:t>
            </a:r>
          </a:p>
          <a:p>
            <a:pPr>
              <a:buNone/>
            </a:pPr>
            <a:r>
              <a:rPr lang="es-CL" sz="2000" b="1" dirty="0" smtClean="0">
                <a:solidFill>
                  <a:schemeClr val="tx2"/>
                </a:solidFill>
              </a:rPr>
              <a:t>                    ENFERMERA.</a:t>
            </a:r>
            <a:endParaRPr lang="es-CL" sz="2000" b="1" dirty="0"/>
          </a:p>
        </p:txBody>
      </p:sp>
      <p:pic>
        <p:nvPicPr>
          <p:cNvPr id="27650" name="Picture 2" descr="D:\Usuario\Desktop\MAY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142984"/>
          </a:xfrm>
          <a:prstGeom prst="rect">
            <a:avLst/>
          </a:prstGeom>
          <a:noFill/>
        </p:spPr>
      </p:pic>
      <p:pic>
        <p:nvPicPr>
          <p:cNvPr id="9" name="Picture 6" descr="Resultado de imagen para obesidad en chile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58" y="2428868"/>
            <a:ext cx="4038600" cy="335758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/>
          <a:lstStyle/>
          <a:p>
            <a:r>
              <a:rPr lang="es-CL" b="1" dirty="0" smtClean="0">
                <a:solidFill>
                  <a:schemeClr val="accent1"/>
                </a:solidFill>
              </a:rPr>
              <a:t>ACTIVIDAD</a:t>
            </a:r>
            <a:endParaRPr lang="es-CL" b="1" dirty="0">
              <a:solidFill>
                <a:schemeClr val="accent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/>
          </a:bodyPr>
          <a:lstStyle/>
          <a:p>
            <a:r>
              <a:rPr lang="es-CL" sz="2800" dirty="0" smtClean="0"/>
              <a:t>LEER , COMPRENDER Y ESCRIBIR LA CLASE O PPT EN SU CUADERNO DE CLASE .</a:t>
            </a:r>
          </a:p>
          <a:p>
            <a:r>
              <a:rPr lang="es-CL" sz="2800" dirty="0" smtClean="0"/>
              <a:t>1- SEGÚN SU OPINION :  EXPLIQUE PORQUE EL SEDENTARISMO Y </a:t>
            </a:r>
            <a:r>
              <a:rPr lang="es-CL" sz="2800" smtClean="0"/>
              <a:t>LA </a:t>
            </a:r>
            <a:r>
              <a:rPr lang="es-CL" sz="2800" smtClean="0"/>
              <a:t>OBESIDAD </a:t>
            </a:r>
            <a:r>
              <a:rPr lang="es-CL" sz="2800" dirty="0" smtClean="0"/>
              <a:t>SON UNA AMENAZA PARA LA SOCIEDAD?</a:t>
            </a:r>
          </a:p>
          <a:p>
            <a:r>
              <a:rPr lang="es-CL" sz="2800" dirty="0" smtClean="0"/>
              <a:t>2- CUALES CREE USTED, QUE SERIAN ALGUNASDE LAS  COMPLICACIONES  Y/O  ENFERMEDADES QUE TE CONLLEVAN EL SEDENTARISMO Y LA OBESIDAD ?</a:t>
            </a:r>
          </a:p>
          <a:p>
            <a:pPr>
              <a:buNone/>
            </a:pPr>
            <a:r>
              <a:rPr lang="es-CL" sz="2800" dirty="0"/>
              <a:t> </a:t>
            </a:r>
            <a:r>
              <a:rPr lang="es-CL" sz="2800" dirty="0" smtClean="0"/>
              <a:t>   </a:t>
            </a:r>
            <a:r>
              <a:rPr lang="es-CL" sz="2800" b="1" dirty="0" smtClean="0"/>
              <a:t>ENVIAR LAS RESPUESTA DE LA ACTIDAD AL CORREO DE LA PROFESORA : rodriguezdora771@gmail.com</a:t>
            </a:r>
            <a:endParaRPr lang="es-CL" sz="2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1472" y="500042"/>
            <a:ext cx="8229600" cy="714356"/>
          </a:xfrm>
        </p:spPr>
        <p:txBody>
          <a:bodyPr>
            <a:normAutofit fontScale="90000"/>
          </a:bodyPr>
          <a:lstStyle/>
          <a:p>
            <a:r>
              <a:rPr lang="es-CL" b="1" dirty="0" smtClean="0">
                <a:solidFill>
                  <a:schemeClr val="tx2"/>
                </a:solidFill>
              </a:rPr>
              <a:t>OBJETIVOS</a:t>
            </a:r>
            <a:endParaRPr lang="es-CL" b="1" dirty="0">
              <a:solidFill>
                <a:schemeClr val="tx2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142984"/>
            <a:ext cx="8229600" cy="5357850"/>
          </a:xfrm>
        </p:spPr>
        <p:txBody>
          <a:bodyPr>
            <a:normAutofit lnSpcReduction="10000"/>
          </a:bodyPr>
          <a:lstStyle/>
          <a:p>
            <a:r>
              <a:rPr lang="es-CL" b="1" dirty="0" smtClean="0">
                <a:solidFill>
                  <a:schemeClr val="tx2"/>
                </a:solidFill>
              </a:rPr>
              <a:t>OA1: </a:t>
            </a:r>
            <a:r>
              <a:rPr lang="es-ES_tradnl" dirty="0"/>
              <a:t>Aplicar estrategias de promoción de la salud, prevención de enfermedades, hábitos de alimentación saludables para fomentar una vida adecuada para la familia y comunidad de acuerdo a modelos definidos por las políticas de salud.</a:t>
            </a:r>
            <a:endParaRPr lang="es-CL" dirty="0"/>
          </a:p>
          <a:p>
            <a:r>
              <a:rPr lang="es-CL" b="1" dirty="0" smtClean="0">
                <a:solidFill>
                  <a:schemeClr val="tx2"/>
                </a:solidFill>
              </a:rPr>
              <a:t>OBJETIVO DE LA CLASE</a:t>
            </a:r>
            <a:r>
              <a:rPr lang="es-CL" dirty="0" smtClean="0"/>
              <a:t>:</a:t>
            </a:r>
            <a:r>
              <a:rPr lang="es-ES_tradnl" b="1" dirty="0"/>
              <a:t> </a:t>
            </a:r>
            <a:r>
              <a:rPr lang="es-ES_tradnl" dirty="0" smtClean="0"/>
              <a:t>Conocer los Factores </a:t>
            </a:r>
            <a:r>
              <a:rPr lang="es-ES_tradnl" dirty="0"/>
              <a:t>de riesgos y protectores para la </a:t>
            </a:r>
            <a:r>
              <a:rPr lang="es-ES_tradnl" dirty="0" smtClean="0"/>
              <a:t>salud de los individuos ,frente a enfermedades ,vicios y malos hábitos (VIH,TABACO,DROGA SEDENTARISMO).</a:t>
            </a:r>
            <a:endParaRPr lang="es-CL" dirty="0"/>
          </a:p>
          <a:p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CL" sz="8000" dirty="0" smtClean="0">
                <a:solidFill>
                  <a:schemeClr val="accent1">
                    <a:lumMod val="75000"/>
                  </a:schemeClr>
                </a:solidFill>
              </a:rPr>
              <a:t>SEDENTARISMO</a:t>
            </a:r>
            <a:endParaRPr lang="en-US" sz="8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 descr="Resultado de imagen para sedentarismo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03822" y="2366964"/>
            <a:ext cx="5136356" cy="3424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2507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sz="quarter" idx="4294967295"/>
          </p:nvPr>
        </p:nvSpPr>
        <p:spPr>
          <a:xfrm>
            <a:off x="734317" y="222068"/>
            <a:ext cx="7772870" cy="663593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None/>
            </a:pPr>
            <a:r>
              <a:rPr lang="es-CL" sz="2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    SEDENTARISMO</a:t>
            </a:r>
            <a:r>
              <a:rPr lang="es-CL" sz="24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</a:p>
          <a:p>
            <a:pPr algn="just"/>
            <a:r>
              <a:rPr lang="es-CL" sz="2400" dirty="0" smtClean="0">
                <a:latin typeface="+mj-lt"/>
              </a:rPr>
              <a:t>Se define como </a:t>
            </a:r>
            <a:r>
              <a:rPr lang="es-VE" sz="2400" dirty="0">
                <a:latin typeface="+mj-lt"/>
              </a:rPr>
              <a:t>l</a:t>
            </a:r>
            <a:r>
              <a:rPr lang="es-VE" sz="2400" dirty="0" smtClean="0">
                <a:latin typeface="+mj-lt"/>
              </a:rPr>
              <a:t>a </a:t>
            </a:r>
            <a:r>
              <a:rPr lang="es-VE" sz="2400" dirty="0">
                <a:latin typeface="+mj-lt"/>
              </a:rPr>
              <a:t>inactividad física o </a:t>
            </a:r>
            <a:r>
              <a:rPr lang="es-VE" sz="2400" b="1" dirty="0">
                <a:latin typeface="+mj-lt"/>
              </a:rPr>
              <a:t>falta de ejercicio</a:t>
            </a:r>
            <a:r>
              <a:rPr lang="es-VE" sz="2400" dirty="0">
                <a:latin typeface="+mj-lt"/>
              </a:rPr>
              <a:t> se considera uno de los mayores factores de riesgo en el desarrollo de la enfermedad cardiaca e incluso se ha establecido una relación directa entre el estilo de vida sedentario y la mortalidad </a:t>
            </a:r>
            <a:r>
              <a:rPr lang="es-VE" sz="2400" dirty="0" smtClean="0">
                <a:latin typeface="+mj-lt"/>
              </a:rPr>
              <a:t>cardiovascular. Según </a:t>
            </a:r>
            <a:r>
              <a:rPr lang="es-VE" sz="2400" dirty="0">
                <a:latin typeface="+mj-lt"/>
              </a:rPr>
              <a:t>la OMS, el sedentarismo es </a:t>
            </a:r>
            <a:r>
              <a:rPr lang="es-VE" sz="2400" b="1" dirty="0">
                <a:latin typeface="+mj-lt"/>
              </a:rPr>
              <a:t>uno de los principales factores de muerte prematura</a:t>
            </a:r>
            <a:r>
              <a:rPr lang="es-VE" sz="2400" dirty="0">
                <a:latin typeface="+mj-lt"/>
              </a:rPr>
              <a:t> en todo el mundo dado que incrementa el riesgo de enfermedades no transmisibles (ENT) como las cardiovasculares, el cáncer o la diabetes. Mediante el ejercicio físico, se pueden lograr un mejor estado de salud muscular y </a:t>
            </a:r>
            <a:r>
              <a:rPr lang="es-VE" sz="2400" dirty="0" smtClean="0">
                <a:latin typeface="+mj-lt"/>
              </a:rPr>
              <a:t>cardiorrespiratorio, </a:t>
            </a:r>
            <a:r>
              <a:rPr lang="es-VE" sz="2400" dirty="0">
                <a:latin typeface="+mj-lt"/>
              </a:rPr>
              <a:t>una mejor salud ósea, un mayor control de peso y un menor riesgo de hipertensión, cardiopatías, ataques de apoplejía, diabetes depresión y varios tipos de </a:t>
            </a:r>
            <a:r>
              <a:rPr lang="es-VE" sz="2400" dirty="0" smtClean="0">
                <a:latin typeface="+mj-lt"/>
              </a:rPr>
              <a:t>cáncer.</a:t>
            </a:r>
          </a:p>
          <a:p>
            <a:pPr algn="just">
              <a:buNone/>
            </a:pPr>
            <a:r>
              <a:rPr lang="es-VE" sz="2400" dirty="0" smtClean="0">
                <a:latin typeface="+mj-lt"/>
              </a:rPr>
              <a:t/>
            </a:r>
            <a:br>
              <a:rPr lang="es-VE" sz="2400" dirty="0" smtClean="0">
                <a:latin typeface="+mj-lt"/>
              </a:rPr>
            </a:br>
            <a:endParaRPr lang="es-VE" sz="2400" dirty="0" smtClean="0">
              <a:latin typeface="+mj-lt"/>
            </a:endParaRPr>
          </a:p>
          <a:p>
            <a:pPr algn="just">
              <a:buNone/>
            </a:pPr>
            <a:r>
              <a:rPr lang="es-VE" sz="1800" dirty="0" smtClean="0">
                <a:latin typeface="+mj-lt"/>
              </a:rPr>
              <a:t/>
            </a:r>
            <a:br>
              <a:rPr lang="es-VE" sz="1800" dirty="0" smtClean="0">
                <a:latin typeface="+mj-lt"/>
              </a:rPr>
            </a:br>
            <a:endParaRPr lang="en-US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88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es-VE" sz="3600" dirty="0">
                <a:solidFill>
                  <a:schemeClr val="accent1">
                    <a:lumMod val="75000"/>
                  </a:schemeClr>
                </a:solidFill>
              </a:rPr>
              <a:t>¿</a:t>
            </a:r>
            <a:r>
              <a:rPr lang="es-VE" sz="3600" b="1" dirty="0">
                <a:solidFill>
                  <a:schemeClr val="accent1">
                    <a:lumMod val="75000"/>
                  </a:schemeClr>
                </a:solidFill>
              </a:rPr>
              <a:t>Qué sucede en el cuerpo cuando hay falta de actividad física?</a:t>
            </a:r>
          </a:p>
          <a:p>
            <a:pPr algn="just">
              <a:buNone/>
            </a:pPr>
            <a:r>
              <a:rPr lang="es-VE" sz="2800" dirty="0"/>
              <a:t>  </a:t>
            </a:r>
            <a:r>
              <a:rPr lang="es-VE" sz="2800" dirty="0" smtClean="0"/>
              <a:t>    </a:t>
            </a:r>
            <a:r>
              <a:rPr lang="es-VE" sz="3300" dirty="0"/>
              <a:t>El sedentarismo se ha definido como carencia de actividad física de moderada a intensa. La falta de actividad física trae como consecuencia: El aumento de peso corporal por un desequilibrio entre el ingreso y el gasto de calorías, que puede alcanzar niveles catalogados como obesidad.​</a:t>
            </a:r>
          </a:p>
          <a:p>
            <a:pPr algn="just"/>
            <a:r>
              <a:rPr lang="es-VE" sz="3300" dirty="0"/>
              <a:t>Sin embargo, el sobrepeso no es el único peligro del </a:t>
            </a:r>
            <a:r>
              <a:rPr lang="es-VE" sz="3300" dirty="0" smtClean="0"/>
              <a:t>sedentarismo, puede </a:t>
            </a:r>
            <a:r>
              <a:rPr lang="es-VE" sz="3300" dirty="0"/>
              <a:t>alterar el metabolismo favoreciendo la aparición de síndrome metabólico y origina o empeora otros problemas como la osteoporosis, los trastornos cardiovasculares, las varices, etc..</a:t>
            </a:r>
            <a:endParaRPr lang="es-CL" sz="33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sz="quarter" idx="4294967295"/>
          </p:nvPr>
        </p:nvSpPr>
        <p:spPr>
          <a:xfrm>
            <a:off x="742480" y="179883"/>
            <a:ext cx="7772870" cy="7652479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/>
            <a:r>
              <a:rPr lang="es-VE" sz="2400" dirty="0">
                <a:solidFill>
                  <a:schemeClr val="accent1">
                    <a:lumMod val="75000"/>
                  </a:schemeClr>
                </a:solidFill>
              </a:rPr>
              <a:t>¿</a:t>
            </a:r>
            <a:r>
              <a:rPr lang="es-VE" sz="2400" b="1" dirty="0">
                <a:solidFill>
                  <a:schemeClr val="accent1">
                    <a:lumMod val="75000"/>
                  </a:schemeClr>
                </a:solidFill>
              </a:rPr>
              <a:t>Cómo prevenir enfermedades provocadas por el </a:t>
            </a:r>
            <a:r>
              <a:rPr lang="es-VE" sz="2400" b="1" dirty="0" smtClean="0">
                <a:solidFill>
                  <a:schemeClr val="accent1">
                    <a:lumMod val="75000"/>
                  </a:schemeClr>
                </a:solidFill>
              </a:rPr>
              <a:t>sedentarismo?</a:t>
            </a:r>
          </a:p>
          <a:p>
            <a:pPr algn="just"/>
            <a:r>
              <a:rPr lang="es-VE" sz="2400" dirty="0" smtClean="0"/>
              <a:t>Para</a:t>
            </a:r>
            <a:r>
              <a:rPr lang="es-VE" sz="2400" dirty="0"/>
              <a:t> </a:t>
            </a:r>
            <a:r>
              <a:rPr lang="es-VE" sz="2400" b="1" dirty="0"/>
              <a:t>prevenir</a:t>
            </a:r>
            <a:r>
              <a:rPr lang="es-VE" sz="2400" dirty="0"/>
              <a:t> el </a:t>
            </a:r>
            <a:r>
              <a:rPr lang="es-VE" sz="2400" b="1" dirty="0"/>
              <a:t>sedentarismo</a:t>
            </a:r>
            <a:r>
              <a:rPr lang="es-VE" sz="2400" dirty="0"/>
              <a:t> es necesario practicar ejercicio físico desde la infancia, y mantenerse físicamente activo durante toda la vida, incluso </a:t>
            </a:r>
            <a:r>
              <a:rPr lang="es-VE" sz="2400" b="1" dirty="0"/>
              <a:t>en</a:t>
            </a:r>
            <a:r>
              <a:rPr lang="es-VE" sz="2400" dirty="0"/>
              <a:t> la tercera edad, ya que la actividad física incluye todos los movimientos corporales producidos </a:t>
            </a:r>
            <a:r>
              <a:rPr lang="es-VE" sz="2400" b="1" dirty="0"/>
              <a:t>por</a:t>
            </a:r>
            <a:r>
              <a:rPr lang="es-VE" sz="2400" dirty="0"/>
              <a:t> los músculos esqueléticos que exijan un gasto de energía y por lo tanto, mantenerse activo no implica necesariamente practicar un deporte, sino que hay multitud de tareas cotidianas que consumen energía y que podemos llevar a cabo sin necesidad de visitar un gimnasio o realizar un programa de entrenamiento</a:t>
            </a:r>
            <a:r>
              <a:rPr lang="es-VE" sz="2400" dirty="0" smtClean="0"/>
              <a:t>.</a:t>
            </a:r>
            <a:endParaRPr lang="es-VE" sz="2400" dirty="0"/>
          </a:p>
        </p:txBody>
      </p:sp>
      <p:pic>
        <p:nvPicPr>
          <p:cNvPr id="2050" name="Picture 2" descr="Consejos para prevenir los peligros del sedentarism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20714" y="5072075"/>
            <a:ext cx="4106849" cy="1636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1110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rmAutofit fontScale="90000"/>
          </a:bodyPr>
          <a:lstStyle/>
          <a:p>
            <a:r>
              <a:rPr lang="es-CL" b="1" dirty="0" smtClean="0">
                <a:solidFill>
                  <a:schemeClr val="accent1"/>
                </a:solidFill>
              </a:rPr>
              <a:t>OBESIDAD</a:t>
            </a:r>
            <a:endParaRPr lang="es-CL" b="1" dirty="0">
              <a:solidFill>
                <a:schemeClr val="accent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571480"/>
            <a:ext cx="8229600" cy="60007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VE" sz="1800" dirty="0">
                <a:solidFill>
                  <a:schemeClr val="accent1"/>
                </a:solidFill>
              </a:rPr>
              <a:t> </a:t>
            </a:r>
            <a:r>
              <a:rPr lang="es-VE" sz="1800" b="1" dirty="0" smtClean="0">
                <a:solidFill>
                  <a:schemeClr val="accent1"/>
                </a:solidFill>
              </a:rPr>
              <a:t>DEFINICION.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marL="0" indent="0"/>
            <a:r>
              <a:rPr lang="es-VE" sz="1800" dirty="0" smtClean="0"/>
              <a:t>  La </a:t>
            </a:r>
            <a:r>
              <a:rPr lang="es-VE" sz="1800" dirty="0"/>
              <a:t>obesidad y el sobrepeso se definen como una acumulación anormal o excesiva de grasa que puede ser perjudicial para la salud. El sobrepeso y la obesidad son factores de riesgo para numerosas enfermedades crónicas, entre las que se incluyen la diabetes, las enfermedades cardiovasculares y el cáncer. </a:t>
            </a:r>
            <a:br>
              <a:rPr lang="es-VE" sz="1800" dirty="0"/>
            </a:br>
            <a:endParaRPr lang="es-VE" sz="1800" dirty="0"/>
          </a:p>
          <a:p>
            <a:r>
              <a:rPr lang="es-VE" sz="1800" dirty="0"/>
              <a:t>El sobrepeso y la obesidad son el quinto factor principal de riesgo de defunción humana en el mundo. Cada año fallecen por lo menos 2,8 millones de personas adultas como consecuencia del sobrepeso o la obesidad.                                </a:t>
            </a:r>
          </a:p>
          <a:p>
            <a:pPr marL="0" indent="0">
              <a:buNone/>
            </a:pPr>
            <a:r>
              <a:rPr lang="es-VE" sz="1800" b="1" dirty="0" smtClean="0">
                <a:solidFill>
                  <a:schemeClr val="accent1"/>
                </a:solidFill>
              </a:rPr>
              <a:t>                                                                                                                                                                                                          </a:t>
            </a:r>
          </a:p>
          <a:p>
            <a:r>
              <a:rPr lang="es-VE" sz="1800" b="1" dirty="0">
                <a:solidFill>
                  <a:schemeClr val="accent1"/>
                </a:solidFill>
              </a:rPr>
              <a:t>CLASIFICACION                                                                                                                                                                                                          </a:t>
            </a:r>
          </a:p>
          <a:p>
            <a:r>
              <a:rPr lang="es-VE" sz="1800" dirty="0" smtClean="0"/>
              <a:t>Según </a:t>
            </a:r>
            <a:r>
              <a:rPr lang="es-VE" sz="1800" dirty="0"/>
              <a:t>el origen de la obesidad, esta se clasifica en los siguientes tipos:</a:t>
            </a:r>
          </a:p>
          <a:p>
            <a:r>
              <a:rPr lang="es-VE" sz="1800" dirty="0"/>
              <a:t>Obesidad exógena: La obesidad debida a un régimen alimenticio inadecuado en conjunción con una escasa actividad física.</a:t>
            </a:r>
          </a:p>
          <a:p>
            <a:r>
              <a:rPr lang="es-VE" sz="1800" dirty="0"/>
              <a:t>Obesidad endógena: La que tiene por causa alteraciones metabólicas. Dentro de las causas endógenas, se habla de obesidad endocrina cuando está provocada por disfunción de alguna glándula endocrina, como la tiroides (obesidad hipotiroidea) o por deficiencia de hormonas sexuales como es el caso de la obesidad gonadal.</a:t>
            </a:r>
            <a:br>
              <a:rPr lang="es-VE" sz="1800" dirty="0"/>
            </a:br>
            <a:endParaRPr lang="es-CL" sz="1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215106"/>
          </a:xfrm>
        </p:spPr>
        <p:txBody>
          <a:bodyPr>
            <a:normAutofit fontScale="62500" lnSpcReduction="20000"/>
          </a:bodyPr>
          <a:lstStyle/>
          <a:p>
            <a:r>
              <a:rPr lang="es-CL" sz="3800" b="1" dirty="0">
                <a:solidFill>
                  <a:schemeClr val="accent1">
                    <a:lumMod val="75000"/>
                  </a:schemeClr>
                </a:solidFill>
              </a:rPr>
              <a:t>C</a:t>
            </a:r>
            <a:r>
              <a:rPr lang="es-VE" sz="3800" b="1" dirty="0">
                <a:solidFill>
                  <a:schemeClr val="accent1">
                    <a:lumMod val="75000"/>
                  </a:schemeClr>
                </a:solidFill>
              </a:rPr>
              <a:t>AUSAS                                                                                                                                                                        </a:t>
            </a:r>
          </a:p>
          <a:p>
            <a:pPr marL="0" indent="0" algn="just">
              <a:buNone/>
            </a:pPr>
            <a:r>
              <a:rPr lang="es-VE" sz="1100" dirty="0">
                <a:solidFill>
                  <a:schemeClr val="accent1">
                    <a:lumMod val="75000"/>
                  </a:schemeClr>
                </a:solidFill>
              </a:rPr>
              <a:t>    </a:t>
            </a:r>
            <a:r>
              <a:rPr lang="es-VE" dirty="0"/>
              <a:t>La obesidad se produce cuando ingieres más calorías de las que quemas a través del ejercicio y de las actividades cotidianas normales. El cuerpo almacena ese exceso de calorías en forma de grasa.</a:t>
            </a:r>
          </a:p>
          <a:p>
            <a:pPr marL="0" indent="0" algn="just">
              <a:buNone/>
            </a:pPr>
            <a:r>
              <a:rPr lang="es-CL" dirty="0"/>
              <a:t>     </a:t>
            </a:r>
            <a:r>
              <a:rPr lang="es-VE" b="1" dirty="0"/>
              <a:t>Inactividad</a:t>
            </a:r>
            <a:r>
              <a:rPr lang="es-VE" dirty="0"/>
              <a:t>. Si no haces mucha actividad, no quemas tantas calorías. </a:t>
            </a:r>
          </a:p>
          <a:p>
            <a:pPr algn="just"/>
            <a:r>
              <a:rPr lang="es-VE" b="1" dirty="0"/>
              <a:t>Dieta y hábitos alimentarios poco saludables</a:t>
            </a:r>
            <a:r>
              <a:rPr lang="es-VE" dirty="0"/>
              <a:t>. El aumento de peso es inevitable si, a menudo, comes más calorías de las que quemas. </a:t>
            </a:r>
          </a:p>
          <a:p>
            <a:pPr algn="just"/>
            <a:r>
              <a:rPr lang="es-CL" sz="3800" b="1" dirty="0">
                <a:solidFill>
                  <a:schemeClr val="accent1">
                    <a:lumMod val="75000"/>
                  </a:schemeClr>
                </a:solidFill>
              </a:rPr>
              <a:t>FACTORES DE RIESGO</a:t>
            </a:r>
            <a:r>
              <a:rPr lang="es-CL" sz="3800" b="1" dirty="0"/>
              <a:t> </a:t>
            </a:r>
            <a:r>
              <a:rPr lang="es-VE" dirty="0"/>
              <a:t>Por lo general, la obesidad es producto de una combinación de causas y factores que contribuyen a ella, entre ellos:</a:t>
            </a:r>
          </a:p>
          <a:p>
            <a:pPr algn="just"/>
            <a:r>
              <a:rPr lang="es-VE" b="1" dirty="0"/>
              <a:t>Genética</a:t>
            </a:r>
            <a:r>
              <a:rPr lang="es-VE" dirty="0"/>
              <a:t>. </a:t>
            </a:r>
          </a:p>
          <a:p>
            <a:pPr algn="just"/>
            <a:r>
              <a:rPr lang="es-VE" b="1" dirty="0"/>
              <a:t>Inactividad</a:t>
            </a:r>
            <a:r>
              <a:rPr lang="es-VE" dirty="0"/>
              <a:t>. </a:t>
            </a:r>
          </a:p>
          <a:p>
            <a:pPr algn="just"/>
            <a:r>
              <a:rPr lang="es-VE" b="1" dirty="0"/>
              <a:t>Dieta poco saludable</a:t>
            </a:r>
            <a:r>
              <a:rPr lang="es-VE" dirty="0"/>
              <a:t>. .</a:t>
            </a:r>
          </a:p>
          <a:p>
            <a:pPr algn="just"/>
            <a:r>
              <a:rPr lang="es-VE" b="1" dirty="0" smtClean="0"/>
              <a:t>Ciertos </a:t>
            </a:r>
            <a:r>
              <a:rPr lang="es-VE" b="1" dirty="0"/>
              <a:t>medicamentos</a:t>
            </a:r>
            <a:r>
              <a:rPr lang="es-VE" dirty="0"/>
              <a:t>. Algunos medicamentos pueden provocar aumento de peso si no los compensas con dieta o con actividad física. Entre estos medicamentos, encontramos a algunos antidepresivos, anticonvulsivos, medicamentos para la diabetes, </a:t>
            </a:r>
            <a:r>
              <a:rPr lang="es-VE" dirty="0" err="1"/>
              <a:t>antipsicóticos</a:t>
            </a:r>
            <a:r>
              <a:rPr lang="es-VE" dirty="0"/>
              <a:t>, esteroides y betabloqueantes.</a:t>
            </a:r>
          </a:p>
          <a:p>
            <a:pPr algn="just"/>
            <a:r>
              <a:rPr lang="es-VE" b="1" dirty="0"/>
              <a:t>Problemas sociales y económicos</a:t>
            </a:r>
            <a:r>
              <a:rPr lang="es-VE" dirty="0"/>
              <a:t>. La investigación ha vinculado la obesidad con factores sociales y económicos. Es difícil evitar la obesidad si no tienes lugares seguros para hacer ejercicio. De manera similar, es posible que no te hayan enseñado formas saludables. </a:t>
            </a:r>
          </a:p>
          <a:p>
            <a:endParaRPr lang="es-C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sz="quarter" idx="4294967295"/>
          </p:nvPr>
        </p:nvSpPr>
        <p:spPr>
          <a:xfrm>
            <a:off x="685330" y="209862"/>
            <a:ext cx="4362608" cy="6355830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r>
              <a:rPr lang="es-VE" sz="2800" b="1" dirty="0">
                <a:solidFill>
                  <a:schemeClr val="accent1"/>
                </a:solidFill>
              </a:rPr>
              <a:t>Prevención</a:t>
            </a:r>
          </a:p>
          <a:p>
            <a:r>
              <a:rPr lang="es-VE" sz="2400" dirty="0">
                <a:latin typeface="+mj-lt"/>
              </a:rPr>
              <a:t>Si corres riesgo de volverte obeso, o si actualmente tienes sobrepeso o un peso saludable, puedes tomar medidas para evitar el aumento de peso no saludable y los problemas de salud relacionados. No es de extrañar que las medidas para evitar el aumento de peso sean las mismas que para adelgazar: ejercicio diario, dieta saludable y el compromiso a largo plazo de controlar lo que comes y bebes</a:t>
            </a:r>
            <a:r>
              <a:rPr lang="es-VE" sz="2400" dirty="0" smtClean="0">
                <a:latin typeface="+mj-lt"/>
              </a:rPr>
              <a:t>.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smtClean="0">
                <a:latin typeface="+mj-lt"/>
              </a:rPr>
              <a:t>       </a:t>
            </a:r>
          </a:p>
          <a:p>
            <a:r>
              <a:rPr lang="en-US" sz="2400" b="1" dirty="0" smtClean="0">
                <a:latin typeface="+mj-lt"/>
              </a:rPr>
              <a:t>Hacer </a:t>
            </a:r>
            <a:r>
              <a:rPr lang="en-US" sz="2400" b="1" dirty="0">
                <a:latin typeface="+mj-lt"/>
              </a:rPr>
              <a:t>ejercicio </a:t>
            </a:r>
            <a:r>
              <a:rPr lang="en-US" sz="2400" b="1" dirty="0" smtClean="0">
                <a:latin typeface="+mj-lt"/>
              </a:rPr>
              <a:t>regularmente .                                                                    </a:t>
            </a:r>
          </a:p>
          <a:p>
            <a:r>
              <a:rPr lang="es-VE" sz="2400" b="1" dirty="0" smtClean="0">
                <a:latin typeface="+mj-lt"/>
              </a:rPr>
              <a:t>Seguir </a:t>
            </a:r>
            <a:r>
              <a:rPr lang="es-VE" sz="2400" b="1" dirty="0">
                <a:latin typeface="+mj-lt"/>
              </a:rPr>
              <a:t>un plan de alimentación </a:t>
            </a:r>
            <a:r>
              <a:rPr lang="es-VE" sz="2400" b="1" dirty="0" smtClean="0">
                <a:latin typeface="+mj-lt"/>
              </a:rPr>
              <a:t>saludable</a:t>
            </a:r>
            <a:r>
              <a:rPr lang="en-US" sz="2400" b="1" dirty="0" smtClean="0">
                <a:latin typeface="+mj-lt"/>
              </a:rPr>
              <a:t> .</a:t>
            </a:r>
            <a:r>
              <a:rPr lang="es-VE" sz="2400" b="1" dirty="0">
                <a:latin typeface="+mj-lt"/>
              </a:rPr>
              <a:t> </a:t>
            </a:r>
            <a:r>
              <a:rPr lang="es-VE" sz="2400" b="1" dirty="0" smtClean="0">
                <a:latin typeface="+mj-lt"/>
              </a:rPr>
              <a:t>                                       </a:t>
            </a:r>
          </a:p>
          <a:p>
            <a:r>
              <a:rPr lang="es-VE" sz="2400" b="1" dirty="0" smtClean="0">
                <a:latin typeface="+mj-lt"/>
              </a:rPr>
              <a:t>Reconocer </a:t>
            </a:r>
            <a:r>
              <a:rPr lang="es-VE" sz="2400" b="1" dirty="0">
                <a:latin typeface="+mj-lt"/>
              </a:rPr>
              <a:t>y evitar las trampas de comida que hacen que </a:t>
            </a:r>
            <a:r>
              <a:rPr lang="es-VE" sz="2400" b="1" dirty="0" smtClean="0">
                <a:latin typeface="+mj-lt"/>
              </a:rPr>
              <a:t>comas.</a:t>
            </a:r>
            <a:r>
              <a:rPr lang="en-US" sz="2400" b="1" dirty="0">
                <a:latin typeface="+mj-lt"/>
              </a:rPr>
              <a:t> </a:t>
            </a:r>
            <a:endParaRPr lang="en-US" sz="2400" b="1" dirty="0" smtClean="0">
              <a:latin typeface="+mj-lt"/>
            </a:endParaRPr>
          </a:p>
          <a:p>
            <a:r>
              <a:rPr lang="en-US" sz="2400" b="1" dirty="0" smtClean="0">
                <a:latin typeface="+mj-lt"/>
              </a:rPr>
              <a:t>Controlar </a:t>
            </a:r>
            <a:r>
              <a:rPr lang="en-US" sz="2400" b="1" dirty="0">
                <a:latin typeface="+mj-lt"/>
              </a:rPr>
              <a:t>tu peso </a:t>
            </a:r>
            <a:r>
              <a:rPr lang="en-US" sz="2400" b="1" dirty="0" smtClean="0">
                <a:latin typeface="+mj-lt"/>
              </a:rPr>
              <a:t>regularmente.                                                              </a:t>
            </a:r>
          </a:p>
          <a:p>
            <a:r>
              <a:rPr lang="en-US" sz="2400" b="1" dirty="0" smtClean="0">
                <a:latin typeface="+mj-lt"/>
              </a:rPr>
              <a:t>Tener constancia</a:t>
            </a:r>
            <a:r>
              <a:rPr lang="en-US" b="1" dirty="0">
                <a:latin typeface="+mj-lt"/>
              </a:rPr>
              <a:t>.</a:t>
            </a:r>
            <a:endParaRPr lang="es-VE" dirty="0">
              <a:latin typeface="+mj-lt"/>
            </a:endParaRPr>
          </a:p>
        </p:txBody>
      </p:sp>
      <p:pic>
        <p:nvPicPr>
          <p:cNvPr id="4098" name="Picture 2" descr="Resultado de imagen para obesid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47938" y="625527"/>
            <a:ext cx="4096063" cy="552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2417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413</Words>
  <Application>Microsoft Office PowerPoint</Application>
  <PresentationFormat>Presentación en pantalla 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PROMOCION DE LA SALUD</vt:lpstr>
      <vt:lpstr>OBJETIVOS</vt:lpstr>
      <vt:lpstr>SEDENTARISMO</vt:lpstr>
      <vt:lpstr>Diapositiva 4</vt:lpstr>
      <vt:lpstr>Diapositiva 5</vt:lpstr>
      <vt:lpstr>Diapositiva 6</vt:lpstr>
      <vt:lpstr>OBESIDAD</vt:lpstr>
      <vt:lpstr>Diapositiva 8</vt:lpstr>
      <vt:lpstr>Diapositiva 9</vt:lpstr>
      <vt:lpstr>ACTIVIDAD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5</cp:revision>
  <dcterms:created xsi:type="dcterms:W3CDTF">2020-05-05T15:10:49Z</dcterms:created>
  <dcterms:modified xsi:type="dcterms:W3CDTF">2020-05-07T23:13:52Z</dcterms:modified>
</cp:coreProperties>
</file>