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4" r:id="rId6"/>
    <p:sldId id="266" r:id="rId7"/>
    <p:sldId id="268" r:id="rId8"/>
    <p:sldId id="269" r:id="rId9"/>
    <p:sldId id="271" r:id="rId10"/>
    <p:sldId id="272"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4F10875-EBFD-4D02-A0EE-BD99F9884793}" type="datetimeFigureOut">
              <a:rPr lang="es-CL" smtClean="0"/>
              <a:t>02-05-2020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10875-EBFD-4D02-A0EE-BD99F9884793}" type="datetimeFigureOut">
              <a:rPr lang="es-CL" smtClean="0"/>
              <a:t>02-05-2020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01D9A-5272-497F-884D-675447DFA726}"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381205" y="5724751"/>
            <a:ext cx="2762795" cy="1015682"/>
          </a:xfrm>
        </p:spPr>
        <p:txBody>
          <a:bodyPr>
            <a:normAutofit fontScale="62500" lnSpcReduction="20000"/>
          </a:bodyPr>
          <a:lstStyle/>
          <a:p>
            <a:r>
              <a:rPr lang="es-CL" b="1" dirty="0">
                <a:solidFill>
                  <a:schemeClr val="tx2"/>
                </a:solidFill>
                <a:latin typeface="Aharoni" panose="02010803020104030203" pitchFamily="2" charset="-79"/>
                <a:cs typeface="Aharoni" panose="02010803020104030203" pitchFamily="2" charset="-79"/>
              </a:rPr>
              <a:t>Dora Rodríguez de Rocha</a:t>
            </a:r>
          </a:p>
          <a:p>
            <a:r>
              <a:rPr lang="es-CL" b="1" dirty="0">
                <a:solidFill>
                  <a:schemeClr val="tx2"/>
                </a:solidFill>
                <a:latin typeface="Aharoni" panose="02010803020104030203" pitchFamily="2" charset="-79"/>
                <a:cs typeface="Aharoni" panose="02010803020104030203" pitchFamily="2" charset="-79"/>
              </a:rPr>
              <a:t>Enfermera U. de Chile </a:t>
            </a:r>
            <a:endParaRPr lang="en-US" b="1" dirty="0">
              <a:solidFill>
                <a:schemeClr val="tx2"/>
              </a:solidFill>
              <a:latin typeface="Aharoni" panose="02010803020104030203" pitchFamily="2" charset="-79"/>
              <a:cs typeface="Aharoni" panose="02010803020104030203" pitchFamily="2" charset="-79"/>
            </a:endParaRPr>
          </a:p>
        </p:txBody>
      </p:sp>
      <p:sp>
        <p:nvSpPr>
          <p:cNvPr id="4" name="Rectángulo 3"/>
          <p:cNvSpPr/>
          <p:nvPr/>
        </p:nvSpPr>
        <p:spPr>
          <a:xfrm>
            <a:off x="2971800" y="1428735"/>
            <a:ext cx="6172200" cy="5447645"/>
          </a:xfrm>
          <a:prstGeom prst="rect">
            <a:avLst/>
          </a:prstGeom>
        </p:spPr>
        <p:txBody>
          <a:bodyPr wrap="square">
            <a:spAutoFit/>
          </a:bodyPr>
          <a:lstStyle/>
          <a:p>
            <a:pPr algn="ctr"/>
            <a:r>
              <a:rPr lang="es-CL" sz="2800" b="1" dirty="0">
                <a:solidFill>
                  <a:schemeClr val="accent1">
                    <a:lumMod val="75000"/>
                  </a:schemeClr>
                </a:solidFill>
                <a:latin typeface="Aharoni" panose="02010803020104030203" pitchFamily="2" charset="-79"/>
                <a:cs typeface="Aharoni" panose="02010803020104030203" pitchFamily="2" charset="-79"/>
              </a:rPr>
              <a:t>PROMOCION DE LA SALUD</a:t>
            </a:r>
            <a:r>
              <a:rPr lang="es-CL" sz="2800" dirty="0">
                <a:solidFill>
                  <a:schemeClr val="accent1">
                    <a:lumMod val="75000"/>
                  </a:schemeClr>
                </a:solidFill>
                <a:latin typeface="Aharoni" panose="02010803020104030203" pitchFamily="2" charset="-79"/>
                <a:cs typeface="Aharoni" panose="02010803020104030203" pitchFamily="2" charset="-79"/>
              </a:rPr>
              <a:t> </a:t>
            </a:r>
          </a:p>
          <a:p>
            <a:pPr algn="ctr"/>
            <a:endParaRPr lang="es-CL" sz="4000" dirty="0">
              <a:solidFill>
                <a:schemeClr val="accent1">
                  <a:lumMod val="75000"/>
                </a:schemeClr>
              </a:solidFill>
              <a:latin typeface="Aharoni" panose="02010803020104030203" pitchFamily="2" charset="-79"/>
              <a:cs typeface="Aharoni" panose="02010803020104030203" pitchFamily="2" charset="-79"/>
            </a:endParaRPr>
          </a:p>
          <a:p>
            <a:pPr algn="ctr"/>
            <a:r>
              <a:rPr lang="es-CL" sz="4000" dirty="0">
                <a:solidFill>
                  <a:schemeClr val="accent1">
                    <a:lumMod val="75000"/>
                  </a:schemeClr>
                </a:solidFill>
                <a:latin typeface="Aharoni" panose="02010803020104030203" pitchFamily="2" charset="-79"/>
                <a:cs typeface="Aharoni" panose="02010803020104030203" pitchFamily="2" charset="-79"/>
              </a:rPr>
              <a:t>TABACO Y DROGAS</a:t>
            </a:r>
            <a:endParaRPr lang="es-CL" sz="4000" b="1" dirty="0">
              <a:solidFill>
                <a:schemeClr val="tx1"/>
              </a:solidFill>
            </a:endParaRPr>
          </a:p>
          <a:p>
            <a:pPr algn="ctr"/>
            <a:endParaRPr lang="es-CL" sz="4000" b="1" dirty="0">
              <a:solidFill>
                <a:schemeClr val="tx2"/>
              </a:solidFill>
            </a:endParaRPr>
          </a:p>
          <a:p>
            <a:pPr algn="ctr"/>
            <a:r>
              <a:rPr lang="es-CL" sz="4000" b="1" dirty="0">
                <a:solidFill>
                  <a:schemeClr val="tx2"/>
                </a:solidFill>
              </a:rPr>
              <a:t> DEL 04 AL 08 DE MAYO 2020</a:t>
            </a:r>
          </a:p>
          <a:p>
            <a:pPr algn="ctr"/>
            <a:endParaRPr lang="es-CL" sz="4000" dirty="0">
              <a:solidFill>
                <a:schemeClr val="accent1">
                  <a:lumMod val="75000"/>
                </a:schemeClr>
              </a:solidFill>
              <a:latin typeface="Aharoni" panose="02010803020104030203" pitchFamily="2" charset="-79"/>
              <a:cs typeface="Aharoni" panose="02010803020104030203" pitchFamily="2" charset="-79"/>
            </a:endParaRPr>
          </a:p>
          <a:p>
            <a:pPr algn="ctr"/>
            <a:endParaRPr lang="es-CL" sz="4000" dirty="0">
              <a:solidFill>
                <a:schemeClr val="accent1">
                  <a:lumMod val="75000"/>
                </a:schemeClr>
              </a:solidFill>
              <a:latin typeface="Aharoni" panose="02010803020104030203" pitchFamily="2" charset="-79"/>
              <a:cs typeface="Aharoni" panose="02010803020104030203" pitchFamily="2" charset="-79"/>
            </a:endParaRPr>
          </a:p>
          <a:p>
            <a:pPr algn="ctr"/>
            <a:endParaRPr lang="en-US" sz="4000" dirty="0">
              <a:solidFill>
                <a:schemeClr val="accent1">
                  <a:lumMod val="75000"/>
                </a:schemeClr>
              </a:solidFill>
              <a:latin typeface="Aharoni" panose="02010803020104030203" pitchFamily="2" charset="-79"/>
              <a:cs typeface="Aharoni" panose="02010803020104030203" pitchFamily="2" charset="-79"/>
            </a:endParaRPr>
          </a:p>
        </p:txBody>
      </p:sp>
      <p:pic>
        <p:nvPicPr>
          <p:cNvPr id="1030" name="Picture 6" descr="Resultado de imagen para VI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282" y="5805291"/>
            <a:ext cx="444036" cy="93514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D:\Usuario\Desktop\Sin título.png"/>
          <p:cNvPicPr>
            <a:picLocks noChangeAspect="1" noChangeArrowheads="1"/>
          </p:cNvPicPr>
          <p:nvPr/>
        </p:nvPicPr>
        <p:blipFill>
          <a:blip r:embed="rId3"/>
          <a:srcRect/>
          <a:stretch>
            <a:fillRect/>
          </a:stretch>
        </p:blipFill>
        <p:spPr bwMode="auto">
          <a:xfrm>
            <a:off x="0" y="0"/>
            <a:ext cx="9144000" cy="1428736"/>
          </a:xfrm>
          <a:prstGeom prst="rect">
            <a:avLst/>
          </a:prstGeom>
          <a:noFill/>
        </p:spPr>
      </p:pic>
      <p:pic>
        <p:nvPicPr>
          <p:cNvPr id="8" name="Picture 2" descr="Resultado de imagen para tabaquism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538868"/>
            <a:ext cx="3071802" cy="5319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01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a:normAutofit/>
          </a:bodyPr>
          <a:lstStyle/>
          <a:p>
            <a:pPr algn="ctr">
              <a:buNone/>
            </a:pPr>
            <a:r>
              <a:rPr lang="es-CL" sz="2800" dirty="0"/>
              <a:t>       ACTIVIDAD FINAL:</a:t>
            </a:r>
          </a:p>
          <a:p>
            <a:pPr algn="ctr">
              <a:buNone/>
            </a:pPr>
            <a:r>
              <a:rPr lang="es-CL" sz="2800" dirty="0"/>
              <a:t>DESPUES DE HABER LEIDO Y ESCRITO EL POWER POINT EN TU CUADERNO DE CLASES :</a:t>
            </a:r>
          </a:p>
          <a:p>
            <a:pPr algn="ctr">
              <a:buNone/>
            </a:pPr>
            <a:endParaRPr lang="es-CL" sz="2800" dirty="0"/>
          </a:p>
          <a:p>
            <a:pPr algn="ctr">
              <a:buNone/>
            </a:pPr>
            <a:r>
              <a:rPr lang="es-CL" sz="2800" dirty="0"/>
              <a:t> REALIZA UNA SINTESIS O RESUMEN CON TUS PALABRAS DE LO QUE APRENDISTE DEL TEMA , SEÑALANDO LOS PUNTOS MAS RELEVANTES DEL PPT. </a:t>
            </a:r>
          </a:p>
          <a:p>
            <a:pPr algn="ctr">
              <a:buNone/>
            </a:pPr>
            <a:r>
              <a:rPr lang="es-CL" sz="2800" dirty="0"/>
              <a:t>ENVIAR AL CORREO DE LAPROFESORA :                       rodriguezdora771@gmail.com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142984"/>
            <a:ext cx="8229600" cy="714356"/>
          </a:xfrm>
        </p:spPr>
        <p:txBody>
          <a:bodyPr>
            <a:normAutofit fontScale="90000"/>
          </a:bodyPr>
          <a:lstStyle/>
          <a:p>
            <a:r>
              <a:rPr lang="es-CL" b="1" dirty="0">
                <a:solidFill>
                  <a:schemeClr val="tx2"/>
                </a:solidFill>
              </a:rPr>
              <a:t>OBJETIVOS</a:t>
            </a:r>
          </a:p>
        </p:txBody>
      </p:sp>
      <p:sp>
        <p:nvSpPr>
          <p:cNvPr id="3" name="2 Marcador de contenido"/>
          <p:cNvSpPr>
            <a:spLocks noGrp="1"/>
          </p:cNvSpPr>
          <p:nvPr>
            <p:ph idx="1"/>
          </p:nvPr>
        </p:nvSpPr>
        <p:spPr>
          <a:xfrm>
            <a:off x="500034" y="1643050"/>
            <a:ext cx="8229600" cy="4857784"/>
          </a:xfrm>
        </p:spPr>
        <p:txBody>
          <a:bodyPr>
            <a:normAutofit fontScale="92500"/>
          </a:bodyPr>
          <a:lstStyle/>
          <a:p>
            <a:r>
              <a:rPr lang="es-CL" b="1" dirty="0">
                <a:solidFill>
                  <a:schemeClr val="tx2"/>
                </a:solidFill>
              </a:rPr>
              <a:t>OA1: </a:t>
            </a:r>
            <a:r>
              <a:rPr lang="es-ES_tradnl" dirty="0"/>
              <a:t>Aplicar estrategias de promoción de la salud, prevención de enfermedades, hábitos de alimentación saludables para fomentar una vida adecuada para la familia y comunidad de acuerdo a modelos definidos por las políticas de salud.</a:t>
            </a:r>
            <a:endParaRPr lang="es-CL" dirty="0"/>
          </a:p>
          <a:p>
            <a:r>
              <a:rPr lang="es-CL" b="1" dirty="0">
                <a:solidFill>
                  <a:schemeClr val="tx2"/>
                </a:solidFill>
              </a:rPr>
              <a:t>OBJETIVO DE LA CLASE</a:t>
            </a:r>
            <a:r>
              <a:rPr lang="es-CL" dirty="0"/>
              <a:t>:</a:t>
            </a:r>
            <a:r>
              <a:rPr lang="es-ES_tradnl" b="1" dirty="0"/>
              <a:t> </a:t>
            </a:r>
            <a:r>
              <a:rPr lang="es-ES_tradnl" dirty="0"/>
              <a:t>Conocer los Factores de riesgos y protectores para la salud de los individuos ,frente a enfermedades ,vicios y malos hábitos (VIH,TABACO,DROGA SEDENTARISMO).</a:t>
            </a:r>
            <a:endParaRPr lang="es-CL" dirty="0"/>
          </a:p>
          <a:p>
            <a:endParaRPr lang="es-CL" dirty="0"/>
          </a:p>
        </p:txBody>
      </p:sp>
      <p:pic>
        <p:nvPicPr>
          <p:cNvPr id="2050" name="Picture 2" descr="D:\Usuario\Desktop\Sin título.png"/>
          <p:cNvPicPr>
            <a:picLocks noChangeAspect="1" noChangeArrowheads="1"/>
          </p:cNvPicPr>
          <p:nvPr/>
        </p:nvPicPr>
        <p:blipFill>
          <a:blip r:embed="rId2"/>
          <a:srcRect/>
          <a:stretch>
            <a:fillRect/>
          </a:stretch>
        </p:blipFill>
        <p:spPr bwMode="auto">
          <a:xfrm>
            <a:off x="0" y="0"/>
            <a:ext cx="9144000" cy="13432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8577" y="174380"/>
            <a:ext cx="7773338" cy="609391"/>
          </a:xfrm>
        </p:spPr>
        <p:txBody>
          <a:bodyPr>
            <a:normAutofit fontScale="90000"/>
          </a:bodyPr>
          <a:lstStyle/>
          <a:p>
            <a:r>
              <a:rPr lang="es-CL" dirty="0">
                <a:solidFill>
                  <a:srgbClr val="0070C0"/>
                </a:solidFill>
                <a:latin typeface="Aharoni" panose="02010803020104030203" pitchFamily="2" charset="-79"/>
                <a:cs typeface="Aharoni" panose="02010803020104030203" pitchFamily="2" charset="-79"/>
              </a:rPr>
              <a:t>tabaquismo </a:t>
            </a:r>
            <a:endParaRPr lang="en-US" dirty="0">
              <a:solidFill>
                <a:srgbClr val="0070C0"/>
              </a:solidFill>
              <a:latin typeface="Aharoni" panose="02010803020104030203" pitchFamily="2" charset="-79"/>
              <a:cs typeface="Aharoni" panose="02010803020104030203" pitchFamily="2" charset="-79"/>
            </a:endParaRPr>
          </a:p>
        </p:txBody>
      </p:sp>
      <p:sp>
        <p:nvSpPr>
          <p:cNvPr id="3" name="Marcador de contenido 2"/>
          <p:cNvSpPr>
            <a:spLocks noGrp="1"/>
          </p:cNvSpPr>
          <p:nvPr>
            <p:ph idx="1"/>
          </p:nvPr>
        </p:nvSpPr>
        <p:spPr>
          <a:xfrm>
            <a:off x="675533" y="783770"/>
            <a:ext cx="7772870" cy="2651761"/>
          </a:xfrm>
          <a:prstGeom prst="rect">
            <a:avLst/>
          </a:prstGeom>
        </p:spPr>
        <p:txBody>
          <a:bodyPr>
            <a:normAutofit/>
          </a:bodyPr>
          <a:lstStyle/>
          <a:p>
            <a:pPr marL="0" indent="0" algn="just">
              <a:buNone/>
            </a:pPr>
            <a:r>
              <a:rPr lang="es-VE" sz="2800" dirty="0"/>
              <a:t>    </a:t>
            </a:r>
            <a:r>
              <a:rPr lang="es-VE" sz="2800" cap="none" dirty="0"/>
              <a:t>Es la adicción al tabaco</a:t>
            </a:r>
            <a:r>
              <a:rPr lang="es-VE" sz="2800" cap="none" dirty="0">
                <a:solidFill>
                  <a:schemeClr val="tx1">
                    <a:lumMod val="50000"/>
                    <a:lumOff val="50000"/>
                  </a:schemeClr>
                </a:solidFill>
              </a:rPr>
              <a:t>, </a:t>
            </a:r>
            <a:r>
              <a:rPr lang="es-VE" sz="2800" cap="none" dirty="0"/>
              <a:t>provocada principalmente por uno de sus componentes más activos: la nicotina. el consumo habitual de tabaco produce enfermedades nocivas para la salud del consumidor</a:t>
            </a:r>
            <a:endParaRPr lang="en-US" sz="2800" dirty="0"/>
          </a:p>
        </p:txBody>
      </p:sp>
      <p:sp>
        <p:nvSpPr>
          <p:cNvPr id="4" name="Rectángulo 3"/>
          <p:cNvSpPr/>
          <p:nvPr/>
        </p:nvSpPr>
        <p:spPr>
          <a:xfrm>
            <a:off x="675533" y="2381690"/>
            <a:ext cx="7772870" cy="954107"/>
          </a:xfrm>
          <a:prstGeom prst="rect">
            <a:avLst/>
          </a:prstGeom>
        </p:spPr>
        <p:txBody>
          <a:bodyPr wrap="square">
            <a:spAutoFit/>
          </a:bodyPr>
          <a:lstStyle/>
          <a:p>
            <a:r>
              <a:rPr lang="es-VE" sz="2800" dirty="0">
                <a:solidFill>
                  <a:srgbClr val="222222"/>
                </a:solidFill>
              </a:rPr>
              <a:t>Según la OMG, el tabaco es la primera causa de invalidez y muerte prematura en el mundo</a:t>
            </a:r>
            <a:endParaRPr lang="en-US" sz="2800" dirty="0"/>
          </a:p>
        </p:txBody>
      </p:sp>
      <p:pic>
        <p:nvPicPr>
          <p:cNvPr id="4100" name="Picture 4" descr="Resultado de imagen para tabaquism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832757" y="3476684"/>
            <a:ext cx="2576649" cy="311352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Resultado de imagen para tabaquism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9180" y="3476684"/>
            <a:ext cx="3432735" cy="3113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507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85852" y="0"/>
            <a:ext cx="6517482" cy="731519"/>
          </a:xfrm>
        </p:spPr>
        <p:txBody>
          <a:bodyPr>
            <a:normAutofit fontScale="90000"/>
          </a:bodyPr>
          <a:lstStyle/>
          <a:p>
            <a:r>
              <a:rPr lang="es-CL" dirty="0">
                <a:solidFill>
                  <a:srgbClr val="0070C0"/>
                </a:solidFill>
                <a:latin typeface="Aharoni" panose="02010803020104030203" pitchFamily="2" charset="-79"/>
                <a:cs typeface="Aharoni" panose="02010803020104030203" pitchFamily="2" charset="-79"/>
              </a:rPr>
              <a:t>EL  TABACO Y LA SALUD</a:t>
            </a:r>
            <a:endParaRPr lang="en-US" dirty="0">
              <a:solidFill>
                <a:srgbClr val="0070C0"/>
              </a:solidFill>
              <a:latin typeface="Aharoni" panose="02010803020104030203" pitchFamily="2" charset="-79"/>
              <a:cs typeface="Aharoni" panose="02010803020104030203" pitchFamily="2" charset="-79"/>
            </a:endParaRPr>
          </a:p>
        </p:txBody>
      </p:sp>
      <p:sp>
        <p:nvSpPr>
          <p:cNvPr id="3" name="Subtítulo 2"/>
          <p:cNvSpPr>
            <a:spLocks noGrp="1"/>
          </p:cNvSpPr>
          <p:nvPr>
            <p:ph type="subTitle" idx="1"/>
          </p:nvPr>
        </p:nvSpPr>
        <p:spPr>
          <a:xfrm>
            <a:off x="428596" y="785794"/>
            <a:ext cx="8229599" cy="1149532"/>
          </a:xfrm>
        </p:spPr>
        <p:txBody>
          <a:bodyPr>
            <a:normAutofit fontScale="92500" lnSpcReduction="20000"/>
          </a:bodyPr>
          <a:lstStyle/>
          <a:p>
            <a:pPr algn="just"/>
            <a:r>
              <a:rPr lang="es-VE" sz="2800" b="1" dirty="0">
                <a:solidFill>
                  <a:schemeClr val="tx1"/>
                </a:solidFill>
                <a:latin typeface="Aharoni" panose="02010803020104030203" pitchFamily="2" charset="-79"/>
                <a:cs typeface="Aharoni" panose="02010803020104030203" pitchFamily="2" charset="-79"/>
              </a:rPr>
              <a:t>   </a:t>
            </a:r>
            <a:r>
              <a:rPr lang="es-VE" sz="2800" b="1" cap="none" dirty="0">
                <a:solidFill>
                  <a:schemeClr val="tx1"/>
                </a:solidFill>
                <a:cs typeface="Aharoni" panose="02010803020104030203" pitchFamily="2" charset="-79"/>
              </a:rPr>
              <a:t>Fumar puede ser el causante de varias enfermedades, como el cáncer de pulmón, la bronquitis y el enfisema pulmonar. </a:t>
            </a:r>
          </a:p>
          <a:p>
            <a:endParaRPr lang="en-US" sz="3600" cap="none" dirty="0"/>
          </a:p>
        </p:txBody>
      </p:sp>
      <p:sp>
        <p:nvSpPr>
          <p:cNvPr id="4" name="Rectángulo 3"/>
          <p:cNvSpPr/>
          <p:nvPr/>
        </p:nvSpPr>
        <p:spPr>
          <a:xfrm>
            <a:off x="395151" y="4643446"/>
            <a:ext cx="8748849" cy="1631216"/>
          </a:xfrm>
          <a:prstGeom prst="rect">
            <a:avLst/>
          </a:prstGeom>
        </p:spPr>
        <p:txBody>
          <a:bodyPr wrap="square">
            <a:spAutoFit/>
          </a:bodyPr>
          <a:lstStyle/>
          <a:p>
            <a:pPr algn="just"/>
            <a:r>
              <a:rPr lang="es-VE" sz="2800" b="1" dirty="0">
                <a:cs typeface="Aharoni" panose="02010803020104030203" pitchFamily="2" charset="-79"/>
              </a:rPr>
              <a:t> </a:t>
            </a:r>
            <a:r>
              <a:rPr lang="es-VE" sz="2400" b="1" dirty="0">
                <a:cs typeface="Aharoni" panose="02010803020104030203" pitchFamily="2" charset="-79"/>
              </a:rPr>
              <a:t>El tabaquismo es reconocido desde hace varios años como un problema de salud pública, debido a que los daños a la salud asociados al consumo del tabaco causan más de medio millón de muertes en el continente americano.</a:t>
            </a:r>
          </a:p>
        </p:txBody>
      </p:sp>
      <p:sp>
        <p:nvSpPr>
          <p:cNvPr id="5" name="Rectángulo 4"/>
          <p:cNvSpPr/>
          <p:nvPr/>
        </p:nvSpPr>
        <p:spPr>
          <a:xfrm>
            <a:off x="3786182" y="1928802"/>
            <a:ext cx="4572000" cy="2431435"/>
          </a:xfrm>
          <a:prstGeom prst="rect">
            <a:avLst/>
          </a:prstGeom>
        </p:spPr>
        <p:txBody>
          <a:bodyPr wrap="square">
            <a:spAutoFit/>
          </a:bodyPr>
          <a:lstStyle/>
          <a:p>
            <a:pPr algn="just"/>
            <a:r>
              <a:rPr lang="es-VE" sz="2800" b="1" dirty="0">
                <a:cs typeface="Aharoni" panose="02010803020104030203" pitchFamily="2" charset="-79"/>
              </a:rPr>
              <a:t> </a:t>
            </a:r>
            <a:r>
              <a:rPr lang="es-VE" sz="2400" b="1" dirty="0">
                <a:cs typeface="Aharoni" panose="02010803020104030203" pitchFamily="2" charset="-79"/>
              </a:rPr>
              <a:t>Fumar es la causa más frecuente de muertes que pueden evitarse. Según los últimos informes, cientos de miles de personas mueren anualmente de forma prematura debido al tabaco</a:t>
            </a:r>
            <a:r>
              <a:rPr lang="es-VE" sz="2800" dirty="0"/>
              <a:t>.</a:t>
            </a:r>
          </a:p>
        </p:txBody>
      </p:sp>
      <p:pic>
        <p:nvPicPr>
          <p:cNvPr id="2050" name="Picture 2" descr="Imagen relacionad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7158" y="2143116"/>
            <a:ext cx="2792186"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4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4348" y="0"/>
            <a:ext cx="7773338" cy="744583"/>
          </a:xfrm>
        </p:spPr>
        <p:txBody>
          <a:bodyPr>
            <a:normAutofit fontScale="90000"/>
          </a:bodyPr>
          <a:lstStyle/>
          <a:p>
            <a:r>
              <a:rPr lang="es-CL" b="1" dirty="0">
                <a:solidFill>
                  <a:schemeClr val="accent1">
                    <a:lumMod val="75000"/>
                  </a:schemeClr>
                </a:solidFill>
              </a:rPr>
              <a:t>DROGAS</a:t>
            </a:r>
            <a:endParaRPr lang="en-US" b="1" dirty="0">
              <a:solidFill>
                <a:schemeClr val="accent1">
                  <a:lumMod val="75000"/>
                </a:schemeClr>
              </a:solidFill>
            </a:endParaRPr>
          </a:p>
        </p:txBody>
      </p:sp>
      <p:sp>
        <p:nvSpPr>
          <p:cNvPr id="3" name="Marcador de contenido 2"/>
          <p:cNvSpPr>
            <a:spLocks noGrp="1"/>
          </p:cNvSpPr>
          <p:nvPr>
            <p:ph idx="1"/>
          </p:nvPr>
        </p:nvSpPr>
        <p:spPr>
          <a:xfrm>
            <a:off x="4000496" y="862150"/>
            <a:ext cx="4421777" cy="5995850"/>
          </a:xfrm>
          <a:prstGeom prst="rect">
            <a:avLst/>
          </a:prstGeom>
        </p:spPr>
        <p:txBody>
          <a:bodyPr>
            <a:normAutofit fontScale="77500" lnSpcReduction="20000"/>
          </a:bodyPr>
          <a:lstStyle/>
          <a:p>
            <a:r>
              <a:rPr lang="es-VE" dirty="0"/>
              <a:t>SEGUN (OMS), droga es toda sustancia que introducida en el organismo por cualquier vía de administración, produce de algún modo una alteración del natural funcionamiento del sistema nervioso central del individuo y además es susceptible de crear dependencia, ya sea psicológica, física o ambas. </a:t>
            </a:r>
          </a:p>
          <a:p>
            <a:r>
              <a:rPr lang="es-VE" dirty="0"/>
              <a:t>Las  drogas, son sustancias que al ser tomadas pueden modificar la conciencia, el estado de ánimo o los procesos de pensamiento de un individuo. </a:t>
            </a:r>
            <a:endParaRPr lang="en-US" dirty="0"/>
          </a:p>
        </p:txBody>
      </p:sp>
      <p:pic>
        <p:nvPicPr>
          <p:cNvPr id="1026" name="Picture 2" descr="Resultado de imagen para dro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1546"/>
            <a:ext cx="3860075" cy="5226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384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6955" y="37937"/>
            <a:ext cx="7773338" cy="809556"/>
          </a:xfrm>
        </p:spPr>
        <p:txBody>
          <a:bodyPr>
            <a:normAutofit fontScale="90000"/>
          </a:bodyPr>
          <a:lstStyle/>
          <a:p>
            <a:r>
              <a:rPr lang="es-CL" sz="3600" b="1" dirty="0">
                <a:solidFill>
                  <a:schemeClr val="accent1">
                    <a:lumMod val="75000"/>
                  </a:schemeClr>
                </a:solidFill>
              </a:rPr>
              <a:t>Como actúan las drogas en los individuos</a:t>
            </a:r>
            <a:endParaRPr lang="en-US" sz="3600" b="1" dirty="0">
              <a:solidFill>
                <a:schemeClr val="accent1">
                  <a:lumMod val="75000"/>
                </a:schemeClr>
              </a:solidFill>
            </a:endParaRPr>
          </a:p>
        </p:txBody>
      </p:sp>
      <p:sp>
        <p:nvSpPr>
          <p:cNvPr id="3" name="Marcador de contenido 2"/>
          <p:cNvSpPr>
            <a:spLocks noGrp="1"/>
          </p:cNvSpPr>
          <p:nvPr>
            <p:ph idx="1"/>
          </p:nvPr>
        </p:nvSpPr>
        <p:spPr>
          <a:xfrm>
            <a:off x="685800" y="825190"/>
            <a:ext cx="5319132" cy="5731728"/>
          </a:xfrm>
          <a:prstGeom prst="rect">
            <a:avLst/>
          </a:prstGeom>
        </p:spPr>
        <p:txBody>
          <a:bodyPr>
            <a:noAutofit/>
          </a:bodyPr>
          <a:lstStyle/>
          <a:p>
            <a:pPr fontAlgn="base"/>
            <a:r>
              <a:rPr lang="es-VE" sz="2000" dirty="0">
                <a:cs typeface="Aharoni" panose="02010803020104030203" pitchFamily="2" charset="-79"/>
              </a:rPr>
              <a:t>Cuando se toman (generalmente tragándolas, inhalándolas o inyectándoselas), las drogas encuentran la forma de llegar al torrente sanguíneo. Desde allí, llegan al cerebro y a otras partes del cuerpo. En el cerebro, las drogas pueden intensificar o bien adormecer los sentidos, modificar el nivel de alerta de la persona y, a veces, reducir el dolor físico.</a:t>
            </a:r>
          </a:p>
          <a:p>
            <a:pPr fontAlgn="base"/>
            <a:r>
              <a:rPr lang="es-VE" sz="2000" dirty="0">
                <a:cs typeface="Aharoni" panose="02010803020104030203" pitchFamily="2" charset="-79"/>
              </a:rPr>
              <a:t>Por la forma en que las drogas actúan en el cerebro, repercuten negativamente en la capacidad de tomar decisiones acertadas y de hacer elecciones saludables. </a:t>
            </a:r>
          </a:p>
          <a:p>
            <a:pPr fontAlgn="base"/>
            <a:r>
              <a:rPr lang="es-VE" sz="2000" dirty="0">
                <a:cs typeface="Aharoni" panose="02010803020104030203" pitchFamily="2" charset="-79"/>
              </a:rPr>
              <a:t>Aunque las drogas pueden hacerte sentir bien al principio, te pueden provocar daños importantes en el cuerpo y en el cerebro. fumar o mascar tabaco, consumir drogas  son actividades que dañan el cuerpo humana.</a:t>
            </a:r>
          </a:p>
          <a:p>
            <a:endParaRPr lang="en-US" sz="2000" dirty="0"/>
          </a:p>
        </p:txBody>
      </p:sp>
      <p:pic>
        <p:nvPicPr>
          <p:cNvPr id="4098" name="Picture 2" descr="Resultado de imagen para como actuan las dro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8747" y="1358538"/>
            <a:ext cx="2923610" cy="4127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77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Â¿POR QUÃ LA GENTE CONSUME&#10;DROGAS?&#10;ïµ La gente consume drogas porque quiere cambiar algo acerca de&#10;su vida.&#10;ïµ A continuaciÃ³n..."/>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299" t="2229" r="17754" b="13190"/>
          <a:stretch/>
        </p:blipFill>
        <p:spPr bwMode="auto">
          <a:xfrm>
            <a:off x="500035" y="383385"/>
            <a:ext cx="8143932" cy="6322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80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9429784" cy="1182028"/>
          </a:xfrm>
        </p:spPr>
        <p:txBody>
          <a:bodyPr>
            <a:normAutofit/>
          </a:bodyPr>
          <a:lstStyle/>
          <a:p>
            <a:r>
              <a:rPr lang="es-CL" sz="2800" b="1" dirty="0">
                <a:solidFill>
                  <a:schemeClr val="accent1">
                    <a:lumMod val="75000"/>
                  </a:schemeClr>
                </a:solidFill>
                <a:cs typeface="Aharoni" panose="02010803020104030203" pitchFamily="2" charset="-79"/>
              </a:rPr>
              <a:t>DAÑOS QUE OCASIONA LA ADICCION A OTRAS</a:t>
            </a:r>
            <a:br>
              <a:rPr lang="es-CL" sz="2800" b="1" dirty="0">
                <a:solidFill>
                  <a:schemeClr val="accent1">
                    <a:lumMod val="75000"/>
                  </a:schemeClr>
                </a:solidFill>
                <a:cs typeface="Aharoni" panose="02010803020104030203" pitchFamily="2" charset="-79"/>
              </a:rPr>
            </a:br>
            <a:r>
              <a:rPr lang="es-CL" sz="2800" b="1" dirty="0">
                <a:solidFill>
                  <a:schemeClr val="accent1">
                    <a:lumMod val="75000"/>
                  </a:schemeClr>
                </a:solidFill>
                <a:cs typeface="Aharoni" panose="02010803020104030203" pitchFamily="2" charset="-79"/>
              </a:rPr>
              <a:t>PERSONAS </a:t>
            </a:r>
            <a:endParaRPr lang="en-US" sz="2800" b="1" dirty="0">
              <a:solidFill>
                <a:schemeClr val="accent1">
                  <a:lumMod val="75000"/>
                </a:schemeClr>
              </a:solidFill>
              <a:cs typeface="Aharoni" panose="02010803020104030203" pitchFamily="2" charset="-79"/>
            </a:endParaRPr>
          </a:p>
        </p:txBody>
      </p:sp>
      <p:sp>
        <p:nvSpPr>
          <p:cNvPr id="3" name="Marcador de contenido 2"/>
          <p:cNvSpPr>
            <a:spLocks noGrp="1"/>
          </p:cNvSpPr>
          <p:nvPr>
            <p:ph sz="quarter" idx="4294967295"/>
          </p:nvPr>
        </p:nvSpPr>
        <p:spPr>
          <a:xfrm>
            <a:off x="285720" y="1071546"/>
            <a:ext cx="3077737" cy="5330283"/>
          </a:xfrm>
          <a:prstGeom prst="rect">
            <a:avLst/>
          </a:prstGeom>
        </p:spPr>
        <p:txBody>
          <a:bodyPr>
            <a:noAutofit/>
          </a:bodyPr>
          <a:lstStyle/>
          <a:p>
            <a:pPr fontAlgn="base"/>
            <a:r>
              <a:rPr lang="es-VE" sz="2000" b="1" dirty="0">
                <a:solidFill>
                  <a:schemeClr val="accent1">
                    <a:lumMod val="75000"/>
                  </a:schemeClr>
                </a:solidFill>
                <a:latin typeface="+mj-lt"/>
              </a:rPr>
              <a:t>El impacto de la adicción puede tener gran alcance</a:t>
            </a:r>
          </a:p>
          <a:p>
            <a:pPr fontAlgn="base"/>
            <a:r>
              <a:rPr lang="es-VE" sz="2000" dirty="0">
                <a:latin typeface="+mj-lt"/>
              </a:rPr>
              <a:t>Enfermedades cardíacas</a:t>
            </a:r>
          </a:p>
          <a:p>
            <a:pPr fontAlgn="base"/>
            <a:r>
              <a:rPr lang="es-VE" sz="2000" dirty="0">
                <a:latin typeface="+mj-lt"/>
              </a:rPr>
              <a:t>Embolia</a:t>
            </a:r>
          </a:p>
          <a:p>
            <a:pPr fontAlgn="base"/>
            <a:r>
              <a:rPr lang="es-VE" sz="2000" dirty="0">
                <a:latin typeface="+mj-lt"/>
              </a:rPr>
              <a:t>Cáncer</a:t>
            </a:r>
          </a:p>
          <a:p>
            <a:pPr fontAlgn="base"/>
            <a:r>
              <a:rPr lang="es-VE" sz="2000" dirty="0">
                <a:latin typeface="+mj-lt"/>
              </a:rPr>
              <a:t>VIH o sida</a:t>
            </a:r>
          </a:p>
          <a:p>
            <a:pPr fontAlgn="base"/>
            <a:r>
              <a:rPr lang="es-VE" sz="2000" dirty="0">
                <a:latin typeface="+mj-lt"/>
              </a:rPr>
              <a:t>Hepatitis B o C</a:t>
            </a:r>
          </a:p>
          <a:p>
            <a:pPr fontAlgn="base"/>
            <a:r>
              <a:rPr lang="es-VE" sz="2000" dirty="0">
                <a:latin typeface="+mj-lt"/>
              </a:rPr>
              <a:t>Endocarditis</a:t>
            </a:r>
          </a:p>
          <a:p>
            <a:pPr fontAlgn="base"/>
            <a:r>
              <a:rPr lang="es-VE" sz="2000" dirty="0">
                <a:latin typeface="+mj-lt"/>
              </a:rPr>
              <a:t>Celulitis</a:t>
            </a:r>
          </a:p>
          <a:p>
            <a:pPr fontAlgn="base"/>
            <a:r>
              <a:rPr lang="es-VE" sz="2000" dirty="0">
                <a:latin typeface="+mj-lt"/>
              </a:rPr>
              <a:t>Enfermedades pulmonares</a:t>
            </a:r>
          </a:p>
          <a:p>
            <a:pPr fontAlgn="base"/>
            <a:r>
              <a:rPr lang="es-VE" sz="2000" dirty="0">
                <a:latin typeface="+mj-lt"/>
              </a:rPr>
              <a:t>Trastornos de salud mental</a:t>
            </a:r>
          </a:p>
          <a:p>
            <a:pPr marL="0" indent="0">
              <a:buNone/>
            </a:pPr>
            <a:br>
              <a:rPr lang="es-VE" sz="2400" dirty="0">
                <a:latin typeface="+mj-lt"/>
              </a:rPr>
            </a:br>
            <a:endParaRPr lang="en-US" sz="2400" dirty="0">
              <a:latin typeface="+mj-lt"/>
            </a:endParaRPr>
          </a:p>
        </p:txBody>
      </p:sp>
      <p:sp>
        <p:nvSpPr>
          <p:cNvPr id="4" name="Rectángulo 3"/>
          <p:cNvSpPr/>
          <p:nvPr/>
        </p:nvSpPr>
        <p:spPr>
          <a:xfrm>
            <a:off x="5573858" y="1137424"/>
            <a:ext cx="3282043" cy="5632311"/>
          </a:xfrm>
          <a:prstGeom prst="rect">
            <a:avLst/>
          </a:prstGeom>
        </p:spPr>
        <p:txBody>
          <a:bodyPr wrap="square">
            <a:spAutoFit/>
          </a:bodyPr>
          <a:lstStyle/>
          <a:p>
            <a:pPr>
              <a:buFont typeface="Arial" pitchFamily="34" charset="0"/>
              <a:buChar char="•"/>
            </a:pPr>
            <a:r>
              <a:rPr lang="es-VE" sz="2000" b="1" dirty="0">
                <a:solidFill>
                  <a:schemeClr val="accent1">
                    <a:lumMod val="75000"/>
                  </a:schemeClr>
                </a:solidFill>
                <a:latin typeface="+mj-lt"/>
              </a:rPr>
              <a:t>Efectos negativos del consumo de drogas durante el embarazo o la lactancia</a:t>
            </a:r>
            <a:r>
              <a:rPr lang="es-VE" sz="2000" b="1" dirty="0">
                <a:solidFill>
                  <a:srgbClr val="444444"/>
                </a:solidFill>
                <a:latin typeface="+mj-lt"/>
              </a:rPr>
              <a:t>:</a:t>
            </a:r>
          </a:p>
          <a:p>
            <a:pPr>
              <a:buFont typeface="Arial" pitchFamily="34" charset="0"/>
              <a:buChar char="•"/>
            </a:pPr>
            <a:r>
              <a:rPr lang="es-VE" sz="2000" b="1" dirty="0">
                <a:solidFill>
                  <a:srgbClr val="444444"/>
                </a:solidFill>
                <a:latin typeface="+mj-lt"/>
              </a:rPr>
              <a:t> </a:t>
            </a:r>
            <a:r>
              <a:rPr lang="es-VE" sz="2000" dirty="0">
                <a:solidFill>
                  <a:srgbClr val="444444"/>
                </a:solidFill>
                <a:latin typeface="+mj-lt"/>
              </a:rPr>
              <a:t>El consumo de drogas o medicamentos por parte de una mujer embarazada puede hacer que el bebé sufra de abstinencia al nacer, una afección conocida como </a:t>
            </a:r>
            <a:r>
              <a:rPr lang="es-VE" sz="2000" i="1" dirty="0">
                <a:solidFill>
                  <a:srgbClr val="444444"/>
                </a:solidFill>
                <a:latin typeface="+mj-lt"/>
              </a:rPr>
              <a:t>síndrome de abstinencia neonatal</a:t>
            </a:r>
            <a:r>
              <a:rPr lang="es-VE" sz="2000" dirty="0">
                <a:solidFill>
                  <a:srgbClr val="444444"/>
                </a:solidFill>
                <a:latin typeface="+mj-lt"/>
              </a:rPr>
              <a:t> (SAN). Los síntomas serán distintos dependiendo de la droga que consumió la madre, pero pueden incluir temblores, problemas para dormir y alimentarse, y hasta convulsiones</a:t>
            </a:r>
            <a:endParaRPr lang="en-US" sz="2000" dirty="0">
              <a:latin typeface="+mj-lt"/>
            </a:endParaRPr>
          </a:p>
        </p:txBody>
      </p:sp>
      <p:pic>
        <p:nvPicPr>
          <p:cNvPr id="1026" name="Picture 2" descr="Resultado de imagen para drogas y alcoh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4" y="1357298"/>
            <a:ext cx="2040674" cy="3969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44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4294967295"/>
          </p:nvPr>
        </p:nvSpPr>
        <p:spPr>
          <a:xfrm>
            <a:off x="301083" y="0"/>
            <a:ext cx="8597591" cy="6858000"/>
          </a:xfrm>
          <a:prstGeom prst="rect">
            <a:avLst/>
          </a:prstGeom>
        </p:spPr>
        <p:txBody>
          <a:bodyPr>
            <a:normAutofit fontScale="55000" lnSpcReduction="20000"/>
          </a:bodyPr>
          <a:lstStyle/>
          <a:p>
            <a:pPr>
              <a:buNone/>
            </a:pPr>
            <a:endParaRPr lang="es-VE" sz="2600" b="1" dirty="0">
              <a:solidFill>
                <a:schemeClr val="accent1">
                  <a:lumMod val="75000"/>
                </a:schemeClr>
              </a:solidFill>
              <a:latin typeface="+mj-lt"/>
            </a:endParaRPr>
          </a:p>
          <a:p>
            <a:r>
              <a:rPr lang="es-VE" sz="3100" b="1" dirty="0">
                <a:solidFill>
                  <a:srgbClr val="0070C0"/>
                </a:solidFill>
                <a:latin typeface="Arial" pitchFamily="34" charset="0"/>
                <a:cs typeface="Arial" pitchFamily="34" charset="0"/>
              </a:rPr>
              <a:t>Efectos perjudiciales del humo de segunda mano</a:t>
            </a:r>
            <a:r>
              <a:rPr lang="es-VE" sz="3100" b="1" dirty="0">
                <a:latin typeface="Arial" pitchFamily="34" charset="0"/>
                <a:cs typeface="Arial" pitchFamily="34" charset="0"/>
              </a:rPr>
              <a:t>: </a:t>
            </a:r>
            <a:r>
              <a:rPr lang="es-VE" sz="3100" dirty="0">
                <a:latin typeface="Arial" pitchFamily="34" charset="0"/>
                <a:cs typeface="Arial" pitchFamily="34" charset="0"/>
              </a:rPr>
              <a:t>El humo de tabaco de segunda mano expone a las personas que se encuentran cerca del fumador a por lo menos 250 sustancias químicas que se sabe son perjudiciales, en especial para los niños.</a:t>
            </a:r>
            <a:r>
              <a:rPr lang="es-VE" sz="3100" baseline="30000" dirty="0">
                <a:latin typeface="Arial" pitchFamily="34" charset="0"/>
                <a:cs typeface="Arial" pitchFamily="34" charset="0"/>
              </a:rPr>
              <a:t> </a:t>
            </a:r>
            <a:r>
              <a:rPr lang="es-VE" sz="3100" dirty="0">
                <a:latin typeface="Arial" pitchFamily="34" charset="0"/>
                <a:cs typeface="Arial" pitchFamily="34" charset="0"/>
              </a:rPr>
              <a:t>La exposición involuntaria al humo de segunda mano aumenta el riesgo de enfermedades cardíacas y de cáncer de pulmón en personas que nunca han fumado.                                                                     </a:t>
            </a:r>
            <a:r>
              <a:rPr lang="es-VE" sz="3100" b="1" dirty="0">
                <a:latin typeface="Arial" pitchFamily="34" charset="0"/>
                <a:cs typeface="Arial" pitchFamily="34" charset="0"/>
              </a:rPr>
              <a:t>                                                           </a:t>
            </a:r>
          </a:p>
          <a:p>
            <a:endParaRPr lang="es-VE" sz="3100" b="1" dirty="0">
              <a:solidFill>
                <a:schemeClr val="accent1">
                  <a:lumMod val="75000"/>
                </a:schemeClr>
              </a:solidFill>
              <a:latin typeface="Arial" pitchFamily="34" charset="0"/>
              <a:cs typeface="Arial" pitchFamily="34" charset="0"/>
            </a:endParaRPr>
          </a:p>
          <a:p>
            <a:r>
              <a:rPr lang="es-VE" sz="3100" b="1" dirty="0">
                <a:solidFill>
                  <a:schemeClr val="accent1">
                    <a:lumMod val="75000"/>
                  </a:schemeClr>
                </a:solidFill>
                <a:latin typeface="Arial" pitchFamily="34" charset="0"/>
                <a:cs typeface="Arial" pitchFamily="34" charset="0"/>
              </a:rPr>
              <a:t>Mayor transmisión de enfermedades infecciosas</a:t>
            </a:r>
            <a:r>
              <a:rPr lang="es-VE" sz="3100" b="1" dirty="0">
                <a:latin typeface="Arial" pitchFamily="34" charset="0"/>
                <a:cs typeface="Arial" pitchFamily="34" charset="0"/>
              </a:rPr>
              <a:t>: </a:t>
            </a:r>
            <a:r>
              <a:rPr lang="es-VE" sz="3100" dirty="0">
                <a:latin typeface="Arial" pitchFamily="34" charset="0"/>
                <a:cs typeface="Arial" pitchFamily="34" charset="0"/>
              </a:rPr>
              <a:t>La inyección de drogas es la causa de uno de cada diez casos de VIH. El consumo de drogas inyectables también es uno de los principales factores en la transmisión de la hepatitis C, y puede causar endocarditis y celulitis. La inyección de drogas no es la única manera en que el consumo de drogas contribuye a la transmisión de enfermedades infecciosas. Las drogas que se usan en forma indebida pueden causar una embriaguez que nubla el juicio y aumenta la posibilidad de tener conductas sexuales de riesgo.</a:t>
            </a:r>
          </a:p>
          <a:p>
            <a:endParaRPr lang="es-VE" sz="3100" b="1" dirty="0">
              <a:solidFill>
                <a:schemeClr val="accent1">
                  <a:lumMod val="75000"/>
                </a:schemeClr>
              </a:solidFill>
              <a:latin typeface="Arial" pitchFamily="34" charset="0"/>
              <a:cs typeface="Arial" pitchFamily="34" charset="0"/>
            </a:endParaRPr>
          </a:p>
          <a:p>
            <a:r>
              <a:rPr lang="es-VE" sz="3100" b="1" dirty="0">
                <a:solidFill>
                  <a:schemeClr val="accent1">
                    <a:lumMod val="75000"/>
                  </a:schemeClr>
                </a:solidFill>
                <a:latin typeface="Arial" pitchFamily="34" charset="0"/>
                <a:cs typeface="Arial" pitchFamily="34" charset="0"/>
              </a:rPr>
              <a:t>Mayor riesgo de sufrir un accidente de auto</a:t>
            </a:r>
            <a:r>
              <a:rPr lang="es-VE" sz="3100" b="1" dirty="0">
                <a:latin typeface="Arial" pitchFamily="34" charset="0"/>
                <a:cs typeface="Arial" pitchFamily="34" charset="0"/>
              </a:rPr>
              <a:t>: </a:t>
            </a:r>
            <a:r>
              <a:rPr lang="es-VE" sz="3100" dirty="0">
                <a:latin typeface="Arial" pitchFamily="34" charset="0"/>
                <a:cs typeface="Arial" pitchFamily="34" charset="0"/>
              </a:rPr>
              <a:t>El consumo de drogas ilícitas o el uso indebido de drogas recetadas pueden hacer que conducir un automóvil sea peligroso, en forma similar a cuando se conduce después de beber alcohol. Quien conduce drogado pone en peligro no solo su propia vida sino también la de los pasajeros y otras personas que están en la calle.</a:t>
            </a:r>
            <a:r>
              <a:rPr lang="es-VE" sz="3100" b="1" dirty="0">
                <a:solidFill>
                  <a:srgbClr val="3C3C3C"/>
                </a:solidFill>
                <a:latin typeface="Arial" pitchFamily="34" charset="0"/>
                <a:cs typeface="Arial" pitchFamily="34" charset="0"/>
              </a:rPr>
              <a:t>                 </a:t>
            </a:r>
          </a:p>
          <a:p>
            <a:endParaRPr lang="es-VE" sz="3100" b="1" dirty="0">
              <a:solidFill>
                <a:srgbClr val="3C3C3C"/>
              </a:solidFill>
              <a:latin typeface="Arial" pitchFamily="34" charset="0"/>
              <a:cs typeface="Arial" pitchFamily="34" charset="0"/>
            </a:endParaRPr>
          </a:p>
          <a:p>
            <a:pPr marL="0" indent="0" algn="ctr">
              <a:buNone/>
            </a:pPr>
            <a:r>
              <a:rPr lang="es-VE" sz="4400" b="1" dirty="0">
                <a:latin typeface="Arial" pitchFamily="34" charset="0"/>
                <a:cs typeface="Arial" pitchFamily="34" charset="0"/>
              </a:rPr>
              <a:t>                   </a:t>
            </a:r>
            <a:r>
              <a:rPr lang="es-VE" sz="4400" b="1" dirty="0">
                <a:solidFill>
                  <a:srgbClr val="FF0000"/>
                </a:solidFill>
                <a:latin typeface="Arial" pitchFamily="34" charset="0"/>
                <a:cs typeface="Arial" pitchFamily="34" charset="0"/>
              </a:rPr>
              <a:t>La adicción y el VIH/sida están entrelazados</a:t>
            </a:r>
            <a:r>
              <a:rPr lang="es-VE" sz="3100" b="1" dirty="0">
                <a:solidFill>
                  <a:srgbClr val="FF0000"/>
                </a:solidFill>
                <a:latin typeface="Arial" pitchFamily="34" charset="0"/>
                <a:cs typeface="Arial" pitchFamily="34" charset="0"/>
              </a:rPr>
              <a:t>.</a:t>
            </a:r>
          </a:p>
          <a:p>
            <a:pPr marL="0" indent="0">
              <a:buNone/>
            </a:pPr>
            <a:r>
              <a:rPr lang="es-VE" sz="3100" b="1" dirty="0">
                <a:solidFill>
                  <a:srgbClr val="3C3C3C"/>
                </a:solidFill>
                <a:latin typeface="Arial" pitchFamily="34" charset="0"/>
                <a:cs typeface="Arial" pitchFamily="34" charset="0"/>
              </a:rPr>
              <a:t> </a:t>
            </a:r>
            <a:endParaRPr lang="en-US" sz="3100" dirty="0">
              <a:latin typeface="Arial" pitchFamily="34" charset="0"/>
              <a:cs typeface="Arial" pitchFamily="34" charset="0"/>
            </a:endParaRPr>
          </a:p>
        </p:txBody>
      </p:sp>
    </p:spTree>
    <p:extLst>
      <p:ext uri="{BB962C8B-B14F-4D97-AF65-F5344CB8AC3E}">
        <p14:creationId xmlns:p14="http://schemas.microsoft.com/office/powerpoint/2010/main" val="36458837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885</Words>
  <Application>Microsoft Office PowerPoint</Application>
  <PresentationFormat>Presentación en pantalla (4:3)</PresentationFormat>
  <Paragraphs>53</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Aharoni</vt:lpstr>
      <vt:lpstr>Arial</vt:lpstr>
      <vt:lpstr>Calibri</vt:lpstr>
      <vt:lpstr>Tema de Office</vt:lpstr>
      <vt:lpstr>Presentación de PowerPoint</vt:lpstr>
      <vt:lpstr>OBJETIVOS</vt:lpstr>
      <vt:lpstr>tabaquismo </vt:lpstr>
      <vt:lpstr>EL  TABACO Y LA SALUD</vt:lpstr>
      <vt:lpstr>DROGAS</vt:lpstr>
      <vt:lpstr>Como actúan las drogas en los individuos</vt:lpstr>
      <vt:lpstr>Presentación de PowerPoint</vt:lpstr>
      <vt:lpstr>DAÑOS QUE OCASIONA LA ADICCION A OTRAS PERSONAS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Padres</cp:lastModifiedBy>
  <cp:revision>2</cp:revision>
  <dcterms:created xsi:type="dcterms:W3CDTF">2020-04-30T20:54:17Z</dcterms:created>
  <dcterms:modified xsi:type="dcterms:W3CDTF">2020-05-02T22:27:36Z</dcterms:modified>
</cp:coreProperties>
</file>