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31517-39A3-4F0B-B84B-44FAE2657B06}" type="datetimeFigureOut">
              <a:rPr lang="es-CL" smtClean="0"/>
              <a:pPr/>
              <a:t>31-03-2020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CDA16-C571-4069-A1FA-7546AA1074C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DA16-C571-4069-A1FA-7546AA1074C2}" type="slidenum">
              <a:rPr lang="es-CL" smtClean="0"/>
              <a:pPr/>
              <a:t>1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F75-3387-4D62-B567-D047738310EF}" type="datetimeFigureOut">
              <a:rPr lang="es-CL" smtClean="0"/>
              <a:pPr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958F-4D2C-40E8-873F-3BC4276D93A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F75-3387-4D62-B567-D047738310EF}" type="datetimeFigureOut">
              <a:rPr lang="es-CL" smtClean="0"/>
              <a:pPr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958F-4D2C-40E8-873F-3BC4276D93A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F75-3387-4D62-B567-D047738310EF}" type="datetimeFigureOut">
              <a:rPr lang="es-CL" smtClean="0"/>
              <a:pPr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958F-4D2C-40E8-873F-3BC4276D93A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F75-3387-4D62-B567-D047738310EF}" type="datetimeFigureOut">
              <a:rPr lang="es-CL" smtClean="0"/>
              <a:pPr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958F-4D2C-40E8-873F-3BC4276D93A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F75-3387-4D62-B567-D047738310EF}" type="datetimeFigureOut">
              <a:rPr lang="es-CL" smtClean="0"/>
              <a:pPr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958F-4D2C-40E8-873F-3BC4276D93A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F75-3387-4D62-B567-D047738310EF}" type="datetimeFigureOut">
              <a:rPr lang="es-CL" smtClean="0"/>
              <a:pPr/>
              <a:t>31-03-2020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958F-4D2C-40E8-873F-3BC4276D93A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F75-3387-4D62-B567-D047738310EF}" type="datetimeFigureOut">
              <a:rPr lang="es-CL" smtClean="0"/>
              <a:pPr/>
              <a:t>31-03-2020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958F-4D2C-40E8-873F-3BC4276D93A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F75-3387-4D62-B567-D047738310EF}" type="datetimeFigureOut">
              <a:rPr lang="es-CL" smtClean="0"/>
              <a:pPr/>
              <a:t>31-03-2020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958F-4D2C-40E8-873F-3BC4276D93A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F75-3387-4D62-B567-D047738310EF}" type="datetimeFigureOut">
              <a:rPr lang="es-CL" smtClean="0"/>
              <a:pPr/>
              <a:t>31-03-2020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958F-4D2C-40E8-873F-3BC4276D93A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F75-3387-4D62-B567-D047738310EF}" type="datetimeFigureOut">
              <a:rPr lang="es-CL" smtClean="0"/>
              <a:pPr/>
              <a:t>31-03-2020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958F-4D2C-40E8-873F-3BC4276D93A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F75-3387-4D62-B567-D047738310EF}" type="datetimeFigureOut">
              <a:rPr lang="es-CL" smtClean="0"/>
              <a:pPr/>
              <a:t>31-03-2020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958F-4D2C-40E8-873F-3BC4276D93A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C5F75-3387-4D62-B567-D047738310EF}" type="datetimeFigureOut">
              <a:rPr lang="es-CL" smtClean="0"/>
              <a:pPr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1958F-4D2C-40E8-873F-3BC4276D93A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3600" b="1" dirty="0"/>
              <a:t>POMOCION DE LA SALUD, PREVENCION DE ENFERMEDAD</a:t>
            </a:r>
            <a:r>
              <a:rPr lang="es-CL" dirty="0"/>
              <a:t>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b="1" dirty="0">
                <a:solidFill>
                  <a:schemeClr val="tx1"/>
                </a:solidFill>
              </a:rPr>
              <a:t>PROFESORA: DORA RODRIGUEZ </a:t>
            </a:r>
          </a:p>
          <a:p>
            <a:r>
              <a:rPr lang="es-CL" b="1" dirty="0">
                <a:solidFill>
                  <a:schemeClr val="tx1"/>
                </a:solidFill>
              </a:rPr>
              <a:t>ENFERMERA.</a:t>
            </a:r>
          </a:p>
          <a:p>
            <a:r>
              <a:rPr lang="es-CL" b="1">
                <a:solidFill>
                  <a:schemeClr val="tx1"/>
                </a:solidFill>
              </a:rPr>
              <a:t>3MCD-PSPE-PPT-S-4 </a:t>
            </a:r>
            <a:r>
              <a:rPr lang="es-CL" b="1" dirty="0">
                <a:solidFill>
                  <a:schemeClr val="tx1"/>
                </a:solidFill>
              </a:rPr>
              <a:t>(SEMANA DEL 04 AL 06 DE ABRIL 2020)</a:t>
            </a:r>
          </a:p>
          <a:p>
            <a:endParaRPr lang="es-CL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Usuario\Desktop\Sin títul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785794"/>
            <a:ext cx="7929618" cy="1343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PREGUNTAS 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Según lo explicado en las diapositivas diga con sus palabras :</a:t>
            </a:r>
          </a:p>
          <a:p>
            <a:r>
              <a:rPr lang="es-CL" b="1" dirty="0"/>
              <a:t>1-</a:t>
            </a:r>
            <a:r>
              <a:rPr lang="es-CL" dirty="0"/>
              <a:t> Por qué es importante que el modelo de salud familiar funcione bien y pueda llegar a los usuarios y sus familias ?</a:t>
            </a:r>
          </a:p>
          <a:p>
            <a:r>
              <a:rPr lang="es-CL" b="1" dirty="0"/>
              <a:t>2-</a:t>
            </a:r>
            <a:r>
              <a:rPr lang="es-CL" dirty="0"/>
              <a:t> Por qué es tan importante la familia en este proceso de salud 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es-CL" dirty="0"/>
              <a:t>OBJETIVOS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s-CL" b="1" dirty="0">
                <a:latin typeface="Calibri" pitchFamily="34" charset="0"/>
                <a:cs typeface="Calibri" pitchFamily="34" charset="0"/>
              </a:rPr>
              <a:t>OA1:</a:t>
            </a:r>
            <a:r>
              <a:rPr lang="es-CL" dirty="0">
                <a:latin typeface="Calibri" pitchFamily="34" charset="0"/>
                <a:cs typeface="Calibri" pitchFamily="34" charset="0"/>
              </a:rPr>
              <a:t> </a:t>
            </a:r>
            <a:r>
              <a:rPr lang="es-ES_tradnl" dirty="0">
                <a:latin typeface="Calibri" pitchFamily="34" charset="0"/>
                <a:cs typeface="Calibri" pitchFamily="34" charset="0"/>
              </a:rPr>
              <a:t>Aplicar estrategias de promoción de la salud, prevención de enfermedades y hábitos de alimentación saludables para fomentar una vida adecuada para la familia y comunidad de acuerdo a modelos definidos por las políticas de salud.</a:t>
            </a:r>
            <a:endParaRPr lang="es-CL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es-CL" b="1" dirty="0">
                <a:latin typeface="Calibri" pitchFamily="34" charset="0"/>
                <a:cs typeface="Calibri" pitchFamily="34" charset="0"/>
              </a:rPr>
              <a:t>Objetivo de la clase</a:t>
            </a:r>
            <a:r>
              <a:rPr lang="es-CL" dirty="0">
                <a:latin typeface="Calibri" pitchFamily="34" charset="0"/>
                <a:cs typeface="Calibri" pitchFamily="34" charset="0"/>
              </a:rPr>
              <a:t>: Retroalimentación de clase #2. Conocer el modelo de salud familiar y su relación con el individuo, comunidad  y familia.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/>
          <a:lstStyle/>
          <a:p>
            <a:r>
              <a:rPr lang="es-CL" b="1" dirty="0"/>
              <a:t>Qué es el Modelo de Salud Familiar:</a:t>
            </a:r>
          </a:p>
          <a:p>
            <a:pPr>
              <a:buNone/>
            </a:pPr>
            <a:r>
              <a:rPr lang="es-CL" dirty="0"/>
              <a:t>    </a:t>
            </a:r>
            <a:r>
              <a:rPr lang="es-CL" altLang="es-CL" sz="2800" dirty="0">
                <a:cs typeface="Calibri" pitchFamily="34" charset="0"/>
              </a:rPr>
              <a:t>Es el que se sustenta en la Estrategia de Atención Primaria de salud</a:t>
            </a:r>
            <a:r>
              <a:rPr lang="es-CL" altLang="es-CL" sz="2800" dirty="0">
                <a:cs typeface="Times New Roman" pitchFamily="18" charset="0"/>
              </a:rPr>
              <a:t>, </a:t>
            </a:r>
            <a:r>
              <a:rPr lang="es-CL" altLang="es-CL" sz="2800" dirty="0">
                <a:cs typeface="Calibri" pitchFamily="34" charset="0"/>
              </a:rPr>
              <a:t>llevando la atención de salud al lugar donde residen y trabajan las personas.</a:t>
            </a:r>
          </a:p>
          <a:p>
            <a:pPr algn="ctr">
              <a:buNone/>
            </a:pPr>
            <a:r>
              <a:rPr lang="es-CL" altLang="es-CL" dirty="0">
                <a:cs typeface="Calibri" pitchFamily="34" charset="0"/>
              </a:rPr>
              <a:t>  </a:t>
            </a:r>
          </a:p>
          <a:p>
            <a:pPr algn="ctr">
              <a:buNone/>
            </a:pPr>
            <a:r>
              <a:rPr lang="es-CL" altLang="es-CL" dirty="0">
                <a:cs typeface="Calibri" pitchFamily="34" charset="0"/>
              </a:rPr>
              <a:t> </a:t>
            </a:r>
            <a:r>
              <a:rPr lang="es-CL" altLang="es-CL" b="1" dirty="0">
                <a:cs typeface="Calibri" pitchFamily="34" charset="0"/>
              </a:rPr>
              <a:t>PARA PROMOVER LA SALUD Y PREVENIR ENFERMEDADES </a:t>
            </a:r>
            <a:r>
              <a:rPr lang="es-CL" altLang="es-CL" dirty="0">
                <a:cs typeface="Calibri" pitchFamily="34" charset="0"/>
              </a:rPr>
              <a:t>…</a:t>
            </a:r>
          </a:p>
          <a:p>
            <a:pPr>
              <a:buNone/>
            </a:pPr>
            <a:endParaRPr lang="es-CL" altLang="es-CL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CL" dirty="0"/>
          </a:p>
        </p:txBody>
      </p:sp>
      <p:pic>
        <p:nvPicPr>
          <p:cNvPr id="4" name="Picture 2" descr="http://www.economiadelasalud.com/Ediciones/07/07images/Imagen-AtencionPrimar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429132"/>
            <a:ext cx="35290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6858000"/>
          </a:xfrm>
        </p:spPr>
        <p:txBody>
          <a:bodyPr/>
          <a:lstStyle/>
          <a:p>
            <a:r>
              <a:rPr lang="es-CL" b="1" dirty="0"/>
              <a:t>Atención Primaria en Salud (APS) :</a:t>
            </a:r>
          </a:p>
          <a:p>
            <a:pPr>
              <a:buNone/>
            </a:pPr>
            <a:r>
              <a:rPr lang="es-CL" dirty="0"/>
              <a:t>    </a:t>
            </a:r>
            <a:r>
              <a:rPr lang="es-CL" altLang="es-CL" sz="2800" dirty="0">
                <a:latin typeface="Calibri" pitchFamily="34" charset="0"/>
                <a:cs typeface="Calibri" pitchFamily="34" charset="0"/>
              </a:rPr>
              <a:t>Es la asistencia sanitaria esencial y accesible a todos los individuos y familias de la comunidad a través de medios aceptables para ellos y a un costo asequible para la comunidad y el país</a:t>
            </a:r>
            <a:r>
              <a:rPr lang="es-CL" altLang="es-CL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s-CL" altLang="es-CL" b="1" dirty="0">
                <a:latin typeface="Calibri" pitchFamily="34" charset="0"/>
                <a:cs typeface="Calibri" pitchFamily="34" charset="0"/>
              </a:rPr>
              <a:t>Objetivo de APS :</a:t>
            </a:r>
          </a:p>
          <a:p>
            <a:pPr>
              <a:buNone/>
            </a:pPr>
            <a:r>
              <a:rPr lang="es-CL" altLang="es-CL" dirty="0">
                <a:latin typeface="Calibri" pitchFamily="34" charset="0"/>
                <a:cs typeface="Calibri" pitchFamily="34" charset="0"/>
              </a:rPr>
              <a:t>    </a:t>
            </a:r>
            <a:r>
              <a:rPr lang="es-CL" altLang="es-CL" sz="2800" dirty="0">
                <a:latin typeface="Calibri" pitchFamily="34" charset="0"/>
                <a:cs typeface="Calibri" pitchFamily="34" charset="0"/>
              </a:rPr>
              <a:t>Ofrecer a la población una atención de alta calidad, equitativa, humanizada, integral y multidisciplinaria</a:t>
            </a:r>
            <a:r>
              <a:rPr lang="es-CL" altLang="es-CL" sz="2800" u="sng" dirty="0">
                <a:solidFill>
                  <a:srgbClr val="6600FF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s-CL" altLang="es-CL" sz="2800" dirty="0">
                <a:latin typeface="Calibri" pitchFamily="34" charset="0"/>
                <a:cs typeface="Calibri" pitchFamily="34" charset="0"/>
              </a:rPr>
              <a:t> considerando la participación social como un derecho de las personas</a:t>
            </a:r>
          </a:p>
        </p:txBody>
      </p:sp>
      <p:pic>
        <p:nvPicPr>
          <p:cNvPr id="4" name="Imagen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4786322"/>
            <a:ext cx="3662362" cy="1744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/>
          <a:lstStyle/>
          <a:p>
            <a:r>
              <a:rPr lang="es-CL" b="1" dirty="0"/>
              <a:t>ENTENDIENDO QUE SALUD ES: </a:t>
            </a:r>
            <a:r>
              <a:rPr lang="es-CL" altLang="es-CL" dirty="0">
                <a:latin typeface="Calibri" pitchFamily="34" charset="0"/>
                <a:cs typeface="Calibri" pitchFamily="34" charset="0"/>
              </a:rPr>
              <a:t>no solo como la ausencia de enfermedad, sino que un estado completo de bienestar físico, psicológico y social.</a:t>
            </a:r>
          </a:p>
          <a:p>
            <a:endParaRPr lang="es-CL" b="1" dirty="0"/>
          </a:p>
        </p:txBody>
      </p:sp>
      <p:pic>
        <p:nvPicPr>
          <p:cNvPr id="2050" name="Picture 2" descr="D:\Usuario\Pictures\salud[3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643182"/>
            <a:ext cx="4786346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500034" y="1428736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ELEMENTOS DE MODELO DE SALUD FAMILIAR SON: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357158" y="2214554"/>
            <a:ext cx="4040188" cy="439739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CL" altLang="es-CL" dirty="0">
                <a:latin typeface="Calibri" pitchFamily="34" charset="0"/>
                <a:cs typeface="Calibri" pitchFamily="34" charset="0"/>
              </a:rPr>
              <a:t>Que esté centrado en el usuario.</a:t>
            </a:r>
          </a:p>
          <a:p>
            <a:pPr>
              <a:buFont typeface="Wingdings" pitchFamily="2" charset="2"/>
              <a:buChar char="Ø"/>
            </a:pPr>
            <a:r>
              <a:rPr lang="es-CL" altLang="es-CL" dirty="0">
                <a:latin typeface="Calibri" pitchFamily="34" charset="0"/>
                <a:cs typeface="Calibri" pitchFamily="34" charset="0"/>
              </a:rPr>
              <a:t>Que tenga un énfasis en lo promocional y preventivo.</a:t>
            </a:r>
          </a:p>
          <a:p>
            <a:pPr>
              <a:buFont typeface="Wingdings" pitchFamily="2" charset="2"/>
              <a:buChar char="Ø"/>
            </a:pPr>
            <a:r>
              <a:rPr lang="es-CL" altLang="es-CL" dirty="0">
                <a:latin typeface="Calibri" pitchFamily="34" charset="0"/>
                <a:cs typeface="Calibri" pitchFamily="34" charset="0"/>
              </a:rPr>
              <a:t>Que sea integral. </a:t>
            </a:r>
          </a:p>
          <a:p>
            <a:pPr>
              <a:buFont typeface="Wingdings" pitchFamily="2" charset="2"/>
              <a:buChar char="Ø"/>
            </a:pPr>
            <a:r>
              <a:rPr lang="es-CL" altLang="es-CL" dirty="0">
                <a:latin typeface="Calibri" pitchFamily="34" charset="0"/>
                <a:cs typeface="Calibri" pitchFamily="34" charset="0"/>
              </a:rPr>
              <a:t>Que garantice la continuidad de la atención.</a:t>
            </a:r>
          </a:p>
          <a:p>
            <a:endParaRPr lang="es-C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714876" y="1428736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CARACTERISTICAS DEL MODELO DE SALUD FAMILIAR  SON: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857752" y="2071678"/>
            <a:ext cx="4041775" cy="439739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CL" altLang="es-CL" dirty="0">
                <a:latin typeface="Calibri" pitchFamily="34" charset="0"/>
                <a:cs typeface="Calibri" pitchFamily="34" charset="0"/>
              </a:rPr>
              <a:t> Deben tener enfoque  Biopsicosocial.</a:t>
            </a:r>
          </a:p>
          <a:p>
            <a:pPr>
              <a:buFont typeface="Wingdings" pitchFamily="2" charset="2"/>
              <a:buChar char="Ø"/>
            </a:pPr>
            <a:r>
              <a:rPr lang="es-CL" altLang="es-CL" dirty="0">
                <a:latin typeface="Calibri" pitchFamily="34" charset="0"/>
                <a:cs typeface="Calibri" pitchFamily="34" charset="0"/>
              </a:rPr>
              <a:t> Deben tener continuidad de la atención y de los cuidados de salud. </a:t>
            </a:r>
          </a:p>
          <a:p>
            <a:pPr>
              <a:buFont typeface="Wingdings" pitchFamily="2" charset="2"/>
              <a:buChar char="Ø"/>
            </a:pPr>
            <a:r>
              <a:rPr lang="es-CL" altLang="es-CL" dirty="0">
                <a:latin typeface="Calibri" pitchFamily="34" charset="0"/>
                <a:cs typeface="Calibri" pitchFamily="34" charset="0"/>
              </a:rPr>
              <a:t>Deben tener prestación de servicios integrados.  </a:t>
            </a:r>
          </a:p>
          <a:p>
            <a:pPr>
              <a:buFont typeface="Wingdings" pitchFamily="2" charset="2"/>
              <a:buChar char="Ø"/>
            </a:pPr>
            <a:r>
              <a:rPr lang="es-CL" altLang="es-CL" dirty="0">
                <a:latin typeface="Calibri" pitchFamily="34" charset="0"/>
                <a:cs typeface="Calibri" pitchFamily="34" charset="0"/>
              </a:rPr>
              <a:t> Debe haber responsabilidad compartida. </a:t>
            </a:r>
          </a:p>
          <a:p>
            <a:pPr>
              <a:buFont typeface="Wingdings" pitchFamily="2" charset="2"/>
              <a:buChar char="Ø"/>
            </a:pPr>
            <a:r>
              <a:rPr lang="es-CL" altLang="es-CL" dirty="0">
                <a:latin typeface="Calibri" pitchFamily="34" charset="0"/>
                <a:cs typeface="Calibri" pitchFamily="34" charset="0"/>
              </a:rPr>
              <a:t> Participación Social. </a:t>
            </a:r>
          </a:p>
          <a:p>
            <a:pPr>
              <a:buFont typeface="Wingdings" pitchFamily="2" charset="2"/>
              <a:buChar char="Ø"/>
            </a:pPr>
            <a:r>
              <a:rPr lang="es-CL" altLang="es-CL" dirty="0">
                <a:latin typeface="Calibri" pitchFamily="34" charset="0"/>
                <a:cs typeface="Calibri" pitchFamily="34" charset="0"/>
              </a:rPr>
              <a:t> Promoción de Salud. </a:t>
            </a:r>
          </a:p>
          <a:p>
            <a:pPr>
              <a:buFont typeface="Wingdings" pitchFamily="2" charset="2"/>
              <a:buChar char="Ø"/>
            </a:pPr>
            <a:r>
              <a:rPr lang="es-CL" altLang="es-CL" dirty="0">
                <a:latin typeface="Calibri" pitchFamily="34" charset="0"/>
                <a:cs typeface="Calibri" pitchFamily="34" charset="0"/>
              </a:rPr>
              <a:t> Impacto Sanitario</a:t>
            </a:r>
            <a:endParaRPr lang="es-CL" dirty="0"/>
          </a:p>
        </p:txBody>
      </p:sp>
      <p:pic>
        <p:nvPicPr>
          <p:cNvPr id="9" name="Picture 9" descr="http://sogamoso-boyaca.gov.co/apc-aa-files/65313232623262333839616437646538/Educando_y_construyendo_futu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0"/>
            <a:ext cx="7572428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POR QUE LA FAMILIA: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2150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CL" dirty="0">
                <a:latin typeface="Calibri" pitchFamily="34" charset="0"/>
                <a:cs typeface="Calibri" pitchFamily="34" charset="0"/>
              </a:rPr>
              <a:t>Porque la  familia es el contexto social primario del individuo.</a:t>
            </a:r>
          </a:p>
          <a:p>
            <a:pPr>
              <a:buFont typeface="Wingdings" pitchFamily="2" charset="2"/>
              <a:buChar char="Ø"/>
            </a:pPr>
            <a:r>
              <a:rPr lang="es-ES_tradnl" altLang="es-CL" dirty="0">
                <a:latin typeface="Calibri" pitchFamily="34" charset="0"/>
                <a:cs typeface="Calibri" pitchFamily="34" charset="0"/>
              </a:rPr>
              <a:t>En la familia se genera el sistema de creencias.</a:t>
            </a:r>
          </a:p>
          <a:p>
            <a:pPr>
              <a:buFont typeface="Wingdings" pitchFamily="2" charset="2"/>
              <a:buChar char="Ø"/>
            </a:pPr>
            <a:r>
              <a:rPr lang="es-ES_tradnl" altLang="es-CL" dirty="0">
                <a:latin typeface="Calibri" pitchFamily="34" charset="0"/>
                <a:cs typeface="Calibri" pitchFamily="34" charset="0"/>
              </a:rPr>
              <a:t>Aporta factores protectores o de riesgo para la salud.</a:t>
            </a:r>
          </a:p>
          <a:p>
            <a:pPr>
              <a:buFont typeface="Wingdings" pitchFamily="2" charset="2"/>
              <a:buChar char="Ø"/>
            </a:pPr>
            <a:r>
              <a:rPr lang="es-ES_tradnl" altLang="es-CL" dirty="0">
                <a:latin typeface="Calibri" pitchFamily="34" charset="0"/>
                <a:cs typeface="Calibri" pitchFamily="34" charset="0"/>
              </a:rPr>
              <a:t>Porque la salud constituye es el bienestar de la familia </a:t>
            </a:r>
          </a:p>
          <a:p>
            <a:pPr>
              <a:buFont typeface="Wingdings" pitchFamily="2" charset="2"/>
              <a:buChar char="Ø"/>
            </a:pPr>
            <a:r>
              <a:rPr lang="es-ES_tradnl" altLang="es-CL" dirty="0">
                <a:latin typeface="Calibri" pitchFamily="34" charset="0"/>
                <a:cs typeface="Calibri" pitchFamily="34" charset="0"/>
              </a:rPr>
              <a:t>Porque la enfermedad de algún miembro afecta la familia.</a:t>
            </a:r>
          </a:p>
          <a:p>
            <a:pPr>
              <a:buFont typeface="Wingdings" pitchFamily="2" charset="2"/>
              <a:buChar char="Ø"/>
            </a:pPr>
            <a:r>
              <a:rPr lang="es-ES_tradnl" altLang="es-CL" dirty="0">
                <a:latin typeface="Calibri" pitchFamily="34" charset="0"/>
                <a:cs typeface="Calibri" pitchFamily="34" charset="0"/>
              </a:rPr>
              <a:t>Y porque es el ámbito primario donde se debe promover la salud y tratar la enfermedad</a:t>
            </a:r>
            <a:endParaRPr lang="es-C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68322"/>
          </a:xfrm>
        </p:spPr>
        <p:txBody>
          <a:bodyPr>
            <a:normAutofit/>
          </a:bodyPr>
          <a:lstStyle/>
          <a:p>
            <a:pPr algn="l"/>
            <a:r>
              <a:rPr lang="es-CL" sz="3200" b="1" dirty="0"/>
              <a:t>    EN CONCLUSION PODEMOS DECIR QUE: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714356"/>
            <a:ext cx="6472254" cy="5786478"/>
          </a:xfrm>
        </p:spPr>
        <p:txBody>
          <a:bodyPr>
            <a:normAutofit fontScale="85000" lnSpcReduction="20000"/>
          </a:bodyPr>
          <a:lstStyle/>
          <a:p>
            <a:r>
              <a:rPr lang="es-CL" sz="3000" dirty="0">
                <a:cs typeface="Times New Roman" pitchFamily="18" charset="0"/>
              </a:rPr>
              <a:t>P</a:t>
            </a:r>
            <a:r>
              <a:rPr lang="es-CL" sz="3000" dirty="0">
                <a:ea typeface="+mn-ea"/>
                <a:cs typeface="Times New Roman" pitchFamily="18" charset="0"/>
              </a:rPr>
              <a:t>ara un buen funcionamiento del </a:t>
            </a:r>
            <a:r>
              <a:rPr lang="es-CL" sz="3000" b="1" dirty="0">
                <a:ea typeface="+mn-ea"/>
                <a:cs typeface="Times New Roman" pitchFamily="18" charset="0"/>
              </a:rPr>
              <a:t>Modelo de Salud </a:t>
            </a:r>
            <a:r>
              <a:rPr lang="es-CL" sz="3000" b="1" dirty="0">
                <a:cs typeface="Times New Roman" pitchFamily="18" charset="0"/>
              </a:rPr>
              <a:t>F</a:t>
            </a:r>
            <a:r>
              <a:rPr lang="es-CL" sz="3000" b="1" dirty="0">
                <a:ea typeface="+mn-ea"/>
                <a:cs typeface="Times New Roman" pitchFamily="18" charset="0"/>
              </a:rPr>
              <a:t>amiliar </a:t>
            </a:r>
            <a:r>
              <a:rPr lang="es-CL" sz="3000" dirty="0">
                <a:ea typeface="+mn-ea"/>
                <a:cs typeface="Times New Roman" pitchFamily="18" charset="0"/>
              </a:rPr>
              <a:t>se requiere de un equipo de profesionales con alta motivación personal y conocimientos del modelo. </a:t>
            </a:r>
          </a:p>
          <a:p>
            <a:r>
              <a:rPr lang="es-MX" sz="3000" dirty="0">
                <a:cs typeface="Calibri" pitchFamily="34" charset="0"/>
              </a:rPr>
              <a:t>Equipo comprometido con la persona y su familia.</a:t>
            </a:r>
          </a:p>
          <a:p>
            <a:r>
              <a:rPr lang="es-MX" sz="3000" dirty="0">
                <a:cs typeface="Calibri" pitchFamily="34" charset="0"/>
              </a:rPr>
              <a:t>Que el equipo procure continuidad de la atención.</a:t>
            </a:r>
          </a:p>
          <a:p>
            <a:r>
              <a:rPr lang="es-MX" sz="3000" dirty="0">
                <a:cs typeface="Calibri" pitchFamily="34" charset="0"/>
              </a:rPr>
              <a:t>Hacer énfasis en la prevención y educación.</a:t>
            </a:r>
          </a:p>
          <a:p>
            <a:r>
              <a:rPr lang="es-MX" sz="3000" dirty="0">
                <a:cs typeface="Calibri" pitchFamily="34" charset="0"/>
              </a:rPr>
              <a:t>Que el equipo de salud sea parte de la red comunitaria.</a:t>
            </a:r>
          </a:p>
          <a:p>
            <a:r>
              <a:rPr lang="es-MX" sz="3000" dirty="0">
                <a:cs typeface="Calibri" pitchFamily="34" charset="0"/>
              </a:rPr>
              <a:t>Que el equipo de salud comparta el ambiente de sus pacientes.</a:t>
            </a:r>
          </a:p>
          <a:p>
            <a:r>
              <a:rPr lang="es-MX" sz="3000" dirty="0">
                <a:cs typeface="Calibri" pitchFamily="34" charset="0"/>
              </a:rPr>
              <a:t>Y que se incorporan los aspectos emocionales.</a:t>
            </a:r>
          </a:p>
          <a:p>
            <a:endParaRPr lang="es-CL" dirty="0"/>
          </a:p>
        </p:txBody>
      </p:sp>
      <p:pic>
        <p:nvPicPr>
          <p:cNvPr id="4" name="Picture 6" descr="http://4.bp.blogspot.com/-65qfY5nGH7A/Tb68l1-8I6I/AAAAAAAAAAM/2v9z3NW8-Zo/s1600/ardilla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3050" y="1142984"/>
            <a:ext cx="2520950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postgradofich.com/portal/images/stories/salud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7442" y="3786190"/>
            <a:ext cx="2776558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rmAutofit/>
          </a:bodyPr>
          <a:lstStyle/>
          <a:p>
            <a:r>
              <a:rPr lang="es-CL" sz="3600" b="1" dirty="0"/>
              <a:t>INSTRUCCIONES PARA HACER ACTIVIDAD: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/>
          <a:lstStyle/>
          <a:p>
            <a:r>
              <a:rPr lang="es-CL" dirty="0"/>
              <a:t>Copia el ppt en tu cuaderno de clases que será corregido a la vuelta a clases.</a:t>
            </a:r>
          </a:p>
          <a:p>
            <a:r>
              <a:rPr lang="es-CL" dirty="0"/>
              <a:t>Responde las preguntas que aparecen al final en un archivo Word y envíalo al correo de tu profesora .</a:t>
            </a:r>
          </a:p>
          <a:p>
            <a:r>
              <a:rPr lang="es-CL" dirty="0"/>
              <a:t>Correo : Rodriguezdora771@gmail.com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595</Words>
  <Application>Microsoft Office PowerPoint</Application>
  <PresentationFormat>Presentación en pantalla (4:3)</PresentationFormat>
  <Paragraphs>53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Wingdings 2</vt:lpstr>
      <vt:lpstr>Tema de Office</vt:lpstr>
      <vt:lpstr>POMOCION DE LA SALUD, PREVENCION DE ENFERMEDAD.</vt:lpstr>
      <vt:lpstr>OBJETIVOS</vt:lpstr>
      <vt:lpstr>Presentación de PowerPoint</vt:lpstr>
      <vt:lpstr>Presentación de PowerPoint</vt:lpstr>
      <vt:lpstr>Presentación de PowerPoint</vt:lpstr>
      <vt:lpstr>Presentación de PowerPoint</vt:lpstr>
      <vt:lpstr>POR QUE LA FAMILIA:</vt:lpstr>
      <vt:lpstr>    EN CONCLUSION PODEMOS DECIR QUE:</vt:lpstr>
      <vt:lpstr>INSTRUCCIONES PARA HACER ACTIVIDAD:</vt:lpstr>
      <vt:lpstr>PREGUNTAS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POMOCION DE LA SALUD, PREVENCION DE ENFERMEDAD.</dc:title>
  <dc:creator>Usuario</dc:creator>
  <cp:lastModifiedBy>Padres</cp:lastModifiedBy>
  <cp:revision>3</cp:revision>
  <dcterms:created xsi:type="dcterms:W3CDTF">2020-03-30T16:09:17Z</dcterms:created>
  <dcterms:modified xsi:type="dcterms:W3CDTF">2020-03-31T21:08:56Z</dcterms:modified>
</cp:coreProperties>
</file>