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58" r:id="rId5"/>
    <p:sldId id="259" r:id="rId6"/>
    <p:sldId id="260" r:id="rId7"/>
    <p:sldId id="261" r:id="rId8"/>
    <p:sldId id="262" r:id="rId9"/>
    <p:sldId id="263"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424384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69597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1139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87443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146454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18612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85949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88582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75027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65977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784193-AA11-459E-A7EC-2604B210A848}" type="datetimeFigureOut">
              <a:rPr lang="es-CL" smtClean="0"/>
              <a:t>31-03-2020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36539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84193-AA11-459E-A7EC-2604B210A848}" type="datetimeFigureOut">
              <a:rPr lang="es-CL" smtClean="0"/>
              <a:t>31-03-2020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5D061-8D7A-4652-A69C-25479ACD8629}" type="slidenum">
              <a:rPr lang="es-CL" smtClean="0"/>
              <a:t>‹Nº›</a:t>
            </a:fld>
            <a:endParaRPr lang="es-CL"/>
          </a:p>
        </p:txBody>
      </p:sp>
    </p:spTree>
    <p:extLst>
      <p:ext uri="{BB962C8B-B14F-4D97-AF65-F5344CB8AC3E}">
        <p14:creationId xmlns:p14="http://schemas.microsoft.com/office/powerpoint/2010/main" val="853829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aneth.granados@liceo-victorinolastarria.c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96752"/>
            <a:ext cx="7772400" cy="893961"/>
          </a:xfrm>
        </p:spPr>
        <p:txBody>
          <a:bodyPr/>
          <a:lstStyle/>
          <a:p>
            <a:r>
              <a:rPr lang="es-CL" dirty="0"/>
              <a:t>MEDICION Y CONTROL</a:t>
            </a:r>
          </a:p>
        </p:txBody>
      </p:sp>
      <p:sp>
        <p:nvSpPr>
          <p:cNvPr id="5" name="4 Subtítulo"/>
          <p:cNvSpPr>
            <a:spLocks noGrp="1"/>
          </p:cNvSpPr>
          <p:nvPr>
            <p:ph type="subTitle" idx="1"/>
          </p:nvPr>
        </p:nvSpPr>
        <p:spPr>
          <a:xfrm>
            <a:off x="899592" y="4293096"/>
            <a:ext cx="7488832" cy="1345704"/>
          </a:xfrm>
        </p:spPr>
        <p:txBody>
          <a:bodyPr>
            <a:normAutofit fontScale="62500" lnSpcReduction="20000"/>
          </a:bodyPr>
          <a:lstStyle/>
          <a:p>
            <a:pPr algn="l"/>
            <a:r>
              <a:rPr lang="es-CL" dirty="0"/>
              <a:t>Clase correspondiente a la semana del 6 al 10  de abril de 2020. </a:t>
            </a:r>
          </a:p>
          <a:p>
            <a:pPr algn="l"/>
            <a:r>
              <a:rPr lang="es-CL" dirty="0"/>
              <a:t>Semana 4</a:t>
            </a:r>
          </a:p>
          <a:p>
            <a:pPr algn="l"/>
            <a:r>
              <a:rPr lang="es-CL" dirty="0"/>
              <a:t>Curso: 3D.</a:t>
            </a:r>
          </a:p>
          <a:p>
            <a:pPr algn="l"/>
            <a:r>
              <a:rPr lang="es-CL" dirty="0"/>
              <a:t>Docente: Janeth Granados. E.U</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157192"/>
            <a:ext cx="153035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3017837" cy="1143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800" y="2276872"/>
            <a:ext cx="2414587"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4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476673"/>
            <a:ext cx="7745505" cy="5649490"/>
          </a:xfrm>
        </p:spPr>
        <p:txBody>
          <a:bodyPr>
            <a:normAutofit/>
          </a:bodyPr>
          <a:lstStyle/>
          <a:p>
            <a:pPr marL="0" indent="0">
              <a:buNone/>
            </a:pPr>
            <a:r>
              <a:rPr lang="es-CL" sz="4400" b="1" dirty="0">
                <a:effectLst>
                  <a:outerShdw blurRad="38100" dist="38100" dir="2700000" algn="tl">
                    <a:srgbClr val="000000">
                      <a:alpha val="43137"/>
                    </a:srgbClr>
                  </a:outerShdw>
                </a:effectLst>
              </a:rPr>
              <a:t>OBJETIVOS</a:t>
            </a:r>
          </a:p>
          <a:p>
            <a:pPr marL="0" indent="0">
              <a:buNone/>
            </a:pPr>
            <a:endParaRPr lang="es-CL" sz="4400" dirty="0"/>
          </a:p>
          <a:p>
            <a:pPr marL="0" indent="0" algn="just">
              <a:buNone/>
            </a:pPr>
            <a:r>
              <a:rPr lang="es-CL" sz="3200" b="1" dirty="0">
                <a:effectLst>
                  <a:outerShdw blurRad="38100" dist="38100" dir="2700000" algn="tl">
                    <a:srgbClr val="000000">
                      <a:alpha val="43137"/>
                    </a:srgbClr>
                  </a:outerShdw>
                </a:effectLst>
              </a:rPr>
              <a:t>OA 2: </a:t>
            </a:r>
            <a:r>
              <a:rPr lang="es-CL" sz="2000" dirty="0"/>
              <a:t>medir, controlar y registrar parámetros de salud de los pacientes,  como peso, talla, temperatura, signos vitales y presión arterial, aplicando instrumentos de medición apropiados.</a:t>
            </a:r>
          </a:p>
          <a:p>
            <a:pPr marL="0" indent="0" algn="just">
              <a:buNone/>
            </a:pPr>
            <a:endParaRPr lang="es-CL" sz="2000" dirty="0"/>
          </a:p>
          <a:p>
            <a:pPr marL="0" indent="0" algn="just">
              <a:buNone/>
            </a:pPr>
            <a:r>
              <a:rPr lang="es-CL" sz="3200" b="1" dirty="0">
                <a:effectLst>
                  <a:outerShdw blurRad="38100" dist="38100" dir="2700000" algn="tl">
                    <a:srgbClr val="000000">
                      <a:alpha val="43137"/>
                    </a:srgbClr>
                  </a:outerShdw>
                </a:effectLst>
              </a:rPr>
              <a:t>DE LA CLASE: </a:t>
            </a:r>
            <a:r>
              <a:rPr lang="es-CL" sz="2000" dirty="0"/>
              <a:t>Repaso sobre  como se obtiene el oxígeno a partir del ambiente externo, y proporcionarlo a las células, y eliminar del organismo el dióxido de carbono producido por el metabolismo celular.</a:t>
            </a:r>
          </a:p>
        </p:txBody>
      </p:sp>
    </p:spTree>
    <p:extLst>
      <p:ext uri="{BB962C8B-B14F-4D97-AF65-F5344CB8AC3E}">
        <p14:creationId xmlns:p14="http://schemas.microsoft.com/office/powerpoint/2010/main" val="227631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CL" dirty="0"/>
              <a:t>Es el conjunto de órganos que se encarga de realizar el intercambio gaseoso (O2 y CO2) con el medio externo y la sangre. </a:t>
            </a:r>
          </a:p>
          <a:p>
            <a:pPr marL="0" indent="0" algn="just">
              <a:buNone/>
            </a:pPr>
            <a:r>
              <a:rPr lang="es-CL" dirty="0"/>
              <a:t>FUNCIÓN:</a:t>
            </a:r>
          </a:p>
          <a:p>
            <a:pPr marL="0" indent="0" algn="just">
              <a:buNone/>
            </a:pPr>
            <a:r>
              <a:rPr lang="es-CL" dirty="0"/>
              <a:t>Incorporar el oxígeno al organismo, para que al llegar a las células se entreguen los nutrientes, y  tengamos energía. </a:t>
            </a:r>
          </a:p>
        </p:txBody>
      </p:sp>
    </p:spTree>
    <p:extLst>
      <p:ext uri="{BB962C8B-B14F-4D97-AF65-F5344CB8AC3E}">
        <p14:creationId xmlns:p14="http://schemas.microsoft.com/office/powerpoint/2010/main" val="70279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PARTES DEL SISTEMA </a:t>
            </a:r>
            <a:br>
              <a:rPr lang="es-CL" dirty="0"/>
            </a:br>
            <a:r>
              <a:rPr lang="es-CL" dirty="0"/>
              <a:t>RESPIRATORIO </a:t>
            </a:r>
          </a:p>
        </p:txBody>
      </p:sp>
      <p:sp>
        <p:nvSpPr>
          <p:cNvPr id="3" name="2 Marcador de contenido"/>
          <p:cNvSpPr>
            <a:spLocks noGrp="1"/>
          </p:cNvSpPr>
          <p:nvPr>
            <p:ph idx="1"/>
          </p:nvPr>
        </p:nvSpPr>
        <p:spPr>
          <a:xfrm>
            <a:off x="457200" y="2492896"/>
            <a:ext cx="8229600" cy="3633267"/>
          </a:xfrm>
        </p:spPr>
        <p:txBody>
          <a:bodyPr/>
          <a:lstStyle/>
          <a:p>
            <a:pPr marL="0" indent="0" algn="just">
              <a:buNone/>
            </a:pPr>
            <a:r>
              <a:rPr lang="es-CL" dirty="0"/>
              <a:t>El sistema respiratorio está formado por:</a:t>
            </a:r>
          </a:p>
          <a:p>
            <a:pPr marL="0" indent="0" algn="just">
              <a:buNone/>
            </a:pPr>
            <a:endParaRPr lang="es-CL" dirty="0"/>
          </a:p>
          <a:p>
            <a:pPr algn="just"/>
            <a:r>
              <a:rPr lang="es-CL" dirty="0"/>
              <a:t>LAS VÍAS RESPIRATORIAS: Fosas nasales Faringe Laringe Tráquea Bronquios.</a:t>
            </a:r>
          </a:p>
          <a:p>
            <a:pPr marL="0" indent="0" algn="just">
              <a:buNone/>
            </a:pPr>
            <a:endParaRPr lang="es-CL" dirty="0"/>
          </a:p>
          <a:p>
            <a:pPr algn="just"/>
            <a:r>
              <a:rPr lang="es-CL" dirty="0"/>
              <a:t>LOS PULMONES: Bronquiolos Alveolos</a:t>
            </a:r>
          </a:p>
        </p:txBody>
      </p:sp>
    </p:spTree>
    <p:extLst>
      <p:ext uri="{BB962C8B-B14F-4D97-AF65-F5344CB8AC3E}">
        <p14:creationId xmlns:p14="http://schemas.microsoft.com/office/powerpoint/2010/main" val="24931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VÍAS RESPIRATORIAS </a:t>
            </a:r>
          </a:p>
        </p:txBody>
      </p:sp>
      <p:sp>
        <p:nvSpPr>
          <p:cNvPr id="3" name="2 Marcador de contenido"/>
          <p:cNvSpPr>
            <a:spLocks noGrp="1"/>
          </p:cNvSpPr>
          <p:nvPr>
            <p:ph idx="1"/>
          </p:nvPr>
        </p:nvSpPr>
        <p:spPr>
          <a:xfrm>
            <a:off x="457200" y="1412776"/>
            <a:ext cx="8229600" cy="4713387"/>
          </a:xfrm>
        </p:spPr>
        <p:txBody>
          <a:bodyPr>
            <a:normAutofit fontScale="70000" lnSpcReduction="20000"/>
          </a:bodyPr>
          <a:lstStyle/>
          <a:p>
            <a:r>
              <a:rPr lang="es-CL" dirty="0"/>
              <a:t>Fosas nasales: Son dos cavidades situadas sobre la cavidad bucal. En su interior presentan unos repliegues denominados cornetes, que frenan el paso del aire, favoreciendo así su humidificación y calentamiento.</a:t>
            </a:r>
          </a:p>
          <a:p>
            <a:pPr marL="0" indent="0">
              <a:buNone/>
            </a:pPr>
            <a:endParaRPr lang="es-CL" dirty="0"/>
          </a:p>
          <a:p>
            <a:r>
              <a:rPr lang="es-CL" dirty="0"/>
              <a:t>Faringe: Es un conducto que permite la comunicación entre las fosas nasales y la cavidad bucal.</a:t>
            </a:r>
          </a:p>
          <a:p>
            <a:pPr marL="0" indent="0">
              <a:buNone/>
            </a:pPr>
            <a:r>
              <a:rPr lang="es-CL" dirty="0"/>
              <a:t> </a:t>
            </a:r>
          </a:p>
          <a:p>
            <a:r>
              <a:rPr lang="es-CL" dirty="0"/>
              <a:t>Laringe: Es una cavidad formada por cartílagos que presenta una saliente comúnmente llamada “nuez”. En la laringe se encuentra las cuerdas vocales que al vibrar con el aire produce la voz.</a:t>
            </a:r>
          </a:p>
          <a:p>
            <a:endParaRPr lang="es-CL" dirty="0"/>
          </a:p>
          <a:p>
            <a:r>
              <a:rPr lang="es-CL" dirty="0"/>
              <a:t>Tráquea:  Es un conducto de 12 centímetros de longitud, situado delante del esófago. La tráquea brinda una vía abierta al aire que entra y sale de los pulmones.</a:t>
            </a:r>
          </a:p>
        </p:txBody>
      </p:sp>
    </p:spTree>
    <p:extLst>
      <p:ext uri="{BB962C8B-B14F-4D97-AF65-F5344CB8AC3E}">
        <p14:creationId xmlns:p14="http://schemas.microsoft.com/office/powerpoint/2010/main" val="359153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marL="0" indent="0" algn="just">
              <a:buNone/>
            </a:pPr>
            <a:r>
              <a:rPr lang="es-CL" dirty="0"/>
              <a:t>Bronquios: Son los dos tubos en que se divide la tráquea. Los bronquios penetran en los pulmones, donde se ramifican una muchas veces, hasta formar los bronquiolos. </a:t>
            </a:r>
          </a:p>
          <a:p>
            <a:pPr marL="0" indent="0" algn="just">
              <a:buNone/>
            </a:pPr>
            <a:endParaRPr lang="es-CL" dirty="0"/>
          </a:p>
          <a:p>
            <a:pPr marL="0" indent="0" algn="just">
              <a:buNone/>
            </a:pPr>
            <a:r>
              <a:rPr lang="es-CL" dirty="0"/>
              <a:t>PULMONES: Son dos órganos esponjosos de color rosado que están protegidos por las costillas. Mientras que el pulmón derecho tiene tres lóbulos, el pulmón izquierdo sólo tiene dos, con un espacio  para acomodar el corazón.</a:t>
            </a:r>
          </a:p>
          <a:p>
            <a:pPr marL="0" indent="0" algn="just">
              <a:buNone/>
            </a:pPr>
            <a:endParaRPr lang="es-CL" dirty="0"/>
          </a:p>
          <a:p>
            <a:pPr marL="0" indent="0" algn="just">
              <a:buNone/>
            </a:pPr>
            <a:r>
              <a:rPr lang="es-CL" dirty="0"/>
              <a:t>Los bronquios se subdividen dentro de los lóbulos en otros más pequeños (bronquiolos) y éstos a su vez en conductos aún más pequeños. Terminan en pequeños saquitos de aire ó alvéolos , rodeados de capilares. Además de una membrana llamada pleura que  rodea los pulmones y los protege del roce con las costillas.</a:t>
            </a:r>
          </a:p>
        </p:txBody>
      </p:sp>
    </p:spTree>
    <p:extLst>
      <p:ext uri="{BB962C8B-B14F-4D97-AF65-F5344CB8AC3E}">
        <p14:creationId xmlns:p14="http://schemas.microsoft.com/office/powerpoint/2010/main" val="26139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ETAPAS DEL PROCESO DE LA RESPIRACIÓN</a:t>
            </a:r>
          </a:p>
        </p:txBody>
      </p:sp>
      <p:sp>
        <p:nvSpPr>
          <p:cNvPr id="3" name="2 Marcador de contenido"/>
          <p:cNvSpPr>
            <a:spLocks noGrp="1"/>
          </p:cNvSpPr>
          <p:nvPr>
            <p:ph idx="1"/>
          </p:nvPr>
        </p:nvSpPr>
        <p:spPr/>
        <p:txBody>
          <a:bodyPr>
            <a:normAutofit fontScale="70000" lnSpcReduction="20000"/>
          </a:bodyPr>
          <a:lstStyle/>
          <a:p>
            <a:pPr marL="0" indent="0" algn="just">
              <a:buNone/>
            </a:pPr>
            <a:r>
              <a:rPr lang="es-CL" dirty="0"/>
              <a:t>Inspiración.:</a:t>
            </a:r>
          </a:p>
          <a:p>
            <a:pPr marL="0" indent="0" algn="just">
              <a:buNone/>
            </a:pPr>
            <a:endParaRPr lang="es-CL" dirty="0"/>
          </a:p>
          <a:p>
            <a:pPr marL="0" indent="0" algn="just">
              <a:buNone/>
            </a:pPr>
            <a:r>
              <a:rPr lang="es-CL" dirty="0"/>
              <a:t>En ella los músculos intercostales externos se contraen y suben las costillas y el esternón, y el diafragma desciende. Todo ello aumenta la capacidad de la caja torácica, provocando que los pulmones se dilaten y entre aire rico en O2.</a:t>
            </a:r>
          </a:p>
          <a:p>
            <a:pPr marL="0" indent="0" algn="just">
              <a:buNone/>
            </a:pPr>
            <a:endParaRPr lang="es-CL" dirty="0"/>
          </a:p>
          <a:p>
            <a:pPr marL="0" indent="0" algn="just">
              <a:buNone/>
            </a:pPr>
            <a:r>
              <a:rPr lang="es-CL" dirty="0"/>
              <a:t>Intercambio de gases, en ella el aire rico en O2 llega hasta los alvéolos pulmonares, las paredes de los cuales son tan finas que permiten el intercambio gaseoso. </a:t>
            </a:r>
          </a:p>
          <a:p>
            <a:pPr marL="0" indent="0" algn="just">
              <a:buNone/>
            </a:pPr>
            <a:endParaRPr lang="es-CL" dirty="0"/>
          </a:p>
          <a:p>
            <a:pPr marL="0" indent="0" algn="just">
              <a:buNone/>
            </a:pPr>
            <a:r>
              <a:rPr lang="es-CL" dirty="0"/>
              <a:t>Como están recubiertos de finos capilares sanguíneos que contienen sangre cargada de CO2 y pobre en O2, el CO2 pasa al interior de los alvéolos y el O2 pasa a la sangre que hay en los capilares sanguíneos.</a:t>
            </a:r>
          </a:p>
        </p:txBody>
      </p:sp>
    </p:spTree>
    <p:extLst>
      <p:ext uri="{BB962C8B-B14F-4D97-AF65-F5344CB8AC3E}">
        <p14:creationId xmlns:p14="http://schemas.microsoft.com/office/powerpoint/2010/main" val="125684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CL" dirty="0"/>
              <a:t>Espiración:</a:t>
            </a:r>
          </a:p>
          <a:p>
            <a:pPr marL="0" indent="0" algn="just">
              <a:buNone/>
            </a:pPr>
            <a:r>
              <a:rPr lang="es-CL" dirty="0"/>
              <a:t>En ella los músculos intercostales externos se relajan y bajan las costillas y el esternón y el diafragma asciende. Todo ello disminuye la capacidad de la caja torácica, provocando que los pulmones se contraigan y, por lo tanto, que salga aire rico en CO2.</a:t>
            </a:r>
          </a:p>
          <a:p>
            <a:pPr marL="0" indent="0">
              <a:buNone/>
            </a:pPr>
            <a:endParaRPr lang="es-CL" dirty="0"/>
          </a:p>
        </p:txBody>
      </p:sp>
    </p:spTree>
    <p:extLst>
      <p:ext uri="{BB962C8B-B14F-4D97-AF65-F5344CB8AC3E}">
        <p14:creationId xmlns:p14="http://schemas.microsoft.com/office/powerpoint/2010/main" val="392721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DE REPASO # 4</a:t>
            </a:r>
          </a:p>
        </p:txBody>
      </p:sp>
      <p:sp>
        <p:nvSpPr>
          <p:cNvPr id="3" name="2 Marcador de contenido"/>
          <p:cNvSpPr>
            <a:spLocks noGrp="1"/>
          </p:cNvSpPr>
          <p:nvPr>
            <p:ph idx="1"/>
          </p:nvPr>
        </p:nvSpPr>
        <p:spPr/>
        <p:txBody>
          <a:bodyPr>
            <a:normAutofit fontScale="85000" lnSpcReduction="10000"/>
          </a:bodyPr>
          <a:lstStyle/>
          <a:p>
            <a:pPr marL="0" indent="0" algn="just">
              <a:buNone/>
            </a:pPr>
            <a:r>
              <a:rPr lang="es-CL" dirty="0"/>
              <a:t>Responda las siguientes preguntas, en su cuaderno y envíelas al  email: </a:t>
            </a:r>
            <a:r>
              <a:rPr lang="es-CL" dirty="0">
                <a:hlinkClick r:id="rId2"/>
              </a:rPr>
              <a:t>janeth.granados@liceo-victorinolastarria.cl</a:t>
            </a:r>
            <a:r>
              <a:rPr lang="es-CL" dirty="0"/>
              <a:t>.</a:t>
            </a:r>
          </a:p>
          <a:p>
            <a:pPr marL="0" indent="0" algn="just">
              <a:buNone/>
            </a:pPr>
            <a:r>
              <a:rPr lang="es-CL" dirty="0"/>
              <a:t>Fecha de entrega: Martes 23 de Abril de 2020.</a:t>
            </a:r>
          </a:p>
          <a:p>
            <a:pPr marL="0" indent="0" algn="just">
              <a:buNone/>
            </a:pPr>
            <a:endParaRPr lang="es-CL" dirty="0"/>
          </a:p>
          <a:p>
            <a:pPr marL="514350" indent="-514350" algn="just">
              <a:buFont typeface="+mj-lt"/>
              <a:buAutoNum type="arabicPeriod"/>
            </a:pPr>
            <a:endParaRPr lang="es-CL" dirty="0"/>
          </a:p>
          <a:p>
            <a:pPr marL="514350" indent="-514350" algn="just">
              <a:buFont typeface="+mj-lt"/>
              <a:buAutoNum type="arabicPeriod"/>
            </a:pPr>
            <a:r>
              <a:rPr lang="es-CL" dirty="0"/>
              <a:t>Como se realiza el intercambio gaseoso en la respiración?</a:t>
            </a:r>
          </a:p>
          <a:p>
            <a:pPr marL="0" indent="0" algn="just">
              <a:buNone/>
            </a:pPr>
            <a:endParaRPr lang="es-CL" dirty="0"/>
          </a:p>
          <a:p>
            <a:pPr marL="514350" indent="-514350" algn="just">
              <a:buFont typeface="+mj-lt"/>
              <a:buAutoNum type="arabicPeriod"/>
            </a:pPr>
            <a:r>
              <a:rPr lang="es-CL" dirty="0"/>
              <a:t>Cual es la función del diafragma en la respiración?</a:t>
            </a:r>
          </a:p>
        </p:txBody>
      </p:sp>
    </p:spTree>
    <p:extLst>
      <p:ext uri="{BB962C8B-B14F-4D97-AF65-F5344CB8AC3E}">
        <p14:creationId xmlns:p14="http://schemas.microsoft.com/office/powerpoint/2010/main" val="25827527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665</Words>
  <Application>Microsoft Office PowerPoint</Application>
  <PresentationFormat>Presentación en pantalla (4:3)</PresentationFormat>
  <Paragraphs>50</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MEDICION Y CONTROL</vt:lpstr>
      <vt:lpstr>Presentación de PowerPoint</vt:lpstr>
      <vt:lpstr>Presentación de PowerPoint</vt:lpstr>
      <vt:lpstr>PARTES DEL SISTEMA  RESPIRATORIO </vt:lpstr>
      <vt:lpstr>VÍAS RESPIRATORIAS </vt:lpstr>
      <vt:lpstr>Presentación de PowerPoint</vt:lpstr>
      <vt:lpstr>ETAPAS DEL PROCESO DE LA RESPIRACIÓN</vt:lpstr>
      <vt:lpstr>Presentación de PowerPoint</vt:lpstr>
      <vt:lpstr>ACTIVIDAD DE REPASO #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Padres</cp:lastModifiedBy>
  <cp:revision>7</cp:revision>
  <dcterms:created xsi:type="dcterms:W3CDTF">2020-03-31T00:08:28Z</dcterms:created>
  <dcterms:modified xsi:type="dcterms:W3CDTF">2020-03-31T23:43:24Z</dcterms:modified>
</cp:coreProperties>
</file>