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401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310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445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288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851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243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152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53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330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180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873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578E5-4418-44B9-A4C4-99C8197632F5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031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ured.cu/%C3%81cido_nucleico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s.wikipedia.org/wiki/Traducci%C3%B3n_(gen%C3%A9tica)" TargetMode="External"/><Relationship Id="rId4" Type="http://schemas.openxmlformats.org/officeDocument/2006/relationships/hyperlink" Target="https://es.wikipedia.org/wiki/S%C3%ADntesis_de_prote%C3%ADna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s.khanacademy.org/science/biology/gene-expression-central-dogma/central-dogma-transcription/a/the-genetic-code-discovery-and-properties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25087" y="1600347"/>
            <a:ext cx="7778438" cy="975754"/>
          </a:xfrm>
        </p:spPr>
        <p:txBody>
          <a:bodyPr>
            <a:normAutofit/>
          </a:bodyPr>
          <a:lstStyle/>
          <a:p>
            <a:r>
              <a:rPr lang="es-CL" b="1" dirty="0" smtClean="0"/>
              <a:t>ASIGNATURA: HIGIENE Y BIOSEGURAD DEL AMBIENTE</a:t>
            </a:r>
          </a:p>
          <a:p>
            <a:r>
              <a:rPr lang="es-CL" b="1" dirty="0" smtClean="0"/>
              <a:t>FECHA: </a:t>
            </a:r>
            <a:r>
              <a:rPr lang="es-CL" b="1" dirty="0" smtClean="0"/>
              <a:t>SEMANA DEL 8 AL 12 DE MAYO. </a:t>
            </a:r>
            <a:r>
              <a:rPr lang="es-CL" b="1" dirty="0" smtClean="0"/>
              <a:t>CURSO : 3° C Y D</a:t>
            </a:r>
          </a:p>
          <a:p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187570" y="153797"/>
            <a:ext cx="1144032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Clase </a:t>
            </a:r>
            <a:r>
              <a:rPr lang="es-E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N°11: </a:t>
            </a:r>
            <a:r>
              <a:rPr lang="es-E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PROCESO DE SALUD – ENFERMEDAD</a:t>
            </a:r>
          </a:p>
          <a:p>
            <a:pPr algn="ctr"/>
            <a:r>
              <a:rPr lang="es-E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Y EL MEDIO AMBIENTE DEL PACIENTE</a:t>
            </a:r>
            <a:endParaRPr lang="es-ES" sz="2800" b="1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87568" y="2521161"/>
            <a:ext cx="11808813" cy="12311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u="sng" dirty="0" smtClean="0">
                <a:solidFill>
                  <a:srgbClr val="FF0000"/>
                </a:solidFill>
              </a:rPr>
              <a:t>GUÍA </a:t>
            </a:r>
            <a:r>
              <a:rPr lang="es-ES" sz="2000" b="1" u="sng" dirty="0">
                <a:solidFill>
                  <a:srgbClr val="FF0000"/>
                </a:solidFill>
              </a:rPr>
              <a:t>DE ESTUDIO N° </a:t>
            </a:r>
            <a:r>
              <a:rPr lang="es-ES" sz="2000" b="1" u="sng" dirty="0" smtClean="0">
                <a:solidFill>
                  <a:srgbClr val="FF0000"/>
                </a:solidFill>
              </a:rPr>
              <a:t>11 </a:t>
            </a:r>
            <a:r>
              <a:rPr lang="es-ES" sz="2000" b="1" u="sng" dirty="0">
                <a:solidFill>
                  <a:srgbClr val="FF0000"/>
                </a:solidFill>
              </a:rPr>
              <a:t>UNIDAD 1 </a:t>
            </a:r>
            <a:r>
              <a:rPr lang="es-ES" sz="2000" b="1" u="sng" dirty="0" smtClean="0">
                <a:solidFill>
                  <a:srgbClr val="FF0000"/>
                </a:solidFill>
              </a:rPr>
              <a:t>“</a:t>
            </a:r>
            <a:r>
              <a:rPr lang="es-ES_tradnl" sz="2000" b="1" u="sng" dirty="0">
                <a:solidFill>
                  <a:srgbClr val="FF0000"/>
                </a:solidFill>
              </a:rPr>
              <a:t>PROCESO DE SALUD-ENFERMEDAD Y EL MEDIO AMBIENTE DEL PACIENTE</a:t>
            </a:r>
            <a:r>
              <a:rPr lang="es-ES_tradnl" sz="2000" b="1" u="sng" dirty="0" smtClean="0">
                <a:solidFill>
                  <a:srgbClr val="FF0000"/>
                </a:solidFill>
              </a:rPr>
              <a:t>”</a:t>
            </a:r>
            <a:endParaRPr lang="es-CL" sz="2000" dirty="0">
              <a:solidFill>
                <a:srgbClr val="FF0000"/>
              </a:solidFill>
            </a:endParaRPr>
          </a:p>
          <a:p>
            <a:r>
              <a:rPr lang="es-ES" b="1" dirty="0" smtClean="0">
                <a:solidFill>
                  <a:schemeClr val="tx2"/>
                </a:solidFill>
              </a:rPr>
              <a:t>OBJETIVO GENERAL:</a:t>
            </a:r>
          </a:p>
          <a:p>
            <a:r>
              <a:rPr lang="es-ES" dirty="0"/>
              <a:t>Mantener las condiciones sanitarias y de seguridad en las dependencias donde se encuentran las personas bajo su cuidado, de acuerdo a las normas sanitarias y de seguridad vigentes</a:t>
            </a:r>
            <a:endParaRPr lang="es-ES" b="1" dirty="0" smtClean="0">
              <a:solidFill>
                <a:schemeClr val="tx2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7570" y="4003531"/>
            <a:ext cx="11687912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OBJETIVO DE LA CLASE:</a:t>
            </a:r>
          </a:p>
          <a:p>
            <a:r>
              <a:rPr lang="es-ES_tradnl" dirty="0" smtClean="0"/>
              <a:t>Retroalimentar los</a:t>
            </a:r>
            <a:r>
              <a:rPr lang="es-ES_tradnl" dirty="0" smtClean="0"/>
              <a:t> microorganismos (M.O.) que pueden producir una enfermedad, </a:t>
            </a:r>
            <a:r>
              <a:rPr lang="es-ES_tradnl" dirty="0"/>
              <a:t>con el fin de mantener condiciones sanitarias seguras en las personas bajo su cuidado.</a:t>
            </a:r>
            <a:endParaRPr lang="es-ES" b="1" dirty="0" smtClean="0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9" y="270647"/>
            <a:ext cx="10668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78" y="1483497"/>
            <a:ext cx="2908619" cy="94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092" y="4761214"/>
            <a:ext cx="1776063" cy="192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523" y="294460"/>
            <a:ext cx="19812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88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3" t="18051" r="24477" b="15345"/>
          <a:stretch/>
        </p:blipFill>
        <p:spPr bwMode="auto">
          <a:xfrm>
            <a:off x="0" y="586856"/>
            <a:ext cx="12192000" cy="632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622645" y="63635"/>
            <a:ext cx="6946710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800" b="1" dirty="0" smtClean="0"/>
              <a:t>CLASIFICACIÓN DE LOS M.O.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2363202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01305"/>
            <a:ext cx="3378958" cy="494684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CL" dirty="0" smtClean="0"/>
              <a:t>BACTERIAS</a:t>
            </a:r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269" y="1840509"/>
            <a:ext cx="4450509" cy="307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863152" y="101305"/>
            <a:ext cx="60960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" b="1" dirty="0"/>
              <a:t>Estructura de la célula bacteriana</a:t>
            </a:r>
            <a:r>
              <a:rPr lang="es-ES" dirty="0"/>
              <a:t>. Son aquellas estructuras sin las cuales estos microorganismos pierden su integridad, su capacidad de crecimiento, reproducción y viabilidad.</a:t>
            </a:r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113731" y="1194178"/>
            <a:ext cx="60960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" b="1" dirty="0"/>
              <a:t>Pared </a:t>
            </a:r>
            <a:r>
              <a:rPr lang="es-ES" b="1" dirty="0" smtClean="0"/>
              <a:t>celular: </a:t>
            </a:r>
            <a:r>
              <a:rPr lang="es-ES" dirty="0" smtClean="0"/>
              <a:t>es </a:t>
            </a:r>
            <a:r>
              <a:rPr lang="es-ES" dirty="0"/>
              <a:t>la capa mas externa de la célula bacteriana, la que le confiere rigidez y forma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364406" y="1194178"/>
            <a:ext cx="5827594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b="1" dirty="0"/>
              <a:t>Membrana </a:t>
            </a:r>
            <a:r>
              <a:rPr lang="es-ES" b="1" dirty="0" smtClean="0"/>
              <a:t>plasmática: </a:t>
            </a:r>
            <a:r>
              <a:rPr lang="es-ES" dirty="0" smtClean="0"/>
              <a:t>se </a:t>
            </a:r>
            <a:r>
              <a:rPr lang="es-ES" dirty="0"/>
              <a:t>encuentra debajo de la pared, en la misma están incluidos todos las estructuras y orgánulos vitales.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7384778" y="2355925"/>
            <a:ext cx="4543365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/>
              <a:t> </a:t>
            </a:r>
            <a:r>
              <a:rPr lang="es-ES" b="1" dirty="0" smtClean="0"/>
              <a:t>Citoplasma: </a:t>
            </a:r>
            <a:r>
              <a:rPr lang="es-ES" dirty="0" smtClean="0"/>
              <a:t>constituyentes </a:t>
            </a:r>
            <a:r>
              <a:rPr lang="es-ES" dirty="0"/>
              <a:t>solubles, </a:t>
            </a:r>
            <a:endParaRPr lang="es-ES" dirty="0" smtClean="0"/>
          </a:p>
          <a:p>
            <a:r>
              <a:rPr lang="es-ES" dirty="0" smtClean="0"/>
              <a:t>materiales </a:t>
            </a:r>
            <a:r>
              <a:rPr lang="es-ES" dirty="0"/>
              <a:t>de reserva nitrogenados y no nitrogenados.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7676196" y="3556254"/>
            <a:ext cx="4054724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b="1" dirty="0" smtClean="0"/>
              <a:t>Flagelos: </a:t>
            </a:r>
            <a:r>
              <a:rPr lang="es-ES" dirty="0" smtClean="0"/>
              <a:t>estructuras </a:t>
            </a:r>
            <a:r>
              <a:rPr lang="es-ES" dirty="0"/>
              <a:t>compuestas por </a:t>
            </a:r>
            <a:r>
              <a:rPr lang="es-ES" dirty="0" err="1"/>
              <a:t>flagelina</a:t>
            </a:r>
            <a:r>
              <a:rPr lang="es-ES" dirty="0"/>
              <a:t>, </a:t>
            </a:r>
            <a:r>
              <a:rPr lang="es-ES" dirty="0" smtClean="0"/>
              <a:t>cuya </a:t>
            </a:r>
            <a:r>
              <a:rPr lang="es-ES" dirty="0"/>
              <a:t>función es darle motilidad a las bacterias.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13731" y="5173891"/>
            <a:ext cx="4617493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b="1" dirty="0" err="1" smtClean="0"/>
              <a:t>Pilis</a:t>
            </a:r>
            <a:r>
              <a:rPr lang="es-ES" b="1" dirty="0" smtClean="0"/>
              <a:t>: </a:t>
            </a:r>
            <a:r>
              <a:rPr lang="es-ES" dirty="0" smtClean="0"/>
              <a:t>son </a:t>
            </a:r>
            <a:r>
              <a:rPr lang="es-ES" dirty="0"/>
              <a:t>apéndices filiformes que pueden hallarse en la superficie de bacterias </a:t>
            </a:r>
            <a:r>
              <a:rPr lang="es-ES" dirty="0" err="1"/>
              <a:t>gramnegativas</a:t>
            </a:r>
            <a:r>
              <a:rPr lang="es-ES" dirty="0"/>
              <a:t>, </a:t>
            </a:r>
            <a:endParaRPr lang="es-ES" dirty="0" smtClean="0"/>
          </a:p>
          <a:p>
            <a:r>
              <a:rPr lang="es-ES" dirty="0" smtClean="0"/>
              <a:t>que </a:t>
            </a:r>
            <a:r>
              <a:rPr lang="es-ES" dirty="0"/>
              <a:t>intervienen en la transferencia del </a:t>
            </a:r>
            <a:r>
              <a:rPr lang="es-ES" dirty="0">
                <a:hlinkClick r:id="rId3"/>
              </a:rPr>
              <a:t>ácido nucleico</a:t>
            </a:r>
            <a:r>
              <a:rPr lang="es-ES" dirty="0"/>
              <a:t> durante la conjugación entre bacterias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13731" y="2078926"/>
            <a:ext cx="3048000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b="1" dirty="0" err="1" smtClean="0"/>
              <a:t>Mesosomas</a:t>
            </a:r>
            <a:r>
              <a:rPr lang="es-ES" b="1" dirty="0" smtClean="0"/>
              <a:t>: </a:t>
            </a:r>
            <a:r>
              <a:rPr lang="es-ES" dirty="0" smtClean="0"/>
              <a:t>Son </a:t>
            </a:r>
            <a:r>
              <a:rPr lang="es-ES" dirty="0"/>
              <a:t>unas invaginaciones </a:t>
            </a:r>
            <a:endParaRPr lang="es-ES" dirty="0" smtClean="0"/>
          </a:p>
          <a:p>
            <a:r>
              <a:rPr lang="es-ES" dirty="0" smtClean="0"/>
              <a:t>de </a:t>
            </a:r>
            <a:r>
              <a:rPr lang="es-ES" dirty="0"/>
              <a:t>la membrana, que también se </a:t>
            </a:r>
            <a:r>
              <a:rPr lang="es-ES" dirty="0" smtClean="0"/>
              <a:t>conocen</a:t>
            </a:r>
          </a:p>
          <a:p>
            <a:r>
              <a:rPr lang="es-ES" dirty="0" smtClean="0"/>
              <a:t> </a:t>
            </a:r>
            <a:r>
              <a:rPr lang="es-ES" dirty="0"/>
              <a:t>como cuerpos periférico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096000" y="5774055"/>
            <a:ext cx="609600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" b="1" dirty="0"/>
              <a:t>Cápsula </a:t>
            </a:r>
            <a:r>
              <a:rPr lang="es-ES" b="1" dirty="0" smtClean="0"/>
              <a:t>bacteriana: </a:t>
            </a:r>
            <a:r>
              <a:rPr lang="es-ES" dirty="0" smtClean="0"/>
              <a:t>es </a:t>
            </a:r>
            <a:r>
              <a:rPr lang="es-ES" dirty="0"/>
              <a:t>un revestimiento viscoso, gomoso, mucilaginoso, que se encuentra ocupando la porción mas externa de muchas procariotas</a:t>
            </a:r>
          </a:p>
        </p:txBody>
      </p:sp>
      <p:sp>
        <p:nvSpPr>
          <p:cNvPr id="12" name="11 Flecha derecha"/>
          <p:cNvSpPr/>
          <p:nvPr/>
        </p:nvSpPr>
        <p:spPr>
          <a:xfrm>
            <a:off x="3748585" y="142248"/>
            <a:ext cx="882555" cy="4094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Rectángulo"/>
          <p:cNvSpPr/>
          <p:nvPr/>
        </p:nvSpPr>
        <p:spPr>
          <a:xfrm>
            <a:off x="5054221" y="4850725"/>
            <a:ext cx="60960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" b="1" dirty="0"/>
              <a:t>Los </a:t>
            </a:r>
            <a:r>
              <a:rPr lang="es-ES" b="1" dirty="0" smtClean="0"/>
              <a:t>ribosomas:  </a:t>
            </a:r>
            <a:r>
              <a:rPr lang="es-ES" dirty="0"/>
              <a:t>son responsables de la </a:t>
            </a:r>
            <a:r>
              <a:rPr lang="es-ES" dirty="0">
                <a:hlinkClick r:id="rId4" tooltip="Síntesis de proteínas"/>
              </a:rPr>
              <a:t>síntesis de proteínas</a:t>
            </a:r>
            <a:r>
              <a:rPr lang="es-ES" dirty="0"/>
              <a:t>, en un proceso conocido como </a:t>
            </a:r>
            <a:r>
              <a:rPr lang="es-ES" b="1" dirty="0">
                <a:hlinkClick r:id="rId5" tooltip="Traducción (genética)"/>
              </a:rPr>
              <a:t>traducción</a:t>
            </a:r>
            <a:r>
              <a:rPr lang="es-ES" dirty="0"/>
              <a:t>. 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77845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19"/>
          <a:stretch/>
        </p:blipFill>
        <p:spPr bwMode="auto">
          <a:xfrm>
            <a:off x="536502" y="4295631"/>
            <a:ext cx="5495807" cy="249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164" y="119465"/>
            <a:ext cx="2423615" cy="576571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CL" dirty="0" smtClean="0"/>
              <a:t>VIRUS</a:t>
            </a: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3170830" y="112932"/>
            <a:ext cx="883920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/>
              <a:t>Son agentes infecciosos que sólo replican en células vivas de otros organismos; por ende, son parásitos intracelulares obligatorios. Pueden infectar todas las formas de vida, incluyendo humanos, animales, plantas, </a:t>
            </a:r>
            <a:r>
              <a:rPr lang="es-ES" dirty="0" smtClean="0"/>
              <a:t>bacteria.</a:t>
            </a:r>
            <a:endParaRPr lang="es-C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525" y="3848669"/>
            <a:ext cx="6555475" cy="300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4" t="12690" r="18128" b="27491"/>
          <a:stretch/>
        </p:blipFill>
        <p:spPr bwMode="auto">
          <a:xfrm>
            <a:off x="230945" y="1155369"/>
            <a:ext cx="3705225" cy="2800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168412" y="1358921"/>
            <a:ext cx="60960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es-ES" b="1" dirty="0"/>
              <a:t>Envoltura: </a:t>
            </a:r>
            <a:r>
              <a:rPr lang="es-ES" dirty="0"/>
              <a:t>primera capa o membrana que da protección al virus.</a:t>
            </a:r>
            <a:endParaRPr lang="es-CL" dirty="0"/>
          </a:p>
        </p:txBody>
      </p:sp>
      <p:sp>
        <p:nvSpPr>
          <p:cNvPr id="6" name="5 Rectángulo"/>
          <p:cNvSpPr/>
          <p:nvPr/>
        </p:nvSpPr>
        <p:spPr>
          <a:xfrm>
            <a:off x="4168412" y="2136844"/>
            <a:ext cx="60960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" b="1" dirty="0" err="1"/>
              <a:t>Cápside</a:t>
            </a:r>
            <a:r>
              <a:rPr lang="es-ES" dirty="0"/>
              <a:t>: segunda cubierta protectora conformada con proteínas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4180764" y="2928414"/>
            <a:ext cx="60960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" b="1" dirty="0"/>
              <a:t>Genoma de ácido nucleico</a:t>
            </a:r>
            <a:r>
              <a:rPr lang="es-ES" dirty="0"/>
              <a:t>: Es importante resaltar que los virus de ADN y ARN siempre usan el mismo </a:t>
            </a:r>
            <a:r>
              <a:rPr lang="es-ES" u="sng" dirty="0">
                <a:hlinkClick r:id="rId5"/>
              </a:rPr>
              <a:t>código </a:t>
            </a:r>
            <a:r>
              <a:rPr lang="es-ES" u="sng" dirty="0" smtClean="0">
                <a:hlinkClick r:id="rId5"/>
              </a:rPr>
              <a:t>genético</a:t>
            </a:r>
            <a:r>
              <a:rPr lang="es-ES" dirty="0" smtClean="0"/>
              <a:t> para replicarse en su hospedero.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04695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14" y="1378423"/>
            <a:ext cx="7099158" cy="396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81970" y="427797"/>
            <a:ext cx="6096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fontAlgn="base"/>
            <a:r>
              <a:rPr lang="es-CL" b="1" dirty="0"/>
              <a:t>Fijación.</a:t>
            </a:r>
            <a:r>
              <a:rPr lang="es-CL" dirty="0"/>
              <a:t> El virus reconoce y se une a una célula hospedera a través de una molécula receptora situada en la superficie celular. 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364202" y="381630"/>
            <a:ext cx="463217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/>
            <a:r>
              <a:rPr lang="es-CL" b="1" dirty="0"/>
              <a:t>Penetración</a:t>
            </a:r>
            <a:r>
              <a:rPr lang="es-CL" dirty="0"/>
              <a:t>. El virus o su material genético entra en la célula. 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91152" y="2901647"/>
            <a:ext cx="281609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base"/>
            <a:r>
              <a:rPr lang="es-CL" b="1" dirty="0" smtClean="0"/>
              <a:t>Penetración</a:t>
            </a:r>
            <a:r>
              <a:rPr lang="es-CL" dirty="0"/>
              <a:t>:</a:t>
            </a:r>
            <a:endParaRPr lang="es-CL" dirty="0" smtClean="0"/>
          </a:p>
          <a:p>
            <a:pPr lvl="0" fontAlgn="base"/>
            <a:r>
              <a:rPr lang="es-CL" dirty="0" smtClean="0"/>
              <a:t> </a:t>
            </a:r>
            <a:r>
              <a:rPr lang="es-CL" dirty="0"/>
              <a:t>El virus o su </a:t>
            </a:r>
            <a:r>
              <a:rPr lang="es-CL" dirty="0" smtClean="0"/>
              <a:t>material</a:t>
            </a:r>
          </a:p>
          <a:p>
            <a:pPr lvl="0" fontAlgn="base"/>
            <a:r>
              <a:rPr lang="es-CL" dirty="0" smtClean="0"/>
              <a:t> </a:t>
            </a:r>
            <a:r>
              <a:rPr lang="es-CL" dirty="0"/>
              <a:t>genético entra en la célula. </a:t>
            </a:r>
          </a:p>
        </p:txBody>
      </p:sp>
      <p:sp>
        <p:nvSpPr>
          <p:cNvPr id="7" name="6 Rectángulo"/>
          <p:cNvSpPr/>
          <p:nvPr/>
        </p:nvSpPr>
        <p:spPr>
          <a:xfrm>
            <a:off x="8484357" y="2763147"/>
            <a:ext cx="351202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/>
            <a:r>
              <a:rPr lang="es-CL" b="1" dirty="0"/>
              <a:t>Ensamblaje.</a:t>
            </a:r>
            <a:r>
              <a:rPr lang="es-CL" dirty="0"/>
              <a:t> </a:t>
            </a:r>
            <a:endParaRPr lang="es-CL" dirty="0" smtClean="0"/>
          </a:p>
          <a:p>
            <a:pPr lvl="0" fontAlgn="base"/>
            <a:r>
              <a:rPr lang="es-CL" dirty="0" smtClean="0"/>
              <a:t>Las </a:t>
            </a:r>
            <a:r>
              <a:rPr lang="es-CL" dirty="0"/>
              <a:t>nuevas partículas virales se ensamblan a partir de las copias del genoma y de las proteínas virales. 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81970" y="5808092"/>
            <a:ext cx="6096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fontAlgn="base"/>
            <a:r>
              <a:rPr lang="es-CL" b="1" dirty="0"/>
              <a:t>Liberación.</a:t>
            </a:r>
            <a:r>
              <a:rPr lang="es-CL" dirty="0"/>
              <a:t> Las partículas virales terminadas salen de la célula y pueden infectar a otras células.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487" y="5003124"/>
            <a:ext cx="3882837" cy="182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8940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393</Words>
  <Application>Microsoft Office PowerPoint</Application>
  <PresentationFormat>Personalizado</PresentationFormat>
  <Paragraphs>37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BACTERIAS</vt:lpstr>
      <vt:lpstr>VIRUS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Retroalimentación de S.O.M.E.</dc:title>
  <dc:creator>Usuario de Windows</dc:creator>
  <cp:lastModifiedBy>aberr</cp:lastModifiedBy>
  <cp:revision>70</cp:revision>
  <dcterms:created xsi:type="dcterms:W3CDTF">2020-03-26T01:44:03Z</dcterms:created>
  <dcterms:modified xsi:type="dcterms:W3CDTF">2020-05-30T15:11:07Z</dcterms:modified>
</cp:coreProperties>
</file>