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69" r:id="rId6"/>
    <p:sldId id="276" r:id="rId7"/>
    <p:sldId id="277"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25-05-2020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25-05-2020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25-05-2020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25-05-2020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25-05-2020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25-05-2020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25-05-2020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25-05-2020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5087" y="1600347"/>
            <a:ext cx="7778438" cy="975754"/>
          </a:xfrm>
        </p:spPr>
        <p:txBody>
          <a:bodyPr>
            <a:normAutofit/>
          </a:bodyPr>
          <a:lstStyle/>
          <a:p>
            <a:r>
              <a:rPr lang="es-CL" b="1" dirty="0"/>
              <a:t>ASIGNATURA: HIGIENE Y BIOSEGURAD DEL AMBIENTE</a:t>
            </a:r>
          </a:p>
          <a:p>
            <a:r>
              <a:rPr lang="es-CL" b="1" dirty="0"/>
              <a:t>FECHA: Del 25 al 29 de Mayo. CURSO : 3° C Y D</a:t>
            </a:r>
          </a:p>
          <a:p>
            <a:endParaRPr lang="es-CL" dirty="0"/>
          </a:p>
        </p:txBody>
      </p:sp>
      <p:sp>
        <p:nvSpPr>
          <p:cNvPr id="5" name="4 Rectángulo"/>
          <p:cNvSpPr/>
          <p:nvPr/>
        </p:nvSpPr>
        <p:spPr>
          <a:xfrm>
            <a:off x="187570" y="153797"/>
            <a:ext cx="11440324"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N°9: PROCESO DE SALUD – ENFERMEDAD</a:t>
            </a:r>
          </a:p>
          <a:p>
            <a:pPr algn="ctr"/>
            <a:r>
              <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 EL MEDIO AMBIENTE DEL PACIENTE</a:t>
            </a:r>
            <a:endParaRPr lang="es-ES" sz="28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CuadroTexto"/>
          <p:cNvSpPr txBox="1"/>
          <p:nvPr/>
        </p:nvSpPr>
        <p:spPr>
          <a:xfrm>
            <a:off x="187569" y="2521161"/>
            <a:ext cx="11687912"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a:solidFill>
                  <a:srgbClr val="FF0000"/>
                </a:solidFill>
              </a:rPr>
              <a:t>GUÍA DE ESTUDIO </a:t>
            </a:r>
            <a:r>
              <a:rPr lang="es-ES" sz="2000" b="1" u="sng" dirty="0" err="1">
                <a:solidFill>
                  <a:srgbClr val="FF0000"/>
                </a:solidFill>
              </a:rPr>
              <a:t>N°</a:t>
            </a:r>
            <a:r>
              <a:rPr lang="es-ES" sz="2000" b="1" u="sng" dirty="0">
                <a:solidFill>
                  <a:srgbClr val="FF0000"/>
                </a:solidFill>
              </a:rPr>
              <a:t> 9 UNIDAD 1 “</a:t>
            </a:r>
            <a:r>
              <a:rPr lang="es-ES_tradnl" sz="2000" b="1" u="sng" dirty="0">
                <a:solidFill>
                  <a:srgbClr val="FF0000"/>
                </a:solidFill>
              </a:rPr>
              <a:t>PROCESO DE SALUD-ENFERMEDAD Y EL MEDIO AMBIENTE DEL PACIENTE”</a:t>
            </a:r>
            <a:endParaRPr lang="es-CL" sz="2000" dirty="0">
              <a:solidFill>
                <a:srgbClr val="FF0000"/>
              </a:solidFill>
            </a:endParaRPr>
          </a:p>
          <a:p>
            <a:r>
              <a:rPr lang="es-ES" b="1" dirty="0">
                <a:solidFill>
                  <a:schemeClr val="tx2"/>
                </a:solidFill>
              </a:rPr>
              <a:t>OBJETIVO GENERAL:</a:t>
            </a:r>
          </a:p>
          <a:p>
            <a:r>
              <a:rPr lang="es-ES" dirty="0"/>
              <a:t>Mantener las condiciones sanitarias y de seguridad en las dependencias donde se encuentran las personas bajo su cuidado, de acuerdo a las normas sanitarias y de seguridad vigentes</a:t>
            </a:r>
            <a:endParaRPr lang="es-ES" b="1" dirty="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solidFill>
                  <a:srgbClr val="00B050"/>
                </a:solidFill>
              </a:rPr>
              <a:t>OBJETIVO DE LA CLASE:</a:t>
            </a:r>
          </a:p>
          <a:p>
            <a:r>
              <a:rPr lang="es-ES_tradnl" dirty="0"/>
              <a:t>Aplicar las fases o etapas que presenta una  enfermedad producida por microorganismos, con el fin de mantener condiciones sanitarias seguras en las personas bajo su cuidado.</a:t>
            </a:r>
            <a:endParaRPr lang="es-ES" b="1" dirty="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a:p>
          <a:p>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r>
              <a:rPr lang="es-CL" dirty="0">
                <a:solidFill>
                  <a:srgbClr val="FF0000"/>
                </a:solidFill>
              </a:rPr>
              <a:t>, </a:t>
            </a:r>
            <a:r>
              <a:rPr lang="es-CL" b="1" dirty="0"/>
              <a:t>plazo de entrega 27 de mayo a las 23.59 </a:t>
            </a:r>
            <a:r>
              <a:rPr lang="es-CL" b="1" dirty="0" err="1"/>
              <a:t>hrs</a:t>
            </a:r>
            <a:r>
              <a:rPr lang="es-CL" b="1" dirty="0"/>
              <a:t>.</a:t>
            </a:r>
            <a:r>
              <a:rPr lang="es-ES" b="1"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78" y="1483497"/>
            <a:ext cx="2908619" cy="9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739" y="153797"/>
            <a:ext cx="21526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0319" y="4761214"/>
            <a:ext cx="1776063" cy="192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8105" y="2224584"/>
            <a:ext cx="11693685" cy="4517409"/>
          </a:xfrm>
        </p:spPr>
        <p:txBody>
          <a:bodyPr>
            <a:normAutofit/>
          </a:bodyPr>
          <a:lstStyle/>
          <a:p>
            <a:pPr marL="0" indent="0">
              <a:buNone/>
            </a:pPr>
            <a:r>
              <a:rPr lang="es-CL" dirty="0">
                <a:solidFill>
                  <a:schemeClr val="accent4">
                    <a:lumMod val="50000"/>
                  </a:schemeClr>
                </a:solidFill>
              </a:rPr>
              <a:t>I. Periodo pre patogénico: </a:t>
            </a:r>
            <a:r>
              <a:rPr lang="es-CL" dirty="0"/>
              <a:t>corresponde al tiempo en que las personas están sanas, es decir que se encuentran en equilibrio con su ambiente.</a:t>
            </a:r>
          </a:p>
          <a:p>
            <a:pPr marL="0" indent="0">
              <a:buNone/>
            </a:pPr>
            <a:r>
              <a:rPr lang="es-CL" dirty="0">
                <a:solidFill>
                  <a:srgbClr val="FF0000"/>
                </a:solidFill>
              </a:rPr>
              <a:t>II. Periodo patogénico: </a:t>
            </a:r>
            <a:r>
              <a:rPr lang="es-CL" dirty="0"/>
              <a:t>corresponde al inicio de la enfermedad, aun antes que se presenten los síntomas.</a:t>
            </a:r>
          </a:p>
          <a:p>
            <a:pPr marL="0" indent="0">
              <a:buNone/>
            </a:pPr>
            <a:r>
              <a:rPr lang="es-CL" dirty="0">
                <a:solidFill>
                  <a:schemeClr val="accent5">
                    <a:lumMod val="75000"/>
                  </a:schemeClr>
                </a:solidFill>
              </a:rPr>
              <a:t>Este periodo interactúa en tres partes: huésped – medio ambiente – agente causal</a:t>
            </a:r>
          </a:p>
          <a:p>
            <a:pPr marL="0" indent="0">
              <a:buNone/>
            </a:pPr>
            <a:endParaRPr lang="es-CL" dirty="0"/>
          </a:p>
          <a:p>
            <a:pPr marL="0" indent="0">
              <a:buNone/>
            </a:pPr>
            <a:endParaRPr lang="es-CL" dirty="0"/>
          </a:p>
        </p:txBody>
      </p:sp>
      <p:sp>
        <p:nvSpPr>
          <p:cNvPr id="4" name="3 Rectángulo"/>
          <p:cNvSpPr/>
          <p:nvPr/>
        </p:nvSpPr>
        <p:spPr>
          <a:xfrm>
            <a:off x="248106" y="1411490"/>
            <a:ext cx="7110152" cy="769441"/>
          </a:xfrm>
          <a:prstGeom prst="rect">
            <a:avLst/>
          </a:prstGeom>
          <a:noFill/>
        </p:spPr>
        <p:txBody>
          <a:bodyPr wrap="none" lIns="91440" tIns="45720" rIns="91440" bIns="45720">
            <a:spAutoFit/>
          </a:bodyPr>
          <a:lstStyle/>
          <a:p>
            <a:pPr algn="ctr"/>
            <a:r>
              <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Etapas de salud - enfermedad</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86" t="44830" r="39267" b="39634"/>
          <a:stretch/>
        </p:blipFill>
        <p:spPr bwMode="auto">
          <a:xfrm>
            <a:off x="3466531" y="4585648"/>
            <a:ext cx="4312693" cy="196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211" y="1501067"/>
            <a:ext cx="4355751" cy="74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6203" y="5344968"/>
            <a:ext cx="609600" cy="609600"/>
          </a:xfrm>
          <a:prstGeom prst="rect">
            <a:avLst/>
          </a:prstGeom>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4776" y="5186218"/>
            <a:ext cx="12557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60" y="745417"/>
            <a:ext cx="41449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4066" y="83523"/>
            <a:ext cx="1106179" cy="14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958758" y="245660"/>
            <a:ext cx="394420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dirty="0"/>
              <a:t>Esperando que se encuentren bien y se estén quedando en su casa.</a:t>
            </a:r>
          </a:p>
          <a:p>
            <a:r>
              <a:rPr lang="es-CL" dirty="0"/>
              <a:t>Recordaremos  la clase anterior….</a:t>
            </a:r>
          </a:p>
        </p:txBody>
      </p:sp>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8478" y="83523"/>
            <a:ext cx="1774209" cy="7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6795" y="83523"/>
            <a:ext cx="1011963" cy="985678"/>
          </a:xfrm>
          <a:prstGeom prst="rect">
            <a:avLst/>
          </a:prstGeom>
        </p:spPr>
      </p:pic>
    </p:spTree>
    <p:extLst>
      <p:ext uri="{BB962C8B-B14F-4D97-AF65-F5344CB8AC3E}">
        <p14:creationId xmlns:p14="http://schemas.microsoft.com/office/powerpoint/2010/main" val="1769403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93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7698" y="174057"/>
            <a:ext cx="10515600" cy="726696"/>
          </a:xfrm>
        </p:spPr>
        <p:style>
          <a:lnRef idx="2">
            <a:schemeClr val="accent4">
              <a:shade val="50000"/>
            </a:schemeClr>
          </a:lnRef>
          <a:fillRef idx="1">
            <a:schemeClr val="accent4"/>
          </a:fillRef>
          <a:effectRef idx="0">
            <a:schemeClr val="accent4"/>
          </a:effectRef>
          <a:fontRef idx="minor">
            <a:schemeClr val="lt1"/>
          </a:fontRef>
        </p:style>
        <p:txBody>
          <a:bodyPr/>
          <a:lstStyle/>
          <a:p>
            <a:r>
              <a:rPr lang="es-CL" dirty="0"/>
              <a:t>II. Periodo patogénico</a:t>
            </a:r>
          </a:p>
        </p:txBody>
      </p:sp>
      <p:sp>
        <p:nvSpPr>
          <p:cNvPr id="3" name="2 Marcador de contenido"/>
          <p:cNvSpPr>
            <a:spLocks noGrp="1"/>
          </p:cNvSpPr>
          <p:nvPr>
            <p:ph idx="1"/>
          </p:nvPr>
        </p:nvSpPr>
        <p:spPr>
          <a:xfrm>
            <a:off x="264993" y="1006760"/>
            <a:ext cx="11663149" cy="4351338"/>
          </a:xfrm>
        </p:spPr>
        <p:txBody>
          <a:bodyPr/>
          <a:lstStyle/>
          <a:p>
            <a:pPr marL="0" indent="0">
              <a:buNone/>
            </a:pPr>
            <a:endParaRPr lang="es-CL" dirty="0"/>
          </a:p>
          <a:p>
            <a:pPr marL="0" indent="0">
              <a:buNone/>
            </a:pPr>
            <a:endParaRPr lang="es-CL" dirty="0"/>
          </a:p>
        </p:txBody>
      </p:sp>
      <p:sp>
        <p:nvSpPr>
          <p:cNvPr id="4" name="3 Rectángulo"/>
          <p:cNvSpPr/>
          <p:nvPr/>
        </p:nvSpPr>
        <p:spPr>
          <a:xfrm>
            <a:off x="360577" y="2936137"/>
            <a:ext cx="240873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Inicia con:</a:t>
            </a:r>
          </a:p>
        </p:txBody>
      </p:sp>
      <p:sp>
        <p:nvSpPr>
          <p:cNvPr id="5" name="4 CuadroTexto"/>
          <p:cNvSpPr txBox="1"/>
          <p:nvPr/>
        </p:nvSpPr>
        <p:spPr>
          <a:xfrm>
            <a:off x="360577" y="3624604"/>
            <a:ext cx="11062599" cy="3108543"/>
          </a:xfrm>
          <a:prstGeom prst="rect">
            <a:avLst/>
          </a:prstGeom>
          <a:noFill/>
        </p:spPr>
        <p:txBody>
          <a:bodyPr wrap="square" rtlCol="0">
            <a:spAutoFit/>
          </a:bodyPr>
          <a:lstStyle/>
          <a:p>
            <a:r>
              <a:rPr lang="es-CL" sz="2800" dirty="0">
                <a:solidFill>
                  <a:srgbClr val="FF0000"/>
                </a:solidFill>
              </a:rPr>
              <a:t>Signos y síntomas: </a:t>
            </a:r>
          </a:p>
          <a:p>
            <a:r>
              <a:rPr lang="es-CL" sz="2800" dirty="0">
                <a:solidFill>
                  <a:srgbClr val="FF0000"/>
                </a:solidFill>
              </a:rPr>
              <a:t>Inespecíficos:  con fiebre y malestar general</a:t>
            </a:r>
          </a:p>
          <a:p>
            <a:endParaRPr lang="es-CL" sz="2800" dirty="0">
              <a:solidFill>
                <a:srgbClr val="FF0000"/>
              </a:solidFill>
            </a:endParaRPr>
          </a:p>
          <a:p>
            <a:r>
              <a:rPr lang="es-CL" sz="2800" dirty="0">
                <a:solidFill>
                  <a:srgbClr val="FF0000"/>
                </a:solidFill>
              </a:rPr>
              <a:t>Específicos:  donde las manifestaciones son propias de cada patologías</a:t>
            </a:r>
          </a:p>
          <a:p>
            <a:endParaRPr lang="es-CL" sz="2800" dirty="0">
              <a:solidFill>
                <a:srgbClr val="FF0000"/>
              </a:solidFill>
            </a:endParaRPr>
          </a:p>
          <a:p>
            <a:r>
              <a:rPr lang="es-CL" sz="2800" dirty="0">
                <a:solidFill>
                  <a:srgbClr val="FF0000"/>
                </a:solidFill>
              </a:rPr>
              <a:t>Cronicidad: donde la patología se presenta con signo  y síntomas de cronicidad</a:t>
            </a:r>
            <a:r>
              <a:rPr lang="es-CL"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8901" y="4419922"/>
            <a:ext cx="1533098" cy="200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0208" y="1066251"/>
            <a:ext cx="9262281" cy="1815882"/>
          </a:xfrm>
          <a:prstGeom prst="rect">
            <a:avLst/>
          </a:prstGeom>
        </p:spPr>
        <p:txBody>
          <a:bodyPr wrap="square">
            <a:spAutoFit/>
          </a:bodyPr>
          <a:lstStyle/>
          <a:p>
            <a:r>
              <a:rPr lang="es-CL" sz="2800" dirty="0">
                <a:solidFill>
                  <a:srgbClr val="FF0000"/>
                </a:solidFill>
              </a:rPr>
              <a:t>El periodo patogénico se divide en 2 </a:t>
            </a:r>
            <a:r>
              <a:rPr lang="es-CL" sz="2800" dirty="0" err="1">
                <a:solidFill>
                  <a:srgbClr val="FF0000"/>
                </a:solidFill>
              </a:rPr>
              <a:t>subetapas</a:t>
            </a:r>
            <a:r>
              <a:rPr lang="es-CL" sz="2800" dirty="0"/>
              <a:t>:</a:t>
            </a:r>
          </a:p>
          <a:p>
            <a:pPr marL="514350" indent="-514350">
              <a:buAutoNum type="arabicPeriod"/>
            </a:pPr>
            <a:r>
              <a:rPr lang="es-CL" sz="2800" dirty="0"/>
              <a:t>Etapa subclínica: periodo de incubación.</a:t>
            </a:r>
          </a:p>
          <a:p>
            <a:endParaRPr lang="es-CL" sz="2800" dirty="0"/>
          </a:p>
          <a:p>
            <a:r>
              <a:rPr lang="es-CL" sz="2800" dirty="0"/>
              <a:t>2. Etapa clínica: manifestación de la enfermedad</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28" y="1302627"/>
            <a:ext cx="1847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428" y="2710642"/>
            <a:ext cx="13843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4993" y="1006760"/>
            <a:ext cx="11663149" cy="4351338"/>
          </a:xfrm>
        </p:spPr>
        <p:txBody>
          <a:bodyPr/>
          <a:lstStyle/>
          <a:p>
            <a:pPr marL="0" indent="0">
              <a:buNone/>
            </a:pPr>
            <a:endParaRPr lang="es-CL" dirty="0"/>
          </a:p>
          <a:p>
            <a:pPr marL="0" indent="0">
              <a:buNone/>
            </a:pPr>
            <a:endParaRPr lang="es-CL" dirty="0"/>
          </a:p>
        </p:txBody>
      </p:sp>
      <p:sp>
        <p:nvSpPr>
          <p:cNvPr id="7" name="6 CuadroTexto"/>
          <p:cNvSpPr txBox="1"/>
          <p:nvPr/>
        </p:nvSpPr>
        <p:spPr>
          <a:xfrm>
            <a:off x="360575" y="1078314"/>
            <a:ext cx="10953417" cy="4832092"/>
          </a:xfrm>
          <a:prstGeom prst="rect">
            <a:avLst/>
          </a:prstGeom>
          <a:noFill/>
        </p:spPr>
        <p:txBody>
          <a:bodyPr wrap="square" rtlCol="0">
            <a:spAutoFit/>
          </a:bodyPr>
          <a:lstStyle/>
          <a:p>
            <a:r>
              <a:rPr lang="es-CL" sz="2800" dirty="0">
                <a:solidFill>
                  <a:srgbClr val="7030A0"/>
                </a:solidFill>
              </a:rPr>
              <a:t>III. Complicaciones: </a:t>
            </a:r>
            <a:r>
              <a:rPr lang="es-CL" sz="2800" dirty="0"/>
              <a:t>donde se involucran otras afecciones en el organismo</a:t>
            </a:r>
          </a:p>
          <a:p>
            <a:endParaRPr lang="es-CL" sz="2800" dirty="0"/>
          </a:p>
          <a:p>
            <a:endParaRPr lang="es-CL" sz="2800" dirty="0"/>
          </a:p>
          <a:p>
            <a:endParaRPr lang="es-CL" sz="2800" dirty="0"/>
          </a:p>
          <a:p>
            <a:endParaRPr lang="es-CL" sz="2800" dirty="0"/>
          </a:p>
          <a:p>
            <a:r>
              <a:rPr lang="es-CL" sz="2800" dirty="0">
                <a:solidFill>
                  <a:schemeClr val="accent4">
                    <a:lumMod val="75000"/>
                  </a:schemeClr>
                </a:solidFill>
              </a:rPr>
              <a:t>IV. Secuelas</a:t>
            </a:r>
            <a:r>
              <a:rPr lang="es-CL" sz="2800" dirty="0"/>
              <a:t>: donde las personas presentan </a:t>
            </a:r>
          </a:p>
          <a:p>
            <a:r>
              <a:rPr lang="es-CL" sz="2800" dirty="0"/>
              <a:t>algún tipo de invalidez o alteraciones permanentes</a:t>
            </a:r>
          </a:p>
          <a:p>
            <a:endParaRPr lang="es-CL" sz="2800" dirty="0"/>
          </a:p>
          <a:p>
            <a:endParaRPr lang="es-CL" sz="2800" dirty="0"/>
          </a:p>
          <a:p>
            <a:endParaRPr lang="es-CL" sz="2800" dirty="0"/>
          </a:p>
          <a:p>
            <a:r>
              <a:rPr lang="es-CL" sz="2800" dirty="0">
                <a:solidFill>
                  <a:srgbClr val="00B050"/>
                </a:solidFill>
              </a:rPr>
              <a:t>V. Muerte: </a:t>
            </a:r>
            <a:r>
              <a:rPr lang="es-CL" sz="2800" dirty="0"/>
              <a:t>etapa final de la enfermedad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09" y="1629643"/>
            <a:ext cx="2034534" cy="135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345" r="5907" b="5205"/>
          <a:stretch/>
        </p:blipFill>
        <p:spPr bwMode="auto">
          <a:xfrm>
            <a:off x="8445094" y="2985999"/>
            <a:ext cx="2600687" cy="226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709" y="5250176"/>
            <a:ext cx="3368712" cy="13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48106" y="224135"/>
            <a:ext cx="7110152" cy="769441"/>
          </a:xfrm>
          <a:prstGeom prst="rect">
            <a:avLst/>
          </a:prstGeom>
          <a:noFill/>
        </p:spPr>
        <p:txBody>
          <a:bodyPr wrap="none" lIns="91440" tIns="45720" rIns="91440" bIns="45720">
            <a:spAutoFit/>
          </a:bodyPr>
          <a:lstStyle/>
          <a:p>
            <a:pPr algn="ctr"/>
            <a:r>
              <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Etapas de salud - enfermedad</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976" y="255389"/>
            <a:ext cx="43529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72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08390" y="1358521"/>
            <a:ext cx="11337616" cy="4119562"/>
          </a:xfrm>
        </p:spPr>
        <p:txBody>
          <a:bodyPr>
            <a:normAutofit fontScale="92500"/>
          </a:bodyPr>
          <a:lstStyle/>
          <a:p>
            <a:pPr>
              <a:buFont typeface="Wingdings" pitchFamily="2" charset="2"/>
              <a:buChar char="ü"/>
            </a:pPr>
            <a:r>
              <a:rPr lang="es-CL" dirty="0"/>
              <a:t>Registre en su cuaderno fecha, objetivo general y de la clase.</a:t>
            </a:r>
          </a:p>
          <a:p>
            <a:pPr>
              <a:buFont typeface="Wingdings" pitchFamily="2" charset="2"/>
              <a:buChar char="ü"/>
            </a:pPr>
            <a:r>
              <a:rPr lang="es-CL" dirty="0"/>
              <a:t>Realice los siguientes casos clínicos :</a:t>
            </a:r>
          </a:p>
          <a:p>
            <a:pPr marL="0" indent="0">
              <a:buNone/>
            </a:pPr>
            <a:r>
              <a:rPr lang="es-CL" dirty="0"/>
              <a:t>1.- usted trabaja en la UPC del hospital regional Rancagua y va a tomar los signos vitales como la presión arterial,  pulso, frecuencia respiratoria, etc., y observa al paciente que esta inconsciente, piel fría, no respira y no tiene pulso. </a:t>
            </a:r>
            <a:r>
              <a:rPr lang="es-CL" dirty="0">
                <a:solidFill>
                  <a:srgbClr val="FF0000"/>
                </a:solidFill>
              </a:rPr>
              <a:t>¿En que etapa de la enfermedad se encuentra esta persona? fundamente</a:t>
            </a:r>
          </a:p>
          <a:p>
            <a:pPr>
              <a:buFont typeface="Wingdings" pitchFamily="2" charset="2"/>
              <a:buChar char="ü"/>
            </a:pPr>
            <a:endParaRPr lang="es-CL" dirty="0"/>
          </a:p>
          <a:p>
            <a:pPr>
              <a:buFont typeface="Wingdings" pitchFamily="2" charset="2"/>
              <a:buChar char="ü"/>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73" y="4084163"/>
            <a:ext cx="4876800" cy="265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871" y="247934"/>
            <a:ext cx="1952888" cy="162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09" y="4432571"/>
            <a:ext cx="2806277" cy="1961013"/>
          </a:xfrm>
          <a:prstGeom prst="rect">
            <a:avLst/>
          </a:prstGeom>
        </p:spPr>
      </p:pic>
    </p:spTree>
    <p:extLst>
      <p:ext uri="{BB962C8B-B14F-4D97-AF65-F5344CB8AC3E}">
        <p14:creationId xmlns:p14="http://schemas.microsoft.com/office/powerpoint/2010/main" val="425026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423" y="1"/>
            <a:ext cx="2686577" cy="1965278"/>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08390" y="1358521"/>
            <a:ext cx="11337616" cy="4878506"/>
          </a:xfrm>
        </p:spPr>
        <p:txBody>
          <a:bodyPr>
            <a:normAutofit fontScale="92500"/>
          </a:bodyPr>
          <a:lstStyle/>
          <a:p>
            <a:pPr marL="0" indent="0">
              <a:buNone/>
            </a:pPr>
            <a:r>
              <a:rPr lang="es-CL" dirty="0"/>
              <a:t>2.-Una persona que no ha estado expuesto a un M.O.</a:t>
            </a:r>
            <a:r>
              <a:rPr lang="es-CL" dirty="0">
                <a:solidFill>
                  <a:srgbClr val="FF0000"/>
                </a:solidFill>
              </a:rPr>
              <a:t> ¿En que etapa de la enfermedad se encuentra esta persona? fundamente</a:t>
            </a:r>
          </a:p>
          <a:p>
            <a:pPr marL="0" indent="0">
              <a:buNone/>
            </a:pPr>
            <a:endParaRPr lang="es-CL" dirty="0"/>
          </a:p>
          <a:p>
            <a:pPr marL="0" indent="0">
              <a:buNone/>
            </a:pPr>
            <a:endParaRPr lang="es-CL" dirty="0"/>
          </a:p>
          <a:p>
            <a:pPr marL="0" indent="0">
              <a:buNone/>
            </a:pPr>
            <a:endParaRPr lang="es-CL" dirty="0"/>
          </a:p>
          <a:p>
            <a:pPr marL="0" indent="0">
              <a:buNone/>
            </a:pPr>
            <a:r>
              <a:rPr lang="es-CL" dirty="0"/>
              <a:t>3.- Su mamá siempre va a comprar el pan al mismo almacén y  al llegar hoy, se da cuenta que </a:t>
            </a:r>
            <a:r>
              <a:rPr lang="es-CL" dirty="0" smtClean="0"/>
              <a:t>está </a:t>
            </a:r>
            <a:r>
              <a:rPr lang="es-CL" dirty="0"/>
              <a:t>cerrado por que el dueño que atendía el negocio se encuentra con cuarentena </a:t>
            </a:r>
            <a:r>
              <a:rPr lang="es-CL" dirty="0" smtClean="0"/>
              <a:t>obligatoria, </a:t>
            </a:r>
            <a:r>
              <a:rPr lang="es-CL" dirty="0"/>
              <a:t>ya </a:t>
            </a:r>
            <a:r>
              <a:rPr lang="es-CL"/>
              <a:t>que </a:t>
            </a:r>
            <a:r>
              <a:rPr lang="es-CL" smtClean="0"/>
              <a:t>dio </a:t>
            </a:r>
            <a:r>
              <a:rPr lang="es-CL" dirty="0"/>
              <a:t>positivo al examen del covid-19. </a:t>
            </a:r>
            <a:r>
              <a:rPr lang="es-CL" dirty="0">
                <a:solidFill>
                  <a:srgbClr val="FF0000"/>
                </a:solidFill>
              </a:rPr>
              <a:t>¿En que etapa de la enfermedad se encuentra su mamá? fundamente</a:t>
            </a:r>
          </a:p>
          <a:p>
            <a:pPr marL="0" indent="0">
              <a:buNone/>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946" y="1842448"/>
            <a:ext cx="2625228" cy="166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464" y="4804011"/>
            <a:ext cx="3984778" cy="189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1994" t="5846" r="15590" b="11089"/>
          <a:stretch/>
        </p:blipFill>
        <p:spPr bwMode="auto">
          <a:xfrm>
            <a:off x="5803141" y="5169999"/>
            <a:ext cx="1893805" cy="168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33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11940" y="109183"/>
            <a:ext cx="8780060" cy="4878506"/>
          </a:xfrm>
        </p:spPr>
        <p:txBody>
          <a:bodyPr>
            <a:normAutofit lnSpcReduction="10000"/>
          </a:bodyPr>
          <a:lstStyle/>
          <a:p>
            <a:pPr marL="0" indent="0">
              <a:buNone/>
            </a:pPr>
            <a:r>
              <a:rPr lang="es-CL" dirty="0"/>
              <a:t>4.- Usted es diagnosticado  con una tuberculosis pulmonar en donde manifiesta tos con desgarros con sangre, leve disnea (dificultad respiratoria), dolor muscular (mialgias), por lo cual es hospitalizado para su manejo, al ser dado de alta no manifiesta ningún signo y síntoma solo que en la radiografía de tórax aparece agujeros en el pulmón los cuales lo van a limitar para realizar actividad física y deberá utilizar </a:t>
            </a:r>
            <a:r>
              <a:rPr lang="es-CL" dirty="0" smtClean="0"/>
              <a:t>oxígeno </a:t>
            </a:r>
            <a:r>
              <a:rPr lang="es-CL" dirty="0"/>
              <a:t>a permanencia.</a:t>
            </a:r>
            <a:r>
              <a:rPr lang="es-CL" dirty="0">
                <a:solidFill>
                  <a:srgbClr val="FF0000"/>
                </a:solidFill>
              </a:rPr>
              <a:t> ¿En que etapa de la enfermedad se encuentra usted al inicio del caso y en cual etapa de salud enfermedad se encuentra al final del caso? fundamente</a:t>
            </a:r>
          </a:p>
          <a:p>
            <a:pPr marL="0" indent="0">
              <a:buNone/>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1" y="1483454"/>
            <a:ext cx="3021557" cy="169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941" y="3862316"/>
            <a:ext cx="4380932" cy="28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44" y="3307131"/>
            <a:ext cx="3256129" cy="213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5954" r="18309"/>
          <a:stretch/>
        </p:blipFill>
        <p:spPr bwMode="auto">
          <a:xfrm>
            <a:off x="8188657" y="3715319"/>
            <a:ext cx="3862315" cy="275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2907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623</Words>
  <Application>Microsoft Office PowerPoint</Application>
  <PresentationFormat>Panorámica</PresentationFormat>
  <Paragraphs>57</Paragraphs>
  <Slides>7</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Wingdings</vt:lpstr>
      <vt:lpstr>Tema de Office</vt:lpstr>
      <vt:lpstr>Presentación de PowerPoint</vt:lpstr>
      <vt:lpstr>Presentación de PowerPoint</vt:lpstr>
      <vt:lpstr>II. Periodo patogénico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PIE</cp:lastModifiedBy>
  <cp:revision>65</cp:revision>
  <dcterms:created xsi:type="dcterms:W3CDTF">2020-03-26T01:44:03Z</dcterms:created>
  <dcterms:modified xsi:type="dcterms:W3CDTF">2020-05-25T23:46:39Z</dcterms:modified>
</cp:coreProperties>
</file>