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73" r:id="rId5"/>
    <p:sldId id="274" r:id="rId6"/>
    <p:sldId id="269" r:id="rId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744"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29-04-2020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2034019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29-04-2020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09310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29-04-2020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734455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29-04-2020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200288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3CB578E5-4418-44B9-A4C4-99C8197632F5}" type="datetimeFigureOut">
              <a:rPr lang="es-CL" smtClean="0"/>
              <a:t>29-04-2020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418517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3CB578E5-4418-44B9-A4C4-99C8197632F5}" type="datetimeFigureOut">
              <a:rPr lang="es-CL" smtClean="0"/>
              <a:t>29-04-2020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50243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3CB578E5-4418-44B9-A4C4-99C8197632F5}" type="datetimeFigureOut">
              <a:rPr lang="es-CL" smtClean="0"/>
              <a:t>29-04-2020</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00152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3CB578E5-4418-44B9-A4C4-99C8197632F5}" type="datetimeFigureOut">
              <a:rPr lang="es-CL" smtClean="0"/>
              <a:t>29-04-2020</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72753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CB578E5-4418-44B9-A4C4-99C8197632F5}" type="datetimeFigureOut">
              <a:rPr lang="es-CL" smtClean="0"/>
              <a:t>29-04-2020</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3083305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3CB578E5-4418-44B9-A4C4-99C8197632F5}" type="datetimeFigureOut">
              <a:rPr lang="es-CL" smtClean="0"/>
              <a:t>29-04-2020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22180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3CB578E5-4418-44B9-A4C4-99C8197632F5}" type="datetimeFigureOut">
              <a:rPr lang="es-CL" smtClean="0"/>
              <a:t>29-04-2020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61873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578E5-4418-44B9-A4C4-99C8197632F5}" type="datetimeFigureOut">
              <a:rPr lang="es-CL" smtClean="0"/>
              <a:t>29-04-2020</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1C9DB-88CE-4576-9E61-F07417DE2C2D}" type="slidenum">
              <a:rPr lang="es-CL" smtClean="0"/>
              <a:t>‹Nº›</a:t>
            </a:fld>
            <a:endParaRPr lang="es-CL"/>
          </a:p>
        </p:txBody>
      </p:sp>
    </p:spTree>
    <p:extLst>
      <p:ext uri="{BB962C8B-B14F-4D97-AF65-F5344CB8AC3E}">
        <p14:creationId xmlns:p14="http://schemas.microsoft.com/office/powerpoint/2010/main" val="1010310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mailto:alexis.berrios@liceo-victorinolastarria.cl"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825087" y="1600347"/>
            <a:ext cx="7778438" cy="975754"/>
          </a:xfrm>
        </p:spPr>
        <p:txBody>
          <a:bodyPr>
            <a:normAutofit/>
          </a:bodyPr>
          <a:lstStyle/>
          <a:p>
            <a:r>
              <a:rPr lang="es-CL" b="1" dirty="0" smtClean="0"/>
              <a:t>ASIGNATURA: </a:t>
            </a:r>
            <a:r>
              <a:rPr lang="es-CL" b="1" dirty="0" smtClean="0"/>
              <a:t>HIGIENE Y BIOSEGURAD DEL AMBIENTE</a:t>
            </a:r>
            <a:endParaRPr lang="es-CL" b="1" dirty="0" smtClean="0"/>
          </a:p>
          <a:p>
            <a:r>
              <a:rPr lang="es-CL" b="1" dirty="0" smtClean="0"/>
              <a:t>FECHA: 27 DE ABRIL, 2020. CURSO : </a:t>
            </a:r>
            <a:r>
              <a:rPr lang="es-CL" b="1" dirty="0" smtClean="0"/>
              <a:t>3° C Y D</a:t>
            </a:r>
            <a:endParaRPr lang="es-CL" b="1" dirty="0" smtClean="0"/>
          </a:p>
          <a:p>
            <a:endParaRPr lang="es-CL" dirty="0"/>
          </a:p>
        </p:txBody>
      </p:sp>
      <p:sp>
        <p:nvSpPr>
          <p:cNvPr id="5" name="4 Rectángulo"/>
          <p:cNvSpPr/>
          <p:nvPr/>
        </p:nvSpPr>
        <p:spPr>
          <a:xfrm>
            <a:off x="187570" y="153797"/>
            <a:ext cx="11440324" cy="95410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Clase N°6: </a:t>
            </a:r>
            <a:r>
              <a:rPr lang="es-ES" sz="2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PROCESO DE SALUD – ENFERMEDAD</a:t>
            </a:r>
          </a:p>
          <a:p>
            <a:pPr algn="ctr"/>
            <a:r>
              <a:rPr lang="es-ES" sz="2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Y EL MEDIO AMBIENTE DEL PACIENTE</a:t>
            </a:r>
            <a:endParaRPr lang="es-ES" sz="2800" b="1"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5 CuadroTexto"/>
          <p:cNvSpPr txBox="1"/>
          <p:nvPr/>
        </p:nvSpPr>
        <p:spPr>
          <a:xfrm>
            <a:off x="187569" y="2521161"/>
            <a:ext cx="11687912" cy="123110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000" b="1" u="sng" dirty="0" smtClean="0">
                <a:solidFill>
                  <a:srgbClr val="FF0000"/>
                </a:solidFill>
              </a:rPr>
              <a:t>GUÍA </a:t>
            </a:r>
            <a:r>
              <a:rPr lang="es-ES" sz="2000" b="1" u="sng" dirty="0">
                <a:solidFill>
                  <a:srgbClr val="FF0000"/>
                </a:solidFill>
              </a:rPr>
              <a:t>DE ESTUDIO N° </a:t>
            </a:r>
            <a:r>
              <a:rPr lang="es-ES" sz="2000" b="1" u="sng" dirty="0" smtClean="0">
                <a:solidFill>
                  <a:srgbClr val="FF0000"/>
                </a:solidFill>
              </a:rPr>
              <a:t>6 </a:t>
            </a:r>
            <a:r>
              <a:rPr lang="es-ES" sz="2000" b="1" u="sng" dirty="0">
                <a:solidFill>
                  <a:srgbClr val="FF0000"/>
                </a:solidFill>
              </a:rPr>
              <a:t>UNIDAD 1 </a:t>
            </a:r>
            <a:r>
              <a:rPr lang="es-ES" sz="2000" b="1" u="sng" dirty="0" smtClean="0">
                <a:solidFill>
                  <a:srgbClr val="FF0000"/>
                </a:solidFill>
              </a:rPr>
              <a:t>“</a:t>
            </a:r>
            <a:r>
              <a:rPr lang="es-ES_tradnl" sz="2000" b="1" u="sng" dirty="0">
                <a:solidFill>
                  <a:srgbClr val="FF0000"/>
                </a:solidFill>
              </a:rPr>
              <a:t>PROCESO DE SALUD-ENFERMEDAD Y EL MEDIO AMBIENTE DEL PACIENTE</a:t>
            </a:r>
            <a:r>
              <a:rPr lang="es-ES_tradnl" sz="2000" b="1" u="sng" dirty="0" smtClean="0">
                <a:solidFill>
                  <a:srgbClr val="FF0000"/>
                </a:solidFill>
              </a:rPr>
              <a:t>”</a:t>
            </a:r>
            <a:endParaRPr lang="es-CL" sz="2000" dirty="0">
              <a:solidFill>
                <a:srgbClr val="FF0000"/>
              </a:solidFill>
            </a:endParaRPr>
          </a:p>
          <a:p>
            <a:r>
              <a:rPr lang="es-ES" b="1" dirty="0" smtClean="0">
                <a:solidFill>
                  <a:schemeClr val="tx2"/>
                </a:solidFill>
              </a:rPr>
              <a:t>OBJETIVO GENERAL</a:t>
            </a:r>
            <a:r>
              <a:rPr lang="es-ES" b="1" dirty="0" smtClean="0">
                <a:solidFill>
                  <a:schemeClr val="tx2"/>
                </a:solidFill>
              </a:rPr>
              <a:t>:</a:t>
            </a:r>
          </a:p>
          <a:p>
            <a:r>
              <a:rPr lang="es-ES" dirty="0"/>
              <a:t>Mantener las condiciones sanitarias y de seguridad en las dependencias donde se encuentran las personas bajo su cuidado, de acuerdo a las normas sanitarias y de seguridad vigentes</a:t>
            </a:r>
            <a:endParaRPr lang="es-ES" b="1" dirty="0" smtClean="0">
              <a:solidFill>
                <a:schemeClr val="tx2"/>
              </a:solidFill>
            </a:endParaRPr>
          </a:p>
        </p:txBody>
      </p:sp>
      <p:sp>
        <p:nvSpPr>
          <p:cNvPr id="7" name="6 CuadroTexto"/>
          <p:cNvSpPr txBox="1"/>
          <p:nvPr/>
        </p:nvSpPr>
        <p:spPr>
          <a:xfrm>
            <a:off x="187570" y="4003531"/>
            <a:ext cx="11687912"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b="1" dirty="0" smtClean="0">
                <a:solidFill>
                  <a:srgbClr val="00B050"/>
                </a:solidFill>
              </a:rPr>
              <a:t>OBJETIVO DE LA CLASE</a:t>
            </a:r>
            <a:r>
              <a:rPr lang="es-ES" b="1" dirty="0" smtClean="0">
                <a:solidFill>
                  <a:srgbClr val="00B050"/>
                </a:solidFill>
              </a:rPr>
              <a:t>:</a:t>
            </a:r>
          </a:p>
          <a:p>
            <a:r>
              <a:rPr lang="es-ES_tradnl" dirty="0"/>
              <a:t>Conocer los microorganismos que provocan enfermedades tales como virus, hongos, protozoos y priones, con el fin de mantener condiciones sanitarias seguras en las personas bajo su cuidado.</a:t>
            </a:r>
            <a:endParaRPr lang="es-ES" b="1" dirty="0" smtClean="0">
              <a:solidFill>
                <a:srgbClr val="00B050"/>
              </a:solidFill>
            </a:endParaRPr>
          </a:p>
        </p:txBody>
      </p:sp>
      <p:sp>
        <p:nvSpPr>
          <p:cNvPr id="8" name="7 CuadroTexto"/>
          <p:cNvSpPr txBox="1"/>
          <p:nvPr/>
        </p:nvSpPr>
        <p:spPr>
          <a:xfrm>
            <a:off x="187570" y="5402822"/>
            <a:ext cx="11687912"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s-ES" b="1" dirty="0" smtClean="0"/>
          </a:p>
          <a:p>
            <a:r>
              <a:rPr lang="es-ES" b="1" dirty="0" smtClean="0"/>
              <a:t>Lea atentamente el PPT y realice la actividad en su cuaderno, sáquele una fotografía y la envíela al mail </a:t>
            </a:r>
            <a:r>
              <a:rPr lang="es-CL" dirty="0" smtClean="0">
                <a:solidFill>
                  <a:srgbClr val="FF0000"/>
                </a:solidFill>
                <a:hlinkClick r:id="rId2"/>
              </a:rPr>
              <a:t>alexis.berrios@liceo-victorinolastarria.cl</a:t>
            </a:r>
            <a:r>
              <a:rPr lang="es-CL" dirty="0" smtClean="0">
                <a:solidFill>
                  <a:srgbClr val="FF0000"/>
                </a:solidFill>
              </a:rPr>
              <a:t>, </a:t>
            </a:r>
            <a:r>
              <a:rPr lang="es-CL" b="1" dirty="0" smtClean="0"/>
              <a:t>plazo de entrega 11 de mayo a las 23.59 </a:t>
            </a:r>
            <a:r>
              <a:rPr lang="es-CL" b="1" dirty="0" err="1" smtClean="0"/>
              <a:t>hrs</a:t>
            </a:r>
            <a:r>
              <a:rPr lang="es-CL" b="1" dirty="0" smtClean="0"/>
              <a:t>.</a:t>
            </a:r>
            <a:r>
              <a:rPr lang="es-ES" b="1" dirty="0" smtClean="0"/>
              <a:t> </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36" t="4770" r="2955" b="76140"/>
          <a:stretch/>
        </p:blipFill>
        <p:spPr bwMode="auto">
          <a:xfrm>
            <a:off x="187570" y="4926842"/>
            <a:ext cx="9011503" cy="72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219" y="270647"/>
            <a:ext cx="10668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5395" y="270647"/>
            <a:ext cx="2401888" cy="959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8906" t="11956" r="10735" b="19089"/>
          <a:stretch/>
        </p:blipFill>
        <p:spPr bwMode="auto">
          <a:xfrm>
            <a:off x="10638953" y="1627824"/>
            <a:ext cx="1348330" cy="823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8278" y="1483497"/>
            <a:ext cx="2908619" cy="942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4583" y="4840898"/>
            <a:ext cx="25527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882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648" y="224976"/>
            <a:ext cx="1654060" cy="2095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235" b="31035"/>
          <a:stretch/>
        </p:blipFill>
        <p:spPr bwMode="auto">
          <a:xfrm>
            <a:off x="2211222" y="0"/>
            <a:ext cx="4148635" cy="753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3143" y="0"/>
            <a:ext cx="1326761" cy="80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contenido"/>
          <p:cNvSpPr>
            <a:spLocks noGrp="1"/>
          </p:cNvSpPr>
          <p:nvPr>
            <p:ph idx="1"/>
          </p:nvPr>
        </p:nvSpPr>
        <p:spPr>
          <a:xfrm>
            <a:off x="1370463" y="900751"/>
            <a:ext cx="10515600" cy="1856098"/>
          </a:xfrm>
        </p:spPr>
        <p:style>
          <a:lnRef idx="2">
            <a:schemeClr val="accent4"/>
          </a:lnRef>
          <a:fillRef idx="1">
            <a:schemeClr val="lt1"/>
          </a:fillRef>
          <a:effectRef idx="0">
            <a:schemeClr val="accent4"/>
          </a:effectRef>
          <a:fontRef idx="minor">
            <a:schemeClr val="dk1"/>
          </a:fontRef>
        </p:style>
        <p:txBody>
          <a:bodyPr/>
          <a:lstStyle/>
          <a:p>
            <a:pPr marL="0" indent="0">
              <a:buNone/>
            </a:pPr>
            <a:r>
              <a:rPr lang="es-ES" dirty="0" smtClean="0"/>
              <a:t>Los virus son </a:t>
            </a:r>
            <a:r>
              <a:rPr lang="es-ES" dirty="0"/>
              <a:t>agentes infecciosos que sólo replican en células vivas de otros organismos; por ende, son parásitos intracelulares obligatorios. Pueden infectar todas las formas de vida, incluyendo humanos, animales, plantas, bacteria</a:t>
            </a:r>
            <a:r>
              <a:rPr lang="es-ES" dirty="0" smtClean="0"/>
              <a:t>.</a:t>
            </a:r>
            <a:endParaRPr lang="es-CL" dirty="0"/>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50000"/>
          <a:stretch/>
        </p:blipFill>
        <p:spPr bwMode="auto">
          <a:xfrm>
            <a:off x="4114800" y="2107016"/>
            <a:ext cx="7745104" cy="816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21549" y="2923251"/>
            <a:ext cx="4428392"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Sus estructuras son:</a:t>
            </a:r>
            <a:endParaRPr lang="es-E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603" y="3631137"/>
            <a:ext cx="4139300" cy="2973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9942" y="2923252"/>
            <a:ext cx="7541974" cy="390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800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24067" y="210488"/>
            <a:ext cx="7290429" cy="3419816"/>
          </a:xfrm>
        </p:spPr>
        <p:style>
          <a:lnRef idx="2">
            <a:schemeClr val="accent6"/>
          </a:lnRef>
          <a:fillRef idx="1">
            <a:schemeClr val="lt1"/>
          </a:fillRef>
          <a:effectRef idx="0">
            <a:schemeClr val="accent6"/>
          </a:effectRef>
          <a:fontRef idx="minor">
            <a:schemeClr val="dk1"/>
          </a:fontRef>
        </p:style>
        <p:txBody>
          <a:bodyPr>
            <a:noAutofit/>
          </a:bodyPr>
          <a:lstStyle/>
          <a:p>
            <a:pPr marL="0" indent="0" algn="ctr" fontAlgn="base">
              <a:buNone/>
            </a:pPr>
            <a:r>
              <a:rPr lang="es-ES" sz="2000" dirty="0"/>
              <a:t>Los hongos son eucariotas con un nivel de complejidad biológica superior al de las bacterias. Portan esporas y tienen reproducción tanto sexual como asexual. Los hongos pueden ser unicelulares, o se pueden diferenciar y hacer multicelulares mediante el desarrollo de filamentos con ramificación larga. Adquieren nutrientes mediante absorción, pero carecen de la clorofila de las plantas. Las enfermedades causadas por hongos se llaman micosis. Varían mucho en sus manifestaciones, pero tienden a ser subagudas a crónicas, con características indolentes, con recaídas. La enfermedad aguda, como la producida por muchos virus y bacterias, es poco común con las infecciones </a:t>
            </a:r>
            <a:r>
              <a:rPr lang="es-ES" sz="2000" dirty="0" err="1"/>
              <a:t>micóticas</a:t>
            </a:r>
            <a:endParaRPr lang="es-CL" sz="20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783" t="26306" r="31399" b="26492"/>
          <a:stretch/>
        </p:blipFill>
        <p:spPr bwMode="auto">
          <a:xfrm>
            <a:off x="272956" y="2224585"/>
            <a:ext cx="4133557" cy="414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718" t="60670" r="32011" b="8270"/>
          <a:stretch/>
        </p:blipFill>
        <p:spPr bwMode="auto">
          <a:xfrm>
            <a:off x="9608023" y="4503761"/>
            <a:ext cx="2251881" cy="167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59797" b="50000"/>
          <a:stretch/>
        </p:blipFill>
        <p:spPr bwMode="auto">
          <a:xfrm>
            <a:off x="272955" y="28654"/>
            <a:ext cx="1405719" cy="15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rot="19765235">
            <a:off x="522315" y="957451"/>
            <a:ext cx="4016485" cy="923330"/>
          </a:xfrm>
          <a:prstGeom prst="rect">
            <a:avLst/>
          </a:prstGeom>
          <a:noFill/>
        </p:spPr>
        <p:txBody>
          <a:bodyPr wrap="non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LOS HONGOS</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4 Multiplicar"/>
          <p:cNvSpPr/>
          <p:nvPr/>
        </p:nvSpPr>
        <p:spPr>
          <a:xfrm>
            <a:off x="0" y="350055"/>
            <a:ext cx="1733265" cy="186838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0806" y="3692856"/>
            <a:ext cx="2919768" cy="291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Triángulo isósceles"/>
          <p:cNvSpPr/>
          <p:nvPr/>
        </p:nvSpPr>
        <p:spPr>
          <a:xfrm rot="16200000">
            <a:off x="6929439" y="4077057"/>
            <a:ext cx="2136300" cy="2702253"/>
          </a:xfrm>
          <a:prstGeom prst="triangle">
            <a:avLst>
              <a:gd name="adj" fmla="val 4666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CL"/>
          </a:p>
        </p:txBody>
      </p:sp>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6205" y="3836988"/>
            <a:ext cx="1328738"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8170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24067" y="210488"/>
            <a:ext cx="7290429" cy="3419816"/>
          </a:xfrm>
        </p:spPr>
        <p:style>
          <a:lnRef idx="2">
            <a:schemeClr val="accent6"/>
          </a:lnRef>
          <a:fillRef idx="1">
            <a:schemeClr val="lt1"/>
          </a:fillRef>
          <a:effectRef idx="0">
            <a:schemeClr val="accent6"/>
          </a:effectRef>
          <a:fontRef idx="minor">
            <a:schemeClr val="dk1"/>
          </a:fontRef>
        </p:style>
        <p:txBody>
          <a:bodyPr>
            <a:noAutofit/>
          </a:bodyPr>
          <a:lstStyle/>
          <a:p>
            <a:pPr marL="0" indent="0" algn="ctr" fontAlgn="base">
              <a:buNone/>
            </a:pPr>
            <a:r>
              <a:rPr lang="es-ES" sz="2000" dirty="0"/>
              <a:t>Se denomina </a:t>
            </a:r>
            <a:r>
              <a:rPr lang="es-ES" sz="2000" dirty="0" smtClean="0"/>
              <a:t>protozoos </a:t>
            </a:r>
            <a:r>
              <a:rPr lang="es-ES" sz="2000" dirty="0"/>
              <a:t>a un conjunto de </a:t>
            </a:r>
            <a:r>
              <a:rPr lang="es-ES" sz="2000" b="1" dirty="0"/>
              <a:t>microorganismos que se hallan en ambientes húmedos o acuáticos</a:t>
            </a:r>
            <a:r>
              <a:rPr lang="es-ES" sz="2000" dirty="0"/>
              <a:t>, y que podrían considerarse como animales </a:t>
            </a:r>
            <a:r>
              <a:rPr lang="es-ES" sz="2000" dirty="0" smtClean="0"/>
              <a:t>microscópicos.</a:t>
            </a:r>
          </a:p>
          <a:p>
            <a:pPr marL="0" indent="0" algn="ctr" fontAlgn="base">
              <a:buNone/>
            </a:pPr>
            <a:r>
              <a:rPr lang="es-ES" sz="2000" dirty="0"/>
              <a:t>son un grupo sumamente diverso, cuyas características fundamentales </a:t>
            </a:r>
            <a:r>
              <a:rPr lang="es-ES" sz="2000" dirty="0" smtClean="0"/>
              <a:t>son:</a:t>
            </a:r>
          </a:p>
          <a:p>
            <a:pPr marL="457200" indent="-457200" fontAlgn="base">
              <a:buAutoNum type="arabicPeriod"/>
            </a:pPr>
            <a:r>
              <a:rPr lang="es-ES" sz="2000" dirty="0" smtClean="0"/>
              <a:t>Tamaños microscópicos y formas diversas</a:t>
            </a:r>
          </a:p>
          <a:p>
            <a:pPr marL="457200" indent="-457200" fontAlgn="base">
              <a:buAutoNum type="arabicPeriod"/>
            </a:pPr>
            <a:r>
              <a:rPr lang="es-ES" sz="2000" dirty="0" smtClean="0"/>
              <a:t>Son organismos unicelulares </a:t>
            </a:r>
          </a:p>
          <a:p>
            <a:pPr marL="457200" indent="-457200" fontAlgn="base">
              <a:buAutoNum type="arabicPeriod"/>
            </a:pPr>
            <a:r>
              <a:rPr lang="es-ES" sz="2000" dirty="0" smtClean="0"/>
              <a:t>Dotado de organelos y estructuras diversas</a:t>
            </a:r>
          </a:p>
          <a:p>
            <a:pPr marL="457200" indent="-457200" fontAlgn="base">
              <a:buAutoNum type="arabicPeriod"/>
            </a:pPr>
            <a:r>
              <a:rPr lang="es-ES" sz="2000" dirty="0" smtClean="0"/>
              <a:t>Posee movilidad propia ya que presenta flagelos.</a:t>
            </a:r>
            <a:r>
              <a:rPr lang="es-ES" sz="2000" dirty="0"/>
              <a:t/>
            </a:r>
            <a:br>
              <a:rPr lang="es-ES" sz="2000" dirty="0"/>
            </a:br>
            <a:endParaRPr lang="es-CL" sz="2000"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196" y="3600236"/>
            <a:ext cx="2919768" cy="291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Triángulo isósceles"/>
          <p:cNvSpPr/>
          <p:nvPr/>
        </p:nvSpPr>
        <p:spPr>
          <a:xfrm rot="16200000">
            <a:off x="3503850" y="3959617"/>
            <a:ext cx="2136300" cy="2702253"/>
          </a:xfrm>
          <a:prstGeom prst="triangle">
            <a:avLst>
              <a:gd name="adj" fmla="val 4666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CL"/>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6504" y="3431381"/>
            <a:ext cx="1328738"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0419" t="28172" r="56263" b="63246"/>
          <a:stretch/>
        </p:blipFill>
        <p:spPr bwMode="auto">
          <a:xfrm>
            <a:off x="1624083" y="163772"/>
            <a:ext cx="2410907" cy="873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196" y="928047"/>
            <a:ext cx="3837088" cy="230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4403" y="3836988"/>
            <a:ext cx="4662987" cy="2811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4912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7204" t="25513" r="40105" b="27702"/>
          <a:stretch/>
        </p:blipFill>
        <p:spPr bwMode="auto">
          <a:xfrm>
            <a:off x="6155141" y="3836987"/>
            <a:ext cx="5527344" cy="2784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4624067" y="210488"/>
            <a:ext cx="7290429" cy="3419816"/>
          </a:xfrm>
        </p:spPr>
        <p:style>
          <a:lnRef idx="2">
            <a:schemeClr val="accent6"/>
          </a:lnRef>
          <a:fillRef idx="1">
            <a:schemeClr val="lt1"/>
          </a:fillRef>
          <a:effectRef idx="0">
            <a:schemeClr val="accent6"/>
          </a:effectRef>
          <a:fontRef idx="minor">
            <a:schemeClr val="dk1"/>
          </a:fontRef>
        </p:style>
        <p:txBody>
          <a:bodyPr>
            <a:noAutofit/>
          </a:bodyPr>
          <a:lstStyle/>
          <a:p>
            <a:pPr marL="0" indent="0" algn="ctr" fontAlgn="base">
              <a:buNone/>
            </a:pPr>
            <a:r>
              <a:rPr lang="es-ES" sz="2000" dirty="0"/>
              <a:t>Los priones son partículas infecciosas cuya estructura molecular actúa sobre las proteínas de nuestro cuerpo, convirtiéndolas en nuevos priones que, a su vez, aumentan la infección. El secreto de los priones es que estas partículas son en realidad proteínas. Pero </a:t>
            </a:r>
            <a:r>
              <a:rPr lang="es-ES" sz="2000" b="1" dirty="0"/>
              <a:t>son proteínas "rotas", mal dobladas</a:t>
            </a:r>
            <a:r>
              <a:rPr lang="es-ES" sz="2000" dirty="0"/>
              <a:t>. La configuración de estas proteínas provoca cambios en sus proteínas similares, rompiéndolas a su vez</a:t>
            </a:r>
            <a:endParaRPr lang="es-CL" sz="2000"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196" y="3600236"/>
            <a:ext cx="2919768" cy="291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Triángulo isósceles"/>
          <p:cNvSpPr/>
          <p:nvPr/>
        </p:nvSpPr>
        <p:spPr>
          <a:xfrm rot="16200000">
            <a:off x="3503850" y="3959617"/>
            <a:ext cx="2136300" cy="2702253"/>
          </a:xfrm>
          <a:prstGeom prst="triangle">
            <a:avLst>
              <a:gd name="adj" fmla="val 4666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CL"/>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6504" y="3431381"/>
            <a:ext cx="1328738"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048" y="1257229"/>
            <a:ext cx="3826096" cy="2018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11435" t="34106" r="66991" b="36987"/>
          <a:stretch/>
        </p:blipFill>
        <p:spPr bwMode="auto">
          <a:xfrm>
            <a:off x="9248454" y="1964056"/>
            <a:ext cx="2807069" cy="211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891993" y="210488"/>
            <a:ext cx="2710678" cy="923330"/>
          </a:xfrm>
          <a:prstGeom prst="rect">
            <a:avLst/>
          </a:prstGeom>
          <a:noFill/>
        </p:spPr>
        <p:txBody>
          <a:bodyPr wrap="non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PRIONES</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211520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895" y="109183"/>
            <a:ext cx="3334604" cy="1651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222038" y="1740659"/>
            <a:ext cx="11337616" cy="4119562"/>
          </a:xfrm>
        </p:spPr>
        <p:txBody>
          <a:bodyPr/>
          <a:lstStyle/>
          <a:p>
            <a:pPr>
              <a:buFont typeface="Wingdings" pitchFamily="2" charset="2"/>
              <a:buChar char="ü"/>
            </a:pPr>
            <a:r>
              <a:rPr lang="es-CL" dirty="0" smtClean="0"/>
              <a:t>Registre en su cuaderno fecha, objetivo general y de la </a:t>
            </a:r>
            <a:r>
              <a:rPr lang="es-CL" dirty="0" smtClean="0"/>
              <a:t>clase.</a:t>
            </a:r>
          </a:p>
          <a:p>
            <a:pPr>
              <a:buFont typeface="Wingdings" pitchFamily="2" charset="2"/>
              <a:buChar char="ü"/>
            </a:pPr>
            <a:r>
              <a:rPr lang="es-CL" dirty="0" smtClean="0"/>
              <a:t>Copie contenido en su cuaderno de los hongos, protozoos y priones, y dibuje cada uno de ellos.</a:t>
            </a:r>
          </a:p>
          <a:p>
            <a:pPr>
              <a:buFont typeface="Wingdings" pitchFamily="2" charset="2"/>
              <a:buChar char="ü"/>
            </a:pPr>
            <a:r>
              <a:rPr lang="es-CL" dirty="0" smtClean="0"/>
              <a:t>Nombre enfermedades infecciosas y a que sistema del cuerpo humano afectan para los siguiente M.O.</a:t>
            </a:r>
          </a:p>
          <a:p>
            <a:pPr marL="0" indent="0">
              <a:buNone/>
            </a:pPr>
            <a:r>
              <a:rPr lang="es-CL" dirty="0" smtClean="0"/>
              <a:t>                                                                      </a:t>
            </a:r>
            <a:r>
              <a:rPr lang="es-CL" dirty="0" smtClean="0">
                <a:solidFill>
                  <a:srgbClr val="FF0000"/>
                </a:solidFill>
              </a:rPr>
              <a:t>EJEMPLO: </a:t>
            </a:r>
          </a:p>
          <a:p>
            <a:pPr marL="0" indent="0">
              <a:buNone/>
            </a:pPr>
            <a:r>
              <a:rPr lang="es-CL" dirty="0" smtClean="0">
                <a:solidFill>
                  <a:srgbClr val="FF0000"/>
                </a:solidFill>
              </a:rPr>
              <a:t>                                                                      </a:t>
            </a:r>
            <a:r>
              <a:rPr lang="es-CL" dirty="0" smtClean="0">
                <a:solidFill>
                  <a:srgbClr val="FF0000"/>
                </a:solidFill>
              </a:rPr>
              <a:t>VIRUS: CORONAVIRUS </a:t>
            </a:r>
            <a:r>
              <a:rPr lang="es-CL" dirty="0" smtClean="0">
                <a:solidFill>
                  <a:srgbClr val="FF0000"/>
                </a:solidFill>
              </a:rPr>
              <a:t>A</a:t>
            </a:r>
            <a:r>
              <a:rPr lang="es-CL" dirty="0" smtClean="0">
                <a:solidFill>
                  <a:srgbClr val="FF0000"/>
                </a:solidFill>
              </a:rPr>
              <a:t>FECTA AL               							SISTEMA RESPIRATORIO</a:t>
            </a:r>
          </a:p>
          <a:p>
            <a:pPr marL="0" indent="0">
              <a:buNone/>
            </a:pPr>
            <a:endParaRPr lang="es-CL" dirty="0"/>
          </a:p>
          <a:p>
            <a:pPr marL="514350" indent="-514350">
              <a:buFont typeface="+mj-lt"/>
              <a:buAutoNum type="arabicPeriod"/>
            </a:pPr>
            <a:endParaRPr lang="es-CL" dirty="0" smtClean="0"/>
          </a:p>
          <a:p>
            <a:pPr marL="0" indent="0">
              <a:buNone/>
            </a:pPr>
            <a:endParaRPr lang="es-CL"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0037" y="109183"/>
            <a:ext cx="2183641" cy="2241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9862" y="5400675"/>
            <a:ext cx="4402138"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Tabla"/>
          <p:cNvGraphicFramePr>
            <a:graphicFrameLocks noGrp="1"/>
          </p:cNvGraphicFramePr>
          <p:nvPr>
            <p:extLst>
              <p:ext uri="{D42A27DB-BD31-4B8C-83A1-F6EECF244321}">
                <p14:modId xmlns:p14="http://schemas.microsoft.com/office/powerpoint/2010/main" val="96261026"/>
              </p:ext>
            </p:extLst>
          </p:nvPr>
        </p:nvGraphicFramePr>
        <p:xfrm>
          <a:off x="609601" y="4065250"/>
          <a:ext cx="5133075" cy="2494280"/>
        </p:xfrm>
        <a:graphic>
          <a:graphicData uri="http://schemas.openxmlformats.org/drawingml/2006/table">
            <a:tbl>
              <a:tblPr firstRow="1" bandRow="1">
                <a:tableStyleId>{5C22544A-7EE6-4342-B048-85BDC9FD1C3A}</a:tableStyleId>
              </a:tblPr>
              <a:tblGrid>
                <a:gridCol w="1759228"/>
                <a:gridCol w="3373847"/>
              </a:tblGrid>
              <a:tr h="370840">
                <a:tc>
                  <a:txBody>
                    <a:bodyPr/>
                    <a:lstStyle/>
                    <a:p>
                      <a:r>
                        <a:rPr lang="es-CL" dirty="0" smtClean="0"/>
                        <a:t>Numero de enfermedades</a:t>
                      </a:r>
                      <a:endParaRPr lang="es-CL" dirty="0"/>
                    </a:p>
                  </a:txBody>
                  <a:tcPr/>
                </a:tc>
                <a:tc>
                  <a:txBody>
                    <a:bodyPr/>
                    <a:lstStyle/>
                    <a:p>
                      <a:r>
                        <a:rPr lang="es-CL" dirty="0" smtClean="0"/>
                        <a:t>M.O.</a:t>
                      </a:r>
                      <a:endParaRPr lang="es-CL" dirty="0"/>
                    </a:p>
                  </a:txBody>
                  <a:tcPr/>
                </a:tc>
              </a:tr>
              <a:tr h="370840">
                <a:tc>
                  <a:txBody>
                    <a:bodyPr/>
                    <a:lstStyle/>
                    <a:p>
                      <a:r>
                        <a:rPr lang="es-CL" dirty="0" smtClean="0"/>
                        <a:t>5</a:t>
                      </a:r>
                      <a:endParaRPr lang="es-CL" dirty="0"/>
                    </a:p>
                  </a:txBody>
                  <a:tcPr/>
                </a:tc>
                <a:tc>
                  <a:txBody>
                    <a:bodyPr/>
                    <a:lstStyle/>
                    <a:p>
                      <a:r>
                        <a:rPr lang="es-CL" dirty="0" smtClean="0"/>
                        <a:t>bacterias</a:t>
                      </a:r>
                      <a:endParaRPr lang="es-CL" dirty="0"/>
                    </a:p>
                  </a:txBody>
                  <a:tcPr/>
                </a:tc>
              </a:tr>
              <a:tr h="370840">
                <a:tc>
                  <a:txBody>
                    <a:bodyPr/>
                    <a:lstStyle/>
                    <a:p>
                      <a:r>
                        <a:rPr lang="es-CL" dirty="0" smtClean="0"/>
                        <a:t>5</a:t>
                      </a:r>
                      <a:endParaRPr lang="es-CL" dirty="0"/>
                    </a:p>
                  </a:txBody>
                  <a:tcPr/>
                </a:tc>
                <a:tc>
                  <a:txBody>
                    <a:bodyPr/>
                    <a:lstStyle/>
                    <a:p>
                      <a:r>
                        <a:rPr lang="es-CL" dirty="0" smtClean="0"/>
                        <a:t>virus</a:t>
                      </a:r>
                      <a:endParaRPr lang="es-CL" dirty="0"/>
                    </a:p>
                  </a:txBody>
                  <a:tcPr/>
                </a:tc>
              </a:tr>
              <a:tr h="370840">
                <a:tc>
                  <a:txBody>
                    <a:bodyPr/>
                    <a:lstStyle/>
                    <a:p>
                      <a:r>
                        <a:rPr lang="es-CL" dirty="0" smtClean="0"/>
                        <a:t>3</a:t>
                      </a:r>
                      <a:endParaRPr lang="es-CL" dirty="0"/>
                    </a:p>
                  </a:txBody>
                  <a:tcPr/>
                </a:tc>
                <a:tc>
                  <a:txBody>
                    <a:bodyPr/>
                    <a:lstStyle/>
                    <a:p>
                      <a:r>
                        <a:rPr lang="es-CL" dirty="0" smtClean="0"/>
                        <a:t>hongos</a:t>
                      </a:r>
                      <a:endParaRPr lang="es-CL" dirty="0"/>
                    </a:p>
                  </a:txBody>
                  <a:tcPr/>
                </a:tc>
              </a:tr>
              <a:tr h="370840">
                <a:tc>
                  <a:txBody>
                    <a:bodyPr/>
                    <a:lstStyle/>
                    <a:p>
                      <a:r>
                        <a:rPr lang="es-CL" dirty="0" smtClean="0"/>
                        <a:t>1</a:t>
                      </a:r>
                      <a:endParaRPr lang="es-CL" dirty="0"/>
                    </a:p>
                  </a:txBody>
                  <a:tcPr/>
                </a:tc>
                <a:tc>
                  <a:txBody>
                    <a:bodyPr/>
                    <a:lstStyle/>
                    <a:p>
                      <a:r>
                        <a:rPr lang="es-CL" dirty="0" smtClean="0"/>
                        <a:t>Protozoos</a:t>
                      </a:r>
                      <a:endParaRPr lang="es-CL" dirty="0"/>
                    </a:p>
                  </a:txBody>
                  <a:tcPr/>
                </a:tc>
              </a:tr>
              <a:tr h="370840">
                <a:tc>
                  <a:txBody>
                    <a:bodyPr/>
                    <a:lstStyle/>
                    <a:p>
                      <a:r>
                        <a:rPr lang="es-CL" dirty="0" smtClean="0"/>
                        <a:t>1</a:t>
                      </a:r>
                      <a:endParaRPr lang="es-CL" dirty="0"/>
                    </a:p>
                  </a:txBody>
                  <a:tcPr/>
                </a:tc>
                <a:tc>
                  <a:txBody>
                    <a:bodyPr/>
                    <a:lstStyle/>
                    <a:p>
                      <a:r>
                        <a:rPr lang="es-CL" dirty="0" smtClean="0"/>
                        <a:t>priones</a:t>
                      </a:r>
                      <a:endParaRPr lang="es-CL" dirty="0"/>
                    </a:p>
                  </a:txBody>
                  <a:tcPr/>
                </a:tc>
              </a:tr>
            </a:tbl>
          </a:graphicData>
        </a:graphic>
      </p:graphicFrame>
    </p:spTree>
    <p:extLst>
      <p:ext uri="{BB962C8B-B14F-4D97-AF65-F5344CB8AC3E}">
        <p14:creationId xmlns:p14="http://schemas.microsoft.com/office/powerpoint/2010/main" val="4250266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TotalTime>
  <Words>441</Words>
  <Application>Microsoft Office PowerPoint</Application>
  <PresentationFormat>Personalizado</PresentationFormat>
  <Paragraphs>41</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Retroalimentación de S.O.M.E.</dc:title>
  <dc:creator>Usuario de Windows</dc:creator>
  <cp:lastModifiedBy>aberr</cp:lastModifiedBy>
  <cp:revision>40</cp:revision>
  <dcterms:created xsi:type="dcterms:W3CDTF">2020-03-26T01:44:03Z</dcterms:created>
  <dcterms:modified xsi:type="dcterms:W3CDTF">2020-04-29T05:25:29Z</dcterms:modified>
</cp:coreProperties>
</file>