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CL"/>
          </a:p>
        </p:txBody>
      </p:sp>
      <p:sp>
        <p:nvSpPr>
          <p:cNvPr id="4" name="Marcador de fecha 3"/>
          <p:cNvSpPr>
            <a:spLocks noGrp="1"/>
          </p:cNvSpPr>
          <p:nvPr>
            <p:ph type="dt" sz="half" idx="10"/>
          </p:nvPr>
        </p:nvSpPr>
        <p:spPr/>
        <p:txBody>
          <a:bodyPr/>
          <a:lstStyle/>
          <a:p>
            <a:fld id="{B9359EC1-3DDE-4381-9E0A-64B9E6FB04A3}" type="datetimeFigureOut">
              <a:rPr lang="es-CL" smtClean="0"/>
              <a:t>25-03-2020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EA5BE65C-A66C-4C05-9A97-F8541A47CD07}" type="slidenum">
              <a:rPr lang="es-CL" smtClean="0"/>
              <a:t>‹Nº›</a:t>
            </a:fld>
            <a:endParaRPr lang="es-CL"/>
          </a:p>
        </p:txBody>
      </p:sp>
    </p:spTree>
    <p:extLst>
      <p:ext uri="{BB962C8B-B14F-4D97-AF65-F5344CB8AC3E}">
        <p14:creationId xmlns:p14="http://schemas.microsoft.com/office/powerpoint/2010/main" val="3840855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B9359EC1-3DDE-4381-9E0A-64B9E6FB04A3}" type="datetimeFigureOut">
              <a:rPr lang="es-CL" smtClean="0"/>
              <a:t>25-03-2020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EA5BE65C-A66C-4C05-9A97-F8541A47CD07}" type="slidenum">
              <a:rPr lang="es-CL" smtClean="0"/>
              <a:t>‹Nº›</a:t>
            </a:fld>
            <a:endParaRPr lang="es-CL"/>
          </a:p>
        </p:txBody>
      </p:sp>
    </p:spTree>
    <p:extLst>
      <p:ext uri="{BB962C8B-B14F-4D97-AF65-F5344CB8AC3E}">
        <p14:creationId xmlns:p14="http://schemas.microsoft.com/office/powerpoint/2010/main" val="1923089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B9359EC1-3DDE-4381-9E0A-64B9E6FB04A3}" type="datetimeFigureOut">
              <a:rPr lang="es-CL" smtClean="0"/>
              <a:t>25-03-2020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EA5BE65C-A66C-4C05-9A97-F8541A47CD07}" type="slidenum">
              <a:rPr lang="es-CL" smtClean="0"/>
              <a:t>‹Nº›</a:t>
            </a:fld>
            <a:endParaRPr lang="es-CL"/>
          </a:p>
        </p:txBody>
      </p:sp>
    </p:spTree>
    <p:extLst>
      <p:ext uri="{BB962C8B-B14F-4D97-AF65-F5344CB8AC3E}">
        <p14:creationId xmlns:p14="http://schemas.microsoft.com/office/powerpoint/2010/main" val="251135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B9359EC1-3DDE-4381-9E0A-64B9E6FB04A3}" type="datetimeFigureOut">
              <a:rPr lang="es-CL" smtClean="0"/>
              <a:t>25-03-2020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EA5BE65C-A66C-4C05-9A97-F8541A47CD07}" type="slidenum">
              <a:rPr lang="es-CL" smtClean="0"/>
              <a:t>‹Nº›</a:t>
            </a:fld>
            <a:endParaRPr lang="es-CL"/>
          </a:p>
        </p:txBody>
      </p:sp>
    </p:spTree>
    <p:extLst>
      <p:ext uri="{BB962C8B-B14F-4D97-AF65-F5344CB8AC3E}">
        <p14:creationId xmlns:p14="http://schemas.microsoft.com/office/powerpoint/2010/main" val="174871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B9359EC1-3DDE-4381-9E0A-64B9E6FB04A3}" type="datetimeFigureOut">
              <a:rPr lang="es-CL" smtClean="0"/>
              <a:t>25-03-2020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EA5BE65C-A66C-4C05-9A97-F8541A47CD07}" type="slidenum">
              <a:rPr lang="es-CL" smtClean="0"/>
              <a:t>‹Nº›</a:t>
            </a:fld>
            <a:endParaRPr lang="es-CL"/>
          </a:p>
        </p:txBody>
      </p:sp>
    </p:spTree>
    <p:extLst>
      <p:ext uri="{BB962C8B-B14F-4D97-AF65-F5344CB8AC3E}">
        <p14:creationId xmlns:p14="http://schemas.microsoft.com/office/powerpoint/2010/main" val="3510439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fecha 4"/>
          <p:cNvSpPr>
            <a:spLocks noGrp="1"/>
          </p:cNvSpPr>
          <p:nvPr>
            <p:ph type="dt" sz="half" idx="10"/>
          </p:nvPr>
        </p:nvSpPr>
        <p:spPr/>
        <p:txBody>
          <a:bodyPr/>
          <a:lstStyle/>
          <a:p>
            <a:fld id="{B9359EC1-3DDE-4381-9E0A-64B9E6FB04A3}" type="datetimeFigureOut">
              <a:rPr lang="es-CL" smtClean="0"/>
              <a:t>25-03-2020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EA5BE65C-A66C-4C05-9A97-F8541A47CD07}" type="slidenum">
              <a:rPr lang="es-CL" smtClean="0"/>
              <a:t>‹Nº›</a:t>
            </a:fld>
            <a:endParaRPr lang="es-CL"/>
          </a:p>
        </p:txBody>
      </p:sp>
    </p:spTree>
    <p:extLst>
      <p:ext uri="{BB962C8B-B14F-4D97-AF65-F5344CB8AC3E}">
        <p14:creationId xmlns:p14="http://schemas.microsoft.com/office/powerpoint/2010/main" val="1645537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Marcador de fecha 6"/>
          <p:cNvSpPr>
            <a:spLocks noGrp="1"/>
          </p:cNvSpPr>
          <p:nvPr>
            <p:ph type="dt" sz="half" idx="10"/>
          </p:nvPr>
        </p:nvSpPr>
        <p:spPr/>
        <p:txBody>
          <a:bodyPr/>
          <a:lstStyle/>
          <a:p>
            <a:fld id="{B9359EC1-3DDE-4381-9E0A-64B9E6FB04A3}" type="datetimeFigureOut">
              <a:rPr lang="es-CL" smtClean="0"/>
              <a:t>25-03-2020</a:t>
            </a:fld>
            <a:endParaRPr lang="es-CL"/>
          </a:p>
        </p:txBody>
      </p:sp>
      <p:sp>
        <p:nvSpPr>
          <p:cNvPr id="8" name="Marcador de pie de página 7"/>
          <p:cNvSpPr>
            <a:spLocks noGrp="1"/>
          </p:cNvSpPr>
          <p:nvPr>
            <p:ph type="ftr" sz="quarter" idx="11"/>
          </p:nvPr>
        </p:nvSpPr>
        <p:spPr/>
        <p:txBody>
          <a:bodyPr/>
          <a:lstStyle/>
          <a:p>
            <a:endParaRPr lang="es-CL"/>
          </a:p>
        </p:txBody>
      </p:sp>
      <p:sp>
        <p:nvSpPr>
          <p:cNvPr id="9" name="Marcador de número de diapositiva 8"/>
          <p:cNvSpPr>
            <a:spLocks noGrp="1"/>
          </p:cNvSpPr>
          <p:nvPr>
            <p:ph type="sldNum" sz="quarter" idx="12"/>
          </p:nvPr>
        </p:nvSpPr>
        <p:spPr/>
        <p:txBody>
          <a:bodyPr/>
          <a:lstStyle/>
          <a:p>
            <a:fld id="{EA5BE65C-A66C-4C05-9A97-F8541A47CD07}" type="slidenum">
              <a:rPr lang="es-CL" smtClean="0"/>
              <a:t>‹Nº›</a:t>
            </a:fld>
            <a:endParaRPr lang="es-CL"/>
          </a:p>
        </p:txBody>
      </p:sp>
    </p:spTree>
    <p:extLst>
      <p:ext uri="{BB962C8B-B14F-4D97-AF65-F5344CB8AC3E}">
        <p14:creationId xmlns:p14="http://schemas.microsoft.com/office/powerpoint/2010/main" val="4036249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fecha 2"/>
          <p:cNvSpPr>
            <a:spLocks noGrp="1"/>
          </p:cNvSpPr>
          <p:nvPr>
            <p:ph type="dt" sz="half" idx="10"/>
          </p:nvPr>
        </p:nvSpPr>
        <p:spPr/>
        <p:txBody>
          <a:bodyPr/>
          <a:lstStyle/>
          <a:p>
            <a:fld id="{B9359EC1-3DDE-4381-9E0A-64B9E6FB04A3}" type="datetimeFigureOut">
              <a:rPr lang="es-CL" smtClean="0"/>
              <a:t>25-03-2020</a:t>
            </a:fld>
            <a:endParaRPr lang="es-CL"/>
          </a:p>
        </p:txBody>
      </p:sp>
      <p:sp>
        <p:nvSpPr>
          <p:cNvPr id="4" name="Marcador de pie de página 3"/>
          <p:cNvSpPr>
            <a:spLocks noGrp="1"/>
          </p:cNvSpPr>
          <p:nvPr>
            <p:ph type="ftr" sz="quarter" idx="11"/>
          </p:nvPr>
        </p:nvSpPr>
        <p:spPr/>
        <p:txBody>
          <a:bodyPr/>
          <a:lstStyle/>
          <a:p>
            <a:endParaRPr lang="es-CL"/>
          </a:p>
        </p:txBody>
      </p:sp>
      <p:sp>
        <p:nvSpPr>
          <p:cNvPr id="5" name="Marcador de número de diapositiva 4"/>
          <p:cNvSpPr>
            <a:spLocks noGrp="1"/>
          </p:cNvSpPr>
          <p:nvPr>
            <p:ph type="sldNum" sz="quarter" idx="12"/>
          </p:nvPr>
        </p:nvSpPr>
        <p:spPr/>
        <p:txBody>
          <a:bodyPr/>
          <a:lstStyle/>
          <a:p>
            <a:fld id="{EA5BE65C-A66C-4C05-9A97-F8541A47CD07}" type="slidenum">
              <a:rPr lang="es-CL" smtClean="0"/>
              <a:t>‹Nº›</a:t>
            </a:fld>
            <a:endParaRPr lang="es-CL"/>
          </a:p>
        </p:txBody>
      </p:sp>
    </p:spTree>
    <p:extLst>
      <p:ext uri="{BB962C8B-B14F-4D97-AF65-F5344CB8AC3E}">
        <p14:creationId xmlns:p14="http://schemas.microsoft.com/office/powerpoint/2010/main" val="3836637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9359EC1-3DDE-4381-9E0A-64B9E6FB04A3}" type="datetimeFigureOut">
              <a:rPr lang="es-CL" smtClean="0"/>
              <a:t>25-03-2020</a:t>
            </a:fld>
            <a:endParaRPr lang="es-CL"/>
          </a:p>
        </p:txBody>
      </p:sp>
      <p:sp>
        <p:nvSpPr>
          <p:cNvPr id="3" name="Marcador de pie de página 2"/>
          <p:cNvSpPr>
            <a:spLocks noGrp="1"/>
          </p:cNvSpPr>
          <p:nvPr>
            <p:ph type="ftr" sz="quarter" idx="11"/>
          </p:nvPr>
        </p:nvSpPr>
        <p:spPr/>
        <p:txBody>
          <a:bodyPr/>
          <a:lstStyle/>
          <a:p>
            <a:endParaRPr lang="es-CL"/>
          </a:p>
        </p:txBody>
      </p:sp>
      <p:sp>
        <p:nvSpPr>
          <p:cNvPr id="4" name="Marcador de número de diapositiva 3"/>
          <p:cNvSpPr>
            <a:spLocks noGrp="1"/>
          </p:cNvSpPr>
          <p:nvPr>
            <p:ph type="sldNum" sz="quarter" idx="12"/>
          </p:nvPr>
        </p:nvSpPr>
        <p:spPr/>
        <p:txBody>
          <a:bodyPr/>
          <a:lstStyle/>
          <a:p>
            <a:fld id="{EA5BE65C-A66C-4C05-9A97-F8541A47CD07}" type="slidenum">
              <a:rPr lang="es-CL" smtClean="0"/>
              <a:t>‹Nº›</a:t>
            </a:fld>
            <a:endParaRPr lang="es-CL"/>
          </a:p>
        </p:txBody>
      </p:sp>
    </p:spTree>
    <p:extLst>
      <p:ext uri="{BB962C8B-B14F-4D97-AF65-F5344CB8AC3E}">
        <p14:creationId xmlns:p14="http://schemas.microsoft.com/office/powerpoint/2010/main" val="4226936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B9359EC1-3DDE-4381-9E0A-64B9E6FB04A3}" type="datetimeFigureOut">
              <a:rPr lang="es-CL" smtClean="0"/>
              <a:t>25-03-2020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EA5BE65C-A66C-4C05-9A97-F8541A47CD07}" type="slidenum">
              <a:rPr lang="es-CL" smtClean="0"/>
              <a:t>‹Nº›</a:t>
            </a:fld>
            <a:endParaRPr lang="es-CL"/>
          </a:p>
        </p:txBody>
      </p:sp>
    </p:spTree>
    <p:extLst>
      <p:ext uri="{BB962C8B-B14F-4D97-AF65-F5344CB8AC3E}">
        <p14:creationId xmlns:p14="http://schemas.microsoft.com/office/powerpoint/2010/main" val="3819117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B9359EC1-3DDE-4381-9E0A-64B9E6FB04A3}" type="datetimeFigureOut">
              <a:rPr lang="es-CL" smtClean="0"/>
              <a:t>25-03-2020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EA5BE65C-A66C-4C05-9A97-F8541A47CD07}" type="slidenum">
              <a:rPr lang="es-CL" smtClean="0"/>
              <a:t>‹Nº›</a:t>
            </a:fld>
            <a:endParaRPr lang="es-CL"/>
          </a:p>
        </p:txBody>
      </p:sp>
    </p:spTree>
    <p:extLst>
      <p:ext uri="{BB962C8B-B14F-4D97-AF65-F5344CB8AC3E}">
        <p14:creationId xmlns:p14="http://schemas.microsoft.com/office/powerpoint/2010/main" val="1923236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359EC1-3DDE-4381-9E0A-64B9E6FB04A3}" type="datetimeFigureOut">
              <a:rPr lang="es-CL" smtClean="0"/>
              <a:t>25-03-2020</a:t>
            </a:fld>
            <a:endParaRPr lang="es-C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5BE65C-A66C-4C05-9A97-F8541A47CD07}" type="slidenum">
              <a:rPr lang="es-CL" smtClean="0"/>
              <a:t>‹Nº›</a:t>
            </a:fld>
            <a:endParaRPr lang="es-CL"/>
          </a:p>
        </p:txBody>
      </p:sp>
    </p:spTree>
    <p:extLst>
      <p:ext uri="{BB962C8B-B14F-4D97-AF65-F5344CB8AC3E}">
        <p14:creationId xmlns:p14="http://schemas.microsoft.com/office/powerpoint/2010/main" val="1387424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varinialopezriffo@Gmail.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es-CL" dirty="0" smtClean="0"/>
              <a:t>Retroalimentación de los fundamentos de la Microbiología</a:t>
            </a:r>
            <a:endParaRPr lang="es-CL" dirty="0"/>
          </a:p>
        </p:txBody>
      </p:sp>
      <p:sp>
        <p:nvSpPr>
          <p:cNvPr id="3" name="Subtítulo 2"/>
          <p:cNvSpPr>
            <a:spLocks noGrp="1"/>
          </p:cNvSpPr>
          <p:nvPr>
            <p:ph type="subTitle" idx="1"/>
          </p:nvPr>
        </p:nvSpPr>
        <p:spPr>
          <a:xfrm>
            <a:off x="1524000" y="4072300"/>
            <a:ext cx="9144000" cy="2576693"/>
          </a:xfrm>
        </p:spPr>
        <p:txBody>
          <a:bodyPr>
            <a:normAutofit/>
          </a:bodyPr>
          <a:lstStyle/>
          <a:p>
            <a:r>
              <a:rPr lang="es-CL" dirty="0" smtClean="0"/>
              <a:t>EU. Docente: </a:t>
            </a:r>
            <a:r>
              <a:rPr lang="es-CL" dirty="0" err="1" smtClean="0"/>
              <a:t>Varinia</a:t>
            </a:r>
            <a:r>
              <a:rPr lang="es-CL" dirty="0" smtClean="0"/>
              <a:t> López </a:t>
            </a:r>
            <a:r>
              <a:rPr lang="es-CL" dirty="0" err="1" smtClean="0"/>
              <a:t>Riffo</a:t>
            </a:r>
            <a:endParaRPr lang="es-CL" dirty="0" smtClean="0"/>
          </a:p>
          <a:p>
            <a:r>
              <a:rPr lang="es-CL" dirty="0" smtClean="0"/>
              <a:t>Asignatura: Higiene y bioseguridad del ambiente.</a:t>
            </a:r>
          </a:p>
          <a:p>
            <a:r>
              <a:rPr lang="es-CL" dirty="0" smtClean="0"/>
              <a:t>Clase n°3 </a:t>
            </a:r>
          </a:p>
          <a:p>
            <a:r>
              <a:rPr lang="es-CL" dirty="0" smtClean="0"/>
              <a:t>Fecha: 2 y 3 de Abril, 2020.</a:t>
            </a:r>
          </a:p>
          <a:p>
            <a:r>
              <a:rPr lang="es-CL" dirty="0" smtClean="0"/>
              <a:t>Curso: 3° C-D.</a:t>
            </a:r>
          </a:p>
          <a:p>
            <a:endParaRPr lang="es-CL" dirty="0"/>
          </a:p>
        </p:txBody>
      </p:sp>
    </p:spTree>
    <p:extLst>
      <p:ext uri="{BB962C8B-B14F-4D97-AF65-F5344CB8AC3E}">
        <p14:creationId xmlns:p14="http://schemas.microsoft.com/office/powerpoint/2010/main" val="3287178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dirty="0" smtClean="0"/>
              <a:t>OA</a:t>
            </a:r>
            <a:endParaRPr lang="es-CL" dirty="0"/>
          </a:p>
        </p:txBody>
      </p:sp>
      <p:sp>
        <p:nvSpPr>
          <p:cNvPr id="3" name="Marcador de contenido 2"/>
          <p:cNvSpPr>
            <a:spLocks noGrp="1"/>
          </p:cNvSpPr>
          <p:nvPr>
            <p:ph idx="1"/>
          </p:nvPr>
        </p:nvSpPr>
        <p:spPr/>
        <p:txBody>
          <a:bodyPr/>
          <a:lstStyle/>
          <a:p>
            <a:pPr algn="ctr"/>
            <a:r>
              <a:rPr lang="es-ES" sz="3200" dirty="0"/>
              <a:t>Mantener las condiciones sanitarias y de seguridad en las dependencias donde se encuentran las personas bajo su cuidado, de acuerdo a las normas sanitarias y de seguridad vigentes.</a:t>
            </a:r>
            <a:endParaRPr lang="es-CL" sz="3200" dirty="0"/>
          </a:p>
          <a:p>
            <a:endParaRPr lang="es-CL" dirty="0"/>
          </a:p>
        </p:txBody>
      </p:sp>
    </p:spTree>
    <p:extLst>
      <p:ext uri="{BB962C8B-B14F-4D97-AF65-F5344CB8AC3E}">
        <p14:creationId xmlns:p14="http://schemas.microsoft.com/office/powerpoint/2010/main" val="2376174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dirty="0" smtClean="0"/>
              <a:t>OBJETIVO</a:t>
            </a:r>
            <a:endParaRPr lang="es-CL" dirty="0"/>
          </a:p>
        </p:txBody>
      </p:sp>
      <p:sp>
        <p:nvSpPr>
          <p:cNvPr id="3" name="Marcador de contenido 2"/>
          <p:cNvSpPr>
            <a:spLocks noGrp="1"/>
          </p:cNvSpPr>
          <p:nvPr>
            <p:ph idx="1"/>
          </p:nvPr>
        </p:nvSpPr>
        <p:spPr/>
        <p:txBody>
          <a:bodyPr/>
          <a:lstStyle/>
          <a:p>
            <a:r>
              <a:rPr lang="es-CL" dirty="0" smtClean="0"/>
              <a:t>Retroalimentación sobre el concepto</a:t>
            </a:r>
            <a:r>
              <a:rPr lang="es-CL" dirty="0" smtClean="0"/>
              <a:t> de Microbiología, microorganismos y  los personajes más importantes de la Microbiología.</a:t>
            </a:r>
          </a:p>
          <a:p>
            <a:endParaRPr lang="es-CL" dirty="0"/>
          </a:p>
        </p:txBody>
      </p:sp>
    </p:spTree>
    <p:extLst>
      <p:ext uri="{BB962C8B-B14F-4D97-AF65-F5344CB8AC3E}">
        <p14:creationId xmlns:p14="http://schemas.microsoft.com/office/powerpoint/2010/main" val="1503437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dirty="0" smtClean="0"/>
              <a:t>¿Qué es la Microbiología?</a:t>
            </a:r>
            <a:endParaRPr lang="es-CL" dirty="0"/>
          </a:p>
        </p:txBody>
      </p:sp>
      <p:sp>
        <p:nvSpPr>
          <p:cNvPr id="3" name="Marcador de contenido 2"/>
          <p:cNvSpPr>
            <a:spLocks noGrp="1"/>
          </p:cNvSpPr>
          <p:nvPr>
            <p:ph idx="1"/>
          </p:nvPr>
        </p:nvSpPr>
        <p:spPr/>
        <p:txBody>
          <a:bodyPr>
            <a:normAutofit fontScale="92500" lnSpcReduction="10000"/>
          </a:bodyPr>
          <a:lstStyle/>
          <a:p>
            <a:r>
              <a:rPr lang="es-CL" dirty="0"/>
              <a:t>La Microbiología se puede definir como la ciencia que estudia los seres vivos que son muy pequeños, más específicamente los que por su tamaño no son posibles de ver al ojo desnudo</a:t>
            </a:r>
            <a:r>
              <a:rPr lang="es-CL" dirty="0" smtClean="0"/>
              <a:t>. </a:t>
            </a:r>
          </a:p>
          <a:p>
            <a:r>
              <a:rPr lang="es-CL" dirty="0" smtClean="0"/>
              <a:t>La microbiología estudia</a:t>
            </a:r>
            <a:r>
              <a:rPr lang="es-CL" dirty="0" smtClean="0">
                <a:sym typeface="Wingdings" panose="05000000000000000000" pitchFamily="2" charset="2"/>
              </a:rPr>
              <a:t></a:t>
            </a:r>
            <a:endParaRPr lang="es-CL" dirty="0" smtClean="0"/>
          </a:p>
          <a:p>
            <a:pPr>
              <a:buFont typeface="Wingdings" pitchFamily="2" charset="2"/>
              <a:buChar char="Ø"/>
            </a:pPr>
            <a:r>
              <a:rPr lang="es-CL" dirty="0" smtClean="0"/>
              <a:t>Actividades</a:t>
            </a:r>
          </a:p>
          <a:p>
            <a:pPr>
              <a:buFont typeface="Wingdings" pitchFamily="2" charset="2"/>
              <a:buChar char="Ø"/>
            </a:pPr>
            <a:r>
              <a:rPr lang="es-CL" dirty="0" smtClean="0"/>
              <a:t> Forma y estructura </a:t>
            </a:r>
          </a:p>
          <a:p>
            <a:pPr>
              <a:buFont typeface="Wingdings" pitchFamily="2" charset="2"/>
              <a:buChar char="Ø"/>
            </a:pPr>
            <a:r>
              <a:rPr lang="es-CL" dirty="0" smtClean="0"/>
              <a:t>Reproducción </a:t>
            </a:r>
          </a:p>
          <a:p>
            <a:pPr>
              <a:buFont typeface="Wingdings" pitchFamily="2" charset="2"/>
              <a:buChar char="Ø"/>
            </a:pPr>
            <a:r>
              <a:rPr lang="es-CL" dirty="0" smtClean="0"/>
              <a:t>Fisiología y metabolismo</a:t>
            </a:r>
          </a:p>
          <a:p>
            <a:pPr>
              <a:buFont typeface="Wingdings" pitchFamily="2" charset="2"/>
              <a:buChar char="Ø"/>
            </a:pPr>
            <a:r>
              <a:rPr lang="es-CL" dirty="0" smtClean="0"/>
              <a:t> Identificación </a:t>
            </a:r>
          </a:p>
          <a:p>
            <a:pPr>
              <a:buFont typeface="Wingdings" pitchFamily="2" charset="2"/>
              <a:buChar char="Ø"/>
            </a:pPr>
            <a:r>
              <a:rPr lang="es-CL" dirty="0" smtClean="0"/>
              <a:t>Distribución en la naturaleza </a:t>
            </a:r>
          </a:p>
          <a:p>
            <a:endParaRPr lang="es-CL" dirty="0"/>
          </a:p>
          <a:p>
            <a:endParaRPr lang="es-CL" dirty="0"/>
          </a:p>
        </p:txBody>
      </p:sp>
    </p:spTree>
    <p:extLst>
      <p:ext uri="{BB962C8B-B14F-4D97-AF65-F5344CB8AC3E}">
        <p14:creationId xmlns:p14="http://schemas.microsoft.com/office/powerpoint/2010/main" val="4103776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dirty="0" smtClean="0"/>
              <a:t>Concepto de microorganismo</a:t>
            </a:r>
            <a:endParaRPr lang="es-CL" dirty="0"/>
          </a:p>
        </p:txBody>
      </p:sp>
      <p:sp>
        <p:nvSpPr>
          <p:cNvPr id="3" name="Marcador de contenido 2"/>
          <p:cNvSpPr>
            <a:spLocks noGrp="1"/>
          </p:cNvSpPr>
          <p:nvPr>
            <p:ph idx="1"/>
          </p:nvPr>
        </p:nvSpPr>
        <p:spPr/>
        <p:txBody>
          <a:bodyPr/>
          <a:lstStyle/>
          <a:p>
            <a:pPr algn="just"/>
            <a:r>
              <a:rPr lang="es-CL" dirty="0"/>
              <a:t>Los M.O son un conjunto de formas de vida agrupadas; todos los organismos que no pueden observarse a simple vista.</a:t>
            </a:r>
          </a:p>
          <a:p>
            <a:pPr algn="just"/>
            <a:r>
              <a:rPr lang="es-CL" dirty="0"/>
              <a:t>Es necesaria la ayuda de una lupa o de microscopios.</a:t>
            </a:r>
          </a:p>
          <a:p>
            <a:r>
              <a:rPr lang="es-CL" dirty="0" smtClean="0"/>
              <a:t>Los </a:t>
            </a:r>
            <a:r>
              <a:rPr lang="es-CL" dirty="0" err="1" smtClean="0"/>
              <a:t>m.o</a:t>
            </a:r>
            <a:r>
              <a:rPr lang="es-CL" dirty="0" smtClean="0"/>
              <a:t>. actualmente se agrupan en 3 reinos, </a:t>
            </a:r>
            <a:r>
              <a:rPr lang="es-CL" dirty="0" err="1" smtClean="0"/>
              <a:t>acelulares</a:t>
            </a:r>
            <a:r>
              <a:rPr lang="es-CL" dirty="0" smtClean="0"/>
              <a:t>, procariontes y eucariontes.</a:t>
            </a:r>
          </a:p>
          <a:p>
            <a:r>
              <a:rPr lang="es-CL" dirty="0" smtClean="0"/>
              <a:t>Están presentes en diversos lugares como aire, cuerpo humano, agua, entre otros.</a:t>
            </a:r>
          </a:p>
          <a:p>
            <a:r>
              <a:rPr lang="es-CL" dirty="0" smtClean="0"/>
              <a:t>Pueden ser autótrofos </a:t>
            </a:r>
            <a:r>
              <a:rPr lang="es-CL" dirty="0" err="1" smtClean="0"/>
              <a:t>quimiosintéticos</a:t>
            </a:r>
            <a:r>
              <a:rPr lang="es-CL" dirty="0" smtClean="0"/>
              <a:t> o fotosintéticos y heterótrofos.</a:t>
            </a:r>
            <a:endParaRPr lang="es-CL" dirty="0"/>
          </a:p>
        </p:txBody>
      </p:sp>
    </p:spTree>
    <p:extLst>
      <p:ext uri="{BB962C8B-B14F-4D97-AF65-F5344CB8AC3E}">
        <p14:creationId xmlns:p14="http://schemas.microsoft.com/office/powerpoint/2010/main" val="1024772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L"/>
          </a:p>
        </p:txBody>
      </p:sp>
      <p:sp>
        <p:nvSpPr>
          <p:cNvPr id="4" name="Elipse 3"/>
          <p:cNvSpPr/>
          <p:nvPr/>
        </p:nvSpPr>
        <p:spPr>
          <a:xfrm>
            <a:off x="3984170" y="365125"/>
            <a:ext cx="3213464" cy="16596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b="1" dirty="0" smtClean="0"/>
              <a:t>MICROORGANISMO</a:t>
            </a:r>
            <a:endParaRPr lang="es-CL" b="1" dirty="0"/>
          </a:p>
        </p:txBody>
      </p:sp>
      <p:cxnSp>
        <p:nvCxnSpPr>
          <p:cNvPr id="7" name="Conector recto de flecha 6"/>
          <p:cNvCxnSpPr/>
          <p:nvPr/>
        </p:nvCxnSpPr>
        <p:spPr>
          <a:xfrm flipH="1">
            <a:off x="3331029" y="1825625"/>
            <a:ext cx="1058091" cy="10743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ángulo 8"/>
          <p:cNvSpPr/>
          <p:nvPr/>
        </p:nvSpPr>
        <p:spPr>
          <a:xfrm>
            <a:off x="1319349" y="3213463"/>
            <a:ext cx="2965268" cy="6008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t>AUTÓTROFO QUIMIOSINTETICO</a:t>
            </a:r>
            <a:endParaRPr lang="es-CL" dirty="0"/>
          </a:p>
        </p:txBody>
      </p:sp>
      <p:sp>
        <p:nvSpPr>
          <p:cNvPr id="11" name="Rectángulo 10"/>
          <p:cNvSpPr/>
          <p:nvPr/>
        </p:nvSpPr>
        <p:spPr>
          <a:xfrm>
            <a:off x="4868092" y="3213463"/>
            <a:ext cx="2965268" cy="6008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t>AUTÓTROFO FOTOSINTÉTICO</a:t>
            </a:r>
            <a:endParaRPr lang="es-CL" dirty="0"/>
          </a:p>
        </p:txBody>
      </p:sp>
      <p:sp>
        <p:nvSpPr>
          <p:cNvPr id="12" name="Rectángulo 11"/>
          <p:cNvSpPr/>
          <p:nvPr/>
        </p:nvSpPr>
        <p:spPr>
          <a:xfrm>
            <a:off x="8416835" y="3213462"/>
            <a:ext cx="2965268" cy="6008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smtClean="0"/>
              <a:t>HETERÓTROFO</a:t>
            </a:r>
            <a:endParaRPr lang="es-CL" dirty="0"/>
          </a:p>
        </p:txBody>
      </p:sp>
      <p:cxnSp>
        <p:nvCxnSpPr>
          <p:cNvPr id="14" name="Conector recto de flecha 13"/>
          <p:cNvCxnSpPr/>
          <p:nvPr/>
        </p:nvCxnSpPr>
        <p:spPr>
          <a:xfrm>
            <a:off x="5799909" y="2024743"/>
            <a:ext cx="0" cy="10189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Conector recto de flecha 15"/>
          <p:cNvCxnSpPr/>
          <p:nvPr/>
        </p:nvCxnSpPr>
        <p:spPr>
          <a:xfrm>
            <a:off x="7067006" y="1573122"/>
            <a:ext cx="2351315" cy="13454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Flecha abajo 16"/>
          <p:cNvSpPr/>
          <p:nvPr/>
        </p:nvSpPr>
        <p:spPr>
          <a:xfrm>
            <a:off x="2312126" y="4010297"/>
            <a:ext cx="489857" cy="6792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8" name="Flecha abajo 17"/>
          <p:cNvSpPr/>
          <p:nvPr/>
        </p:nvSpPr>
        <p:spPr>
          <a:xfrm>
            <a:off x="5606143" y="4010297"/>
            <a:ext cx="489857" cy="6792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9" name="Flecha abajo 18"/>
          <p:cNvSpPr/>
          <p:nvPr/>
        </p:nvSpPr>
        <p:spPr>
          <a:xfrm>
            <a:off x="9654540" y="4056967"/>
            <a:ext cx="489857" cy="6792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0" name="Rectángulo redondeado 19"/>
          <p:cNvSpPr/>
          <p:nvPr/>
        </p:nvSpPr>
        <p:spPr>
          <a:xfrm>
            <a:off x="535577" y="4885509"/>
            <a:ext cx="3553097" cy="10842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a:t>Son </a:t>
            </a:r>
            <a:r>
              <a:rPr lang="es-CL" dirty="0" smtClean="0"/>
              <a:t>organismos que usan </a:t>
            </a:r>
            <a:r>
              <a:rPr lang="es-CL" dirty="0"/>
              <a:t>como fuente de energía la oxidación de compuestos inorgánicos.</a:t>
            </a:r>
          </a:p>
          <a:p>
            <a:pPr algn="ctr"/>
            <a:endParaRPr lang="es-CL" dirty="0"/>
          </a:p>
        </p:txBody>
      </p:sp>
      <p:sp>
        <p:nvSpPr>
          <p:cNvPr id="21" name="Rectángulo redondeado 20"/>
          <p:cNvSpPr/>
          <p:nvPr/>
        </p:nvSpPr>
        <p:spPr>
          <a:xfrm>
            <a:off x="4574177" y="4885508"/>
            <a:ext cx="3553097" cy="10842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L"/>
              <a:t>Emplean como fuente de energía la luz solar.</a:t>
            </a:r>
            <a:endParaRPr lang="es-CL" dirty="0"/>
          </a:p>
        </p:txBody>
      </p:sp>
      <p:sp>
        <p:nvSpPr>
          <p:cNvPr id="22" name="Rectángulo redondeado 21"/>
          <p:cNvSpPr/>
          <p:nvPr/>
        </p:nvSpPr>
        <p:spPr>
          <a:xfrm>
            <a:off x="8416835" y="4885508"/>
            <a:ext cx="3553097" cy="10842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L"/>
              <a:t>Aquellos organismos que la materia orgánica es transformada en nutrientes y energía.</a:t>
            </a:r>
            <a:endParaRPr lang="es-CL" dirty="0"/>
          </a:p>
        </p:txBody>
      </p:sp>
    </p:spTree>
    <p:extLst>
      <p:ext uri="{BB962C8B-B14F-4D97-AF65-F5344CB8AC3E}">
        <p14:creationId xmlns:p14="http://schemas.microsoft.com/office/powerpoint/2010/main" val="951796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dirty="0" smtClean="0"/>
              <a:t>Desarrollo de la Microbiología </a:t>
            </a:r>
            <a:endParaRPr lang="es-CL" dirty="0"/>
          </a:p>
        </p:txBody>
      </p:sp>
      <p:sp>
        <p:nvSpPr>
          <p:cNvPr id="3" name="Marcador de contenido 2"/>
          <p:cNvSpPr>
            <a:spLocks noGrp="1"/>
          </p:cNvSpPr>
          <p:nvPr>
            <p:ph idx="1"/>
          </p:nvPr>
        </p:nvSpPr>
        <p:spPr/>
        <p:txBody>
          <a:bodyPr>
            <a:normAutofit fontScale="92500" lnSpcReduction="10000"/>
          </a:bodyPr>
          <a:lstStyle/>
          <a:p>
            <a:r>
              <a:rPr lang="es-CL" dirty="0" smtClean="0"/>
              <a:t>Periodo especulativo</a:t>
            </a:r>
            <a:r>
              <a:rPr lang="es-CL" dirty="0" smtClean="0">
                <a:sym typeface="Wingdings" panose="05000000000000000000" pitchFamily="2" charset="2"/>
              </a:rPr>
              <a:t>: </a:t>
            </a:r>
            <a:r>
              <a:rPr lang="es-CL" dirty="0" smtClean="0"/>
              <a:t>Se </a:t>
            </a:r>
            <a:r>
              <a:rPr lang="es-CL" dirty="0"/>
              <a:t>inicia desde los 3 a 2.5 millones de años </a:t>
            </a:r>
            <a:r>
              <a:rPr lang="es-CL" dirty="0" smtClean="0"/>
              <a:t>A.C.</a:t>
            </a:r>
          </a:p>
          <a:p>
            <a:pPr marL="0" indent="0">
              <a:buNone/>
            </a:pPr>
            <a:r>
              <a:rPr lang="es-CL" dirty="0" smtClean="0"/>
              <a:t>El </a:t>
            </a:r>
            <a:r>
              <a:rPr lang="es-CL" dirty="0"/>
              <a:t>hombre inicia su relación con los microorganismos al desarrollarse las primeras prácticas agrícolas y el procesamiento empírico de los alimentos </a:t>
            </a:r>
            <a:endParaRPr lang="es-CL" dirty="0" smtClean="0"/>
          </a:p>
          <a:p>
            <a:r>
              <a:rPr lang="es-CL" dirty="0" smtClean="0"/>
              <a:t>Periodo  de los primeros </a:t>
            </a:r>
            <a:r>
              <a:rPr lang="es-CL" dirty="0" err="1" smtClean="0"/>
              <a:t>microscopistas</a:t>
            </a:r>
            <a:r>
              <a:rPr lang="es-CL" dirty="0" smtClean="0"/>
              <a:t>: </a:t>
            </a:r>
            <a:r>
              <a:rPr lang="es-CL" dirty="0" err="1"/>
              <a:t>Anthoni</a:t>
            </a:r>
            <a:r>
              <a:rPr lang="es-CL" dirty="0"/>
              <a:t> Van </a:t>
            </a:r>
            <a:r>
              <a:rPr lang="es-CL" dirty="0" smtClean="0"/>
              <a:t>Leeuwenhoek usando </a:t>
            </a:r>
            <a:r>
              <a:rPr lang="es-CL" dirty="0"/>
              <a:t>un microscopio de una sola lente realizó la primera observación microbiológica </a:t>
            </a:r>
            <a:r>
              <a:rPr lang="es-CL" dirty="0" smtClean="0"/>
              <a:t>registrada. </a:t>
            </a:r>
            <a:r>
              <a:rPr lang="es-CL" dirty="0"/>
              <a:t>Sus dotes de observador le ayudaron a describir por 1era. vez bacterias, protozoos, glóbulos rojos, </a:t>
            </a:r>
            <a:r>
              <a:rPr lang="es-CL" dirty="0" smtClean="0"/>
              <a:t>espermatozoides.</a:t>
            </a:r>
          </a:p>
          <a:p>
            <a:r>
              <a:rPr lang="es-CL" dirty="0" smtClean="0"/>
              <a:t>Periodo de cultivo de M.O.: Se descubre que</a:t>
            </a:r>
            <a:r>
              <a:rPr lang="es-CL" dirty="0" smtClean="0"/>
              <a:t> con situar en condiciones apropiadas de humedad y temperatura, cualquier tipo de material orgánico se </a:t>
            </a:r>
            <a:r>
              <a:rPr lang="es-CL" dirty="0" smtClean="0"/>
              <a:t>logra observar</a:t>
            </a:r>
            <a:r>
              <a:rPr lang="es-CL" dirty="0"/>
              <a:t> </a:t>
            </a:r>
            <a:r>
              <a:rPr lang="es-CL" dirty="0" smtClean="0"/>
              <a:t>el</a:t>
            </a:r>
            <a:r>
              <a:rPr lang="es-CL" dirty="0" smtClean="0"/>
              <a:t> florecimiento profuso de una gran diversidad de formas microbianas, algunas de ellas con manifestaciones observables a </a:t>
            </a:r>
            <a:r>
              <a:rPr lang="es-CL" dirty="0" err="1" smtClean="0"/>
              <a:t>simpIe</a:t>
            </a:r>
            <a:r>
              <a:rPr lang="es-CL" dirty="0" smtClean="0"/>
              <a:t> vista, la mayoría solamente visibles al microscopio.</a:t>
            </a:r>
          </a:p>
          <a:p>
            <a:endParaRPr lang="es-CL" dirty="0"/>
          </a:p>
          <a:p>
            <a:pPr marL="0" indent="0">
              <a:buNone/>
            </a:pPr>
            <a:endParaRPr lang="es-CL" dirty="0"/>
          </a:p>
        </p:txBody>
      </p:sp>
    </p:spTree>
    <p:extLst>
      <p:ext uri="{BB962C8B-B14F-4D97-AF65-F5344CB8AC3E}">
        <p14:creationId xmlns:p14="http://schemas.microsoft.com/office/powerpoint/2010/main" val="2874665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dirty="0" smtClean="0"/>
              <a:t>Desarrollo de la Microbiología</a:t>
            </a:r>
            <a:endParaRPr lang="es-CL" dirty="0"/>
          </a:p>
        </p:txBody>
      </p:sp>
      <p:sp>
        <p:nvSpPr>
          <p:cNvPr id="3" name="Marcador de contenido 2"/>
          <p:cNvSpPr>
            <a:spLocks noGrp="1"/>
          </p:cNvSpPr>
          <p:nvPr>
            <p:ph idx="1"/>
          </p:nvPr>
        </p:nvSpPr>
        <p:spPr/>
        <p:txBody>
          <a:bodyPr/>
          <a:lstStyle/>
          <a:p>
            <a:pPr marL="0" indent="0" algn="ctr">
              <a:buNone/>
            </a:pPr>
            <a:r>
              <a:rPr lang="es-CL" dirty="0" smtClean="0"/>
              <a:t>Periodo de la actualidad</a:t>
            </a:r>
          </a:p>
          <a:p>
            <a:pPr marL="0" indent="0" algn="ctr">
              <a:buNone/>
            </a:pPr>
            <a:endParaRPr lang="es-CL" dirty="0" smtClean="0"/>
          </a:p>
          <a:p>
            <a:pPr marL="0" indent="0" algn="ctr">
              <a:buNone/>
            </a:pPr>
            <a:r>
              <a:rPr lang="es-CL" dirty="0" smtClean="0"/>
              <a:t>Compuesto por tres fases</a:t>
            </a:r>
          </a:p>
        </p:txBody>
      </p:sp>
      <p:sp>
        <p:nvSpPr>
          <p:cNvPr id="4" name="Elipse 3"/>
          <p:cNvSpPr/>
          <p:nvPr/>
        </p:nvSpPr>
        <p:spPr>
          <a:xfrm>
            <a:off x="666204" y="3696153"/>
            <a:ext cx="3213464" cy="16596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b="1" dirty="0" smtClean="0"/>
              <a:t>FISIOLOGÍA MICROBIANA</a:t>
            </a:r>
            <a:endParaRPr lang="es-CL" b="1" dirty="0"/>
          </a:p>
        </p:txBody>
      </p:sp>
      <p:sp>
        <p:nvSpPr>
          <p:cNvPr id="5" name="Elipse 4"/>
          <p:cNvSpPr/>
          <p:nvPr/>
        </p:nvSpPr>
        <p:spPr>
          <a:xfrm>
            <a:off x="4489268" y="4001294"/>
            <a:ext cx="3213464" cy="16596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b="1" dirty="0" smtClean="0"/>
              <a:t>GENÉTICA MICROBIANA</a:t>
            </a:r>
            <a:endParaRPr lang="es-CL" b="1" dirty="0"/>
          </a:p>
        </p:txBody>
      </p:sp>
      <p:sp>
        <p:nvSpPr>
          <p:cNvPr id="6" name="Elipse 5"/>
          <p:cNvSpPr/>
          <p:nvPr/>
        </p:nvSpPr>
        <p:spPr>
          <a:xfrm>
            <a:off x="8645432" y="3696153"/>
            <a:ext cx="3213464" cy="16596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b="1" dirty="0" smtClean="0"/>
              <a:t>BIOTECNOLOGÍA MICROBIANA</a:t>
            </a:r>
            <a:endParaRPr lang="es-CL" b="1" dirty="0"/>
          </a:p>
        </p:txBody>
      </p:sp>
      <p:cxnSp>
        <p:nvCxnSpPr>
          <p:cNvPr id="8" name="Conector recto de flecha 7"/>
          <p:cNvCxnSpPr/>
          <p:nvPr/>
        </p:nvCxnSpPr>
        <p:spPr>
          <a:xfrm>
            <a:off x="5904411" y="2220686"/>
            <a:ext cx="13063" cy="6792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Conector recto de flecha 11"/>
          <p:cNvCxnSpPr/>
          <p:nvPr/>
        </p:nvCxnSpPr>
        <p:spPr>
          <a:xfrm flipH="1">
            <a:off x="3200400" y="3226526"/>
            <a:ext cx="1018903" cy="4696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Conector recto de flecha 13"/>
          <p:cNvCxnSpPr/>
          <p:nvPr/>
        </p:nvCxnSpPr>
        <p:spPr>
          <a:xfrm>
            <a:off x="5917474" y="3226526"/>
            <a:ext cx="0" cy="7747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onector recto de flecha 16"/>
          <p:cNvCxnSpPr/>
          <p:nvPr/>
        </p:nvCxnSpPr>
        <p:spPr>
          <a:xfrm>
            <a:off x="8085909" y="3069771"/>
            <a:ext cx="2050868" cy="5441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2868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dirty="0" smtClean="0"/>
              <a:t>ACTIVIDAD</a:t>
            </a:r>
            <a:endParaRPr lang="es-CL" dirty="0"/>
          </a:p>
        </p:txBody>
      </p:sp>
      <p:sp>
        <p:nvSpPr>
          <p:cNvPr id="3" name="Marcador de contenido 2"/>
          <p:cNvSpPr>
            <a:spLocks noGrp="1"/>
          </p:cNvSpPr>
          <p:nvPr>
            <p:ph idx="1"/>
          </p:nvPr>
        </p:nvSpPr>
        <p:spPr/>
        <p:txBody>
          <a:bodyPr/>
          <a:lstStyle/>
          <a:p>
            <a:r>
              <a:rPr lang="es-CL" dirty="0" smtClean="0"/>
              <a:t>Realice un mapa conceptual de toda la materia de este </a:t>
            </a:r>
            <a:r>
              <a:rPr lang="es-CL" dirty="0" err="1" smtClean="0"/>
              <a:t>ppt</a:t>
            </a:r>
            <a:r>
              <a:rPr lang="es-CL" dirty="0" smtClean="0"/>
              <a:t>, tiene 10 días desde que lo recibe para enviarlo al siguiente correo </a:t>
            </a:r>
            <a:r>
              <a:rPr lang="es-CL" dirty="0" smtClean="0">
                <a:hlinkClick r:id="rId2"/>
              </a:rPr>
              <a:t>varinialopezriffo@Gmail.com</a:t>
            </a:r>
            <a:r>
              <a:rPr lang="es-CL" dirty="0" smtClean="0"/>
              <a:t>, cabe destacar que lleva nota.</a:t>
            </a:r>
            <a:endParaRPr lang="es-CL" dirty="0"/>
          </a:p>
        </p:txBody>
      </p:sp>
    </p:spTree>
    <p:extLst>
      <p:ext uri="{BB962C8B-B14F-4D97-AF65-F5344CB8AC3E}">
        <p14:creationId xmlns:p14="http://schemas.microsoft.com/office/powerpoint/2010/main" val="410891331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457</Words>
  <Application>Microsoft Office PowerPoint</Application>
  <PresentationFormat>Panorámica</PresentationFormat>
  <Paragraphs>46</Paragraphs>
  <Slides>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9</vt:i4>
      </vt:variant>
    </vt:vector>
  </HeadingPairs>
  <TitlesOfParts>
    <vt:vector size="14" baseType="lpstr">
      <vt:lpstr>Arial</vt:lpstr>
      <vt:lpstr>Calibri</vt:lpstr>
      <vt:lpstr>Calibri Light</vt:lpstr>
      <vt:lpstr>Wingdings</vt:lpstr>
      <vt:lpstr>Tema de Office</vt:lpstr>
      <vt:lpstr>Retroalimentación de los fundamentos de la Microbiología</vt:lpstr>
      <vt:lpstr>OA</vt:lpstr>
      <vt:lpstr>OBJETIVO</vt:lpstr>
      <vt:lpstr>¿Qué es la Microbiología?</vt:lpstr>
      <vt:lpstr>Concepto de microorganismo</vt:lpstr>
      <vt:lpstr>Presentación de PowerPoint</vt:lpstr>
      <vt:lpstr>Desarrollo de la Microbiología </vt:lpstr>
      <vt:lpstr>Desarrollo de la Microbiología</vt:lpstr>
      <vt:lpstr>ACTIVIDAD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Retroalimentación de los fundamentos de la Microbiología</dc:title>
  <dc:creator>Usuario de Windows</dc:creator>
  <cp:lastModifiedBy>Usuario de Windows</cp:lastModifiedBy>
  <cp:revision>6</cp:revision>
  <dcterms:created xsi:type="dcterms:W3CDTF">2020-03-25T23:36:28Z</dcterms:created>
  <dcterms:modified xsi:type="dcterms:W3CDTF">2020-03-26T00:14:59Z</dcterms:modified>
</cp:coreProperties>
</file>