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handoutMasterIdLst>
    <p:handoutMasterId r:id="rId35"/>
  </p:handoutMasterIdLst>
  <p:sldIdLst>
    <p:sldId id="256" r:id="rId2"/>
    <p:sldId id="290" r:id="rId3"/>
    <p:sldId id="291" r:id="rId4"/>
    <p:sldId id="257" r:id="rId5"/>
    <p:sldId id="258" r:id="rId6"/>
    <p:sldId id="262" r:id="rId7"/>
    <p:sldId id="259" r:id="rId8"/>
    <p:sldId id="286" r:id="rId9"/>
    <p:sldId id="264" r:id="rId10"/>
    <p:sldId id="265" r:id="rId11"/>
    <p:sldId id="280" r:id="rId12"/>
    <p:sldId id="261" r:id="rId13"/>
    <p:sldId id="287" r:id="rId14"/>
    <p:sldId id="288" r:id="rId15"/>
    <p:sldId id="289" r:id="rId16"/>
    <p:sldId id="278" r:id="rId17"/>
    <p:sldId id="281" r:id="rId18"/>
    <p:sldId id="266" r:id="rId19"/>
    <p:sldId id="269" r:id="rId20"/>
    <p:sldId id="282" r:id="rId21"/>
    <p:sldId id="270" r:id="rId22"/>
    <p:sldId id="271" r:id="rId23"/>
    <p:sldId id="275" r:id="rId24"/>
    <p:sldId id="279" r:id="rId25"/>
    <p:sldId id="274" r:id="rId26"/>
    <p:sldId id="276" r:id="rId27"/>
    <p:sldId id="277" r:id="rId28"/>
    <p:sldId id="285" r:id="rId29"/>
    <p:sldId id="284" r:id="rId30"/>
    <p:sldId id="283" r:id="rId31"/>
    <p:sldId id="263" r:id="rId32"/>
    <p:sldId id="292" r:id="rId33"/>
  </p:sldIdLst>
  <p:sldSz cx="9144000" cy="6858000" type="screen4x3"/>
  <p:notesSz cx="6888163" cy="100203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0" d="100"/>
          <a:sy n="90" d="100"/>
        </p:scale>
        <p:origin x="143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NULL"/><Relationship Id="rId4"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NULL"/><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F3789B-5CAB-4E7C-AFA2-9EEDADF037A5}" type="doc">
      <dgm:prSet loTypeId="urn:microsoft.com/office/officeart/2005/8/layout/hList7#1" loCatId="list" qsTypeId="urn:microsoft.com/office/officeart/2005/8/quickstyle/simple1" qsCatId="simple" csTypeId="urn:microsoft.com/office/officeart/2005/8/colors/accent1_2" csCatId="accent1" phldr="1"/>
      <dgm:spPr/>
    </dgm:pt>
    <dgm:pt modelId="{D5D8EB25-8C93-4669-82CA-E124C5B04151}">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pPr algn="ctr"/>
          <a:r>
            <a:rPr lang="es-CL" sz="1700" b="1" dirty="0"/>
            <a:t>Especulativo</a:t>
          </a:r>
        </a:p>
        <a:p>
          <a:pPr algn="l"/>
          <a:r>
            <a:rPr lang="es-CL" sz="1600" dirty="0" err="1"/>
            <a:t>Lucrecio</a:t>
          </a:r>
          <a:r>
            <a:rPr lang="es-CL" sz="1600" dirty="0"/>
            <a:t> (98-55 </a:t>
          </a:r>
          <a:r>
            <a:rPr lang="es-CL" sz="1600" dirty="0" err="1"/>
            <a:t>a.C</a:t>
          </a:r>
          <a:r>
            <a:rPr lang="es-CL" sz="1600" dirty="0"/>
            <a:t>)</a:t>
          </a:r>
        </a:p>
        <a:p>
          <a:pPr algn="l"/>
          <a:r>
            <a:rPr lang="es-CL" sz="1600" dirty="0"/>
            <a:t>*Criaturas vivas invisibles</a:t>
          </a:r>
        </a:p>
      </dgm:t>
    </dgm:pt>
    <dgm:pt modelId="{0D8410DD-9357-4DF5-B2B9-1C50C380075E}" type="parTrans" cxnId="{251CCF08-0234-48F6-9319-2F13C78F0E60}">
      <dgm:prSet/>
      <dgm:spPr/>
      <dgm:t>
        <a:bodyPr/>
        <a:lstStyle/>
        <a:p>
          <a:endParaRPr lang="es-CL"/>
        </a:p>
      </dgm:t>
    </dgm:pt>
    <dgm:pt modelId="{CD42F804-49AC-4224-9C41-4A4D376EB905}" type="sibTrans" cxnId="{251CCF08-0234-48F6-9319-2F13C78F0E60}">
      <dgm:prSet/>
      <dgm:spPr/>
      <dgm:t>
        <a:bodyPr/>
        <a:lstStyle/>
        <a:p>
          <a:endParaRPr lang="es-CL"/>
        </a:p>
      </dgm:t>
    </dgm:pt>
    <dgm:pt modelId="{644AFCCC-61F9-4E4D-A175-3154CD313751}">
      <dgm:prSet phldrT="[Texto]">
        <dgm:style>
          <a:lnRef idx="2">
            <a:schemeClr val="accent3">
              <a:shade val="50000"/>
            </a:schemeClr>
          </a:lnRef>
          <a:fillRef idx="1">
            <a:schemeClr val="accent3"/>
          </a:fillRef>
          <a:effectRef idx="0">
            <a:schemeClr val="accent3"/>
          </a:effectRef>
          <a:fontRef idx="minor">
            <a:schemeClr val="lt1"/>
          </a:fontRef>
        </dgm:style>
      </dgm:prSet>
      <dgm:spPr/>
      <dgm:t>
        <a:bodyPr/>
        <a:lstStyle/>
        <a:p>
          <a:r>
            <a:rPr lang="es-CL" b="1" dirty="0"/>
            <a:t>Primeros </a:t>
          </a:r>
          <a:r>
            <a:rPr lang="es-CL" b="1" dirty="0" err="1"/>
            <a:t>Microscopistas</a:t>
          </a:r>
          <a:endParaRPr lang="es-CL" b="1" dirty="0"/>
        </a:p>
        <a:p>
          <a:r>
            <a:rPr lang="es-CL" dirty="0"/>
            <a:t>Galileo- </a:t>
          </a:r>
          <a:r>
            <a:rPr lang="es-CL" dirty="0" err="1"/>
            <a:t>Leeuwenhoek</a:t>
          </a:r>
          <a:endParaRPr lang="es-CL" dirty="0"/>
        </a:p>
      </dgm:t>
    </dgm:pt>
    <dgm:pt modelId="{2D0AB353-BDA7-4FAA-A8F4-BA132DA68012}" type="parTrans" cxnId="{53822F14-17CF-435D-83A0-3F3B1B910764}">
      <dgm:prSet/>
      <dgm:spPr/>
      <dgm:t>
        <a:bodyPr/>
        <a:lstStyle/>
        <a:p>
          <a:endParaRPr lang="es-CL"/>
        </a:p>
      </dgm:t>
    </dgm:pt>
    <dgm:pt modelId="{CADF0F09-A560-4A21-929D-A00273270444}" type="sibTrans" cxnId="{53822F14-17CF-435D-83A0-3F3B1B910764}">
      <dgm:prSet/>
      <dgm:spPr/>
      <dgm:t>
        <a:bodyPr/>
        <a:lstStyle/>
        <a:p>
          <a:endParaRPr lang="es-CL"/>
        </a:p>
      </dgm:t>
    </dgm:pt>
    <dgm:pt modelId="{04410901-C543-407C-B452-7A1B92F3ADC1}">
      <dgm:prSet phldrT="[Texto]">
        <dgm:style>
          <a:lnRef idx="2">
            <a:schemeClr val="accent5">
              <a:shade val="50000"/>
            </a:schemeClr>
          </a:lnRef>
          <a:fillRef idx="1">
            <a:schemeClr val="accent5"/>
          </a:fillRef>
          <a:effectRef idx="0">
            <a:schemeClr val="accent5"/>
          </a:effectRef>
          <a:fontRef idx="minor">
            <a:schemeClr val="lt1"/>
          </a:fontRef>
        </dgm:style>
      </dgm:prSet>
      <dgm:spPr/>
      <dgm:t>
        <a:bodyPr/>
        <a:lstStyle/>
        <a:p>
          <a:r>
            <a:rPr lang="es-CL" b="1" dirty="0"/>
            <a:t>Cultivo de microorganismos</a:t>
          </a:r>
        </a:p>
        <a:p>
          <a:r>
            <a:rPr lang="es-CL" dirty="0"/>
            <a:t>Pasteur-Koch</a:t>
          </a:r>
        </a:p>
      </dgm:t>
    </dgm:pt>
    <dgm:pt modelId="{3E4AFFF4-1851-4ABE-973A-7E094EC4F0AB}" type="parTrans" cxnId="{C4307083-CAA9-4FB6-8462-527B0397D1EB}">
      <dgm:prSet/>
      <dgm:spPr/>
      <dgm:t>
        <a:bodyPr/>
        <a:lstStyle/>
        <a:p>
          <a:endParaRPr lang="es-CL"/>
        </a:p>
      </dgm:t>
    </dgm:pt>
    <dgm:pt modelId="{2F158FE9-F51A-4E59-938F-3A5FC2A2763A}" type="sibTrans" cxnId="{C4307083-CAA9-4FB6-8462-527B0397D1EB}">
      <dgm:prSet/>
      <dgm:spPr/>
      <dgm:t>
        <a:bodyPr/>
        <a:lstStyle/>
        <a:p>
          <a:endParaRPr lang="es-CL"/>
        </a:p>
      </dgm:t>
    </dgm:pt>
    <dgm:pt modelId="{BD29113C-BD51-4D4B-A617-E0C55DC526F7}">
      <dgm:prSet phldrT="[Texto]">
        <dgm:style>
          <a:lnRef idx="3">
            <a:schemeClr val="lt1"/>
          </a:lnRef>
          <a:fillRef idx="1">
            <a:schemeClr val="accent4"/>
          </a:fillRef>
          <a:effectRef idx="1">
            <a:schemeClr val="accent4"/>
          </a:effectRef>
          <a:fontRef idx="minor">
            <a:schemeClr val="lt1"/>
          </a:fontRef>
        </dgm:style>
      </dgm:prSet>
      <dgm:spPr/>
      <dgm:t>
        <a:bodyPr/>
        <a:lstStyle/>
        <a:p>
          <a:r>
            <a:rPr lang="es-CL" b="1" dirty="0"/>
            <a:t>Actualidad</a:t>
          </a:r>
        </a:p>
        <a:p>
          <a:r>
            <a:rPr lang="es-CL" dirty="0"/>
            <a:t>Surgen nuevas ciencias</a:t>
          </a:r>
        </a:p>
      </dgm:t>
    </dgm:pt>
    <dgm:pt modelId="{E10AD990-E68C-45C7-A19A-4E86A53DBB56}" type="parTrans" cxnId="{4F0A47BD-E920-4374-A196-727F0927A2E2}">
      <dgm:prSet/>
      <dgm:spPr/>
      <dgm:t>
        <a:bodyPr/>
        <a:lstStyle/>
        <a:p>
          <a:endParaRPr lang="es-CL"/>
        </a:p>
      </dgm:t>
    </dgm:pt>
    <dgm:pt modelId="{F6B18940-0212-46E1-91DB-4B1721F8D5B1}" type="sibTrans" cxnId="{4F0A47BD-E920-4374-A196-727F0927A2E2}">
      <dgm:prSet/>
      <dgm:spPr/>
      <dgm:t>
        <a:bodyPr/>
        <a:lstStyle/>
        <a:p>
          <a:endParaRPr lang="es-CL"/>
        </a:p>
      </dgm:t>
    </dgm:pt>
    <dgm:pt modelId="{24D63423-5670-46A3-AD35-30627B5A0E5F}" type="pres">
      <dgm:prSet presAssocID="{CAF3789B-5CAB-4E7C-AFA2-9EEDADF037A5}" presName="Name0" presStyleCnt="0">
        <dgm:presLayoutVars>
          <dgm:dir/>
          <dgm:resizeHandles val="exact"/>
        </dgm:presLayoutVars>
      </dgm:prSet>
      <dgm:spPr/>
    </dgm:pt>
    <dgm:pt modelId="{257F6113-2AD1-4888-A7A5-58034EFDF7B2}" type="pres">
      <dgm:prSet presAssocID="{CAF3789B-5CAB-4E7C-AFA2-9EEDADF037A5}" presName="fgShape" presStyleLbl="fgShp" presStyleIdx="0" presStyleCnt="1"/>
      <dgm:spPr/>
    </dgm:pt>
    <dgm:pt modelId="{CB44B537-3272-40B7-9E6C-398CB7AD4C2A}" type="pres">
      <dgm:prSet presAssocID="{CAF3789B-5CAB-4E7C-AFA2-9EEDADF037A5}" presName="linComp" presStyleCnt="0"/>
      <dgm:spPr/>
    </dgm:pt>
    <dgm:pt modelId="{386A009A-A0B8-4EAC-8126-A1163E4E9D7F}" type="pres">
      <dgm:prSet presAssocID="{D5D8EB25-8C93-4669-82CA-E124C5B04151}" presName="compNode" presStyleCnt="0"/>
      <dgm:spPr/>
    </dgm:pt>
    <dgm:pt modelId="{7C356EB9-ECFB-400F-B769-26B8D56A15AE}" type="pres">
      <dgm:prSet presAssocID="{D5D8EB25-8C93-4669-82CA-E124C5B04151}" presName="bkgdShape" presStyleLbl="node1" presStyleIdx="0" presStyleCnt="4"/>
      <dgm:spPr/>
    </dgm:pt>
    <dgm:pt modelId="{E25D4707-EE61-4329-9BBF-91ECBAF72AB7}" type="pres">
      <dgm:prSet presAssocID="{D5D8EB25-8C93-4669-82CA-E124C5B04151}" presName="nodeTx" presStyleLbl="node1" presStyleIdx="0" presStyleCnt="4">
        <dgm:presLayoutVars>
          <dgm:bulletEnabled val="1"/>
        </dgm:presLayoutVars>
      </dgm:prSet>
      <dgm:spPr/>
    </dgm:pt>
    <dgm:pt modelId="{336A2A9D-C81E-4EA2-B7CE-D558EF105F5D}" type="pres">
      <dgm:prSet presAssocID="{D5D8EB25-8C93-4669-82CA-E124C5B04151}" presName="invisiNode" presStyleLbl="node1" presStyleIdx="0" presStyleCnt="4"/>
      <dgm:spPr/>
    </dgm:pt>
    <dgm:pt modelId="{2D75BE4A-303F-4082-8139-09836B7B38DE}" type="pres">
      <dgm:prSet presAssocID="{D5D8EB25-8C93-4669-82CA-E124C5B04151}" presName="imagNode" presStyleLbl="fgImgPlace1" presStyleIdx="0" presStyleCnt="4" custScaleY="96802" custLinFactNeighborX="989" custLinFactNeighborY="-7104"/>
      <dgm:spPr>
        <a:blipFill rotWithShape="0">
          <a:blip xmlns:r="http://schemas.openxmlformats.org/officeDocument/2006/relationships" r:embed="rId1"/>
          <a:stretch>
            <a:fillRect/>
          </a:stretch>
        </a:blipFill>
      </dgm:spPr>
    </dgm:pt>
    <dgm:pt modelId="{1E0F4664-FAEF-46DF-8757-36009B156092}" type="pres">
      <dgm:prSet presAssocID="{CD42F804-49AC-4224-9C41-4A4D376EB905}" presName="sibTrans" presStyleLbl="sibTrans2D1" presStyleIdx="0" presStyleCnt="0"/>
      <dgm:spPr/>
    </dgm:pt>
    <dgm:pt modelId="{766D53C2-C451-4FA7-A736-58F5F0F10D59}" type="pres">
      <dgm:prSet presAssocID="{644AFCCC-61F9-4E4D-A175-3154CD313751}" presName="compNode" presStyleCnt="0"/>
      <dgm:spPr/>
    </dgm:pt>
    <dgm:pt modelId="{C441A1F3-9315-438D-A67E-13E00653B52B}" type="pres">
      <dgm:prSet presAssocID="{644AFCCC-61F9-4E4D-A175-3154CD313751}" presName="bkgdShape" presStyleLbl="node1" presStyleIdx="1" presStyleCnt="4"/>
      <dgm:spPr/>
    </dgm:pt>
    <dgm:pt modelId="{229E3DD0-83D5-4906-9AA5-023B9C4DCBFC}" type="pres">
      <dgm:prSet presAssocID="{644AFCCC-61F9-4E4D-A175-3154CD313751}" presName="nodeTx" presStyleLbl="node1" presStyleIdx="1" presStyleCnt="4">
        <dgm:presLayoutVars>
          <dgm:bulletEnabled val="1"/>
        </dgm:presLayoutVars>
      </dgm:prSet>
      <dgm:spPr/>
    </dgm:pt>
    <dgm:pt modelId="{F4337896-8719-4C0F-8C0C-20DE2A879003}" type="pres">
      <dgm:prSet presAssocID="{644AFCCC-61F9-4E4D-A175-3154CD313751}" presName="invisiNode" presStyleLbl="node1" presStyleIdx="1" presStyleCnt="4"/>
      <dgm:spPr/>
    </dgm:pt>
    <dgm:pt modelId="{8AB427EF-022C-49B9-94E4-AC1566C6263D}" type="pres">
      <dgm:prSet presAssocID="{644AFCCC-61F9-4E4D-A175-3154CD313751}" presName="imagNode" presStyleLbl="fgImgPlace1" presStyleIdx="1" presStyleCnt="4"/>
      <dgm:spPr>
        <a:blipFill rotWithShape="0">
          <a:blip xmlns:r="http://schemas.openxmlformats.org/officeDocument/2006/relationships" r:embed="rId2"/>
          <a:stretch>
            <a:fillRect/>
          </a:stretch>
        </a:blipFill>
      </dgm:spPr>
    </dgm:pt>
    <dgm:pt modelId="{5CC431F4-30BE-458C-8A86-7218FB994DB0}" type="pres">
      <dgm:prSet presAssocID="{CADF0F09-A560-4A21-929D-A00273270444}" presName="sibTrans" presStyleLbl="sibTrans2D1" presStyleIdx="0" presStyleCnt="0"/>
      <dgm:spPr/>
    </dgm:pt>
    <dgm:pt modelId="{723AF19F-A61A-43D6-B347-FB10565F9A88}" type="pres">
      <dgm:prSet presAssocID="{04410901-C543-407C-B452-7A1B92F3ADC1}" presName="compNode" presStyleCnt="0"/>
      <dgm:spPr/>
    </dgm:pt>
    <dgm:pt modelId="{187D492D-CBBA-461A-ACA7-BBF86407B315}" type="pres">
      <dgm:prSet presAssocID="{04410901-C543-407C-B452-7A1B92F3ADC1}" presName="bkgdShape" presStyleLbl="node1" presStyleIdx="2" presStyleCnt="4"/>
      <dgm:spPr/>
    </dgm:pt>
    <dgm:pt modelId="{481F8EA0-79BB-4117-BD1F-211976728853}" type="pres">
      <dgm:prSet presAssocID="{04410901-C543-407C-B452-7A1B92F3ADC1}" presName="nodeTx" presStyleLbl="node1" presStyleIdx="2" presStyleCnt="4">
        <dgm:presLayoutVars>
          <dgm:bulletEnabled val="1"/>
        </dgm:presLayoutVars>
      </dgm:prSet>
      <dgm:spPr/>
    </dgm:pt>
    <dgm:pt modelId="{B848C2D7-2DB4-4209-873B-A9F4CC4FD3E6}" type="pres">
      <dgm:prSet presAssocID="{04410901-C543-407C-B452-7A1B92F3ADC1}" presName="invisiNode" presStyleLbl="node1" presStyleIdx="2" presStyleCnt="4"/>
      <dgm:spPr/>
    </dgm:pt>
    <dgm:pt modelId="{98B7CC71-CEC3-4B3F-A761-D5A97786965B}" type="pres">
      <dgm:prSet presAssocID="{04410901-C543-407C-B452-7A1B92F3ADC1}" presName="imagNode" presStyleLbl="fgImgPlace1" presStyleIdx="2" presStyleCnt="4"/>
      <dgm:spPr>
        <a:blipFill rotWithShape="0">
          <a:blip xmlns:r="http://schemas.openxmlformats.org/officeDocument/2006/relationships" r:embed="rId3"/>
          <a:stretch>
            <a:fillRect/>
          </a:stretch>
        </a:blipFill>
      </dgm:spPr>
    </dgm:pt>
    <dgm:pt modelId="{31078C4A-6932-4958-85D3-7BAC85F912BA}" type="pres">
      <dgm:prSet presAssocID="{2F158FE9-F51A-4E59-938F-3A5FC2A2763A}" presName="sibTrans" presStyleLbl="sibTrans2D1" presStyleIdx="0" presStyleCnt="0"/>
      <dgm:spPr/>
    </dgm:pt>
    <dgm:pt modelId="{59F1EE71-B007-462D-B665-3118866361D8}" type="pres">
      <dgm:prSet presAssocID="{BD29113C-BD51-4D4B-A617-E0C55DC526F7}" presName="compNode" presStyleCnt="0"/>
      <dgm:spPr/>
    </dgm:pt>
    <dgm:pt modelId="{E7EAD825-6085-4F93-9668-F59BD6D20DEF}" type="pres">
      <dgm:prSet presAssocID="{BD29113C-BD51-4D4B-A617-E0C55DC526F7}" presName="bkgdShape" presStyleLbl="node1" presStyleIdx="3" presStyleCnt="4"/>
      <dgm:spPr/>
    </dgm:pt>
    <dgm:pt modelId="{9D4495C5-C8D2-4C54-BEB1-1B9CB812D449}" type="pres">
      <dgm:prSet presAssocID="{BD29113C-BD51-4D4B-A617-E0C55DC526F7}" presName="nodeTx" presStyleLbl="node1" presStyleIdx="3" presStyleCnt="4">
        <dgm:presLayoutVars>
          <dgm:bulletEnabled val="1"/>
        </dgm:presLayoutVars>
      </dgm:prSet>
      <dgm:spPr/>
    </dgm:pt>
    <dgm:pt modelId="{1AD41240-536C-4998-ADF4-5BDAB6631103}" type="pres">
      <dgm:prSet presAssocID="{BD29113C-BD51-4D4B-A617-E0C55DC526F7}" presName="invisiNode" presStyleLbl="node1" presStyleIdx="3" presStyleCnt="4"/>
      <dgm:spPr/>
    </dgm:pt>
    <dgm:pt modelId="{45FEDF19-0602-45E7-807A-DA4A6F308E8B}" type="pres">
      <dgm:prSet presAssocID="{BD29113C-BD51-4D4B-A617-E0C55DC526F7}" presName="imagNode" presStyleLbl="fgImgPlace1" presStyleIdx="3" presStyleCnt="4"/>
      <dgm:spPr>
        <a:blipFill rotWithShape="0">
          <a:blip xmlns:r="http://schemas.openxmlformats.org/officeDocument/2006/relationships" r:embed="rId4"/>
          <a:stretch>
            <a:fillRect/>
          </a:stretch>
        </a:blipFill>
      </dgm:spPr>
    </dgm:pt>
  </dgm:ptLst>
  <dgm:cxnLst>
    <dgm:cxn modelId="{00981B03-CEB2-4FA4-ADBF-BCC01400778C}" type="presOf" srcId="{CADF0F09-A560-4A21-929D-A00273270444}" destId="{5CC431F4-30BE-458C-8A86-7218FB994DB0}" srcOrd="0" destOrd="0" presId="urn:microsoft.com/office/officeart/2005/8/layout/hList7#1"/>
    <dgm:cxn modelId="{251CCF08-0234-48F6-9319-2F13C78F0E60}" srcId="{CAF3789B-5CAB-4E7C-AFA2-9EEDADF037A5}" destId="{D5D8EB25-8C93-4669-82CA-E124C5B04151}" srcOrd="0" destOrd="0" parTransId="{0D8410DD-9357-4DF5-B2B9-1C50C380075E}" sibTransId="{CD42F804-49AC-4224-9C41-4A4D376EB905}"/>
    <dgm:cxn modelId="{53822F14-17CF-435D-83A0-3F3B1B910764}" srcId="{CAF3789B-5CAB-4E7C-AFA2-9EEDADF037A5}" destId="{644AFCCC-61F9-4E4D-A175-3154CD313751}" srcOrd="1" destOrd="0" parTransId="{2D0AB353-BDA7-4FAA-A8F4-BA132DA68012}" sibTransId="{CADF0F09-A560-4A21-929D-A00273270444}"/>
    <dgm:cxn modelId="{407DB41A-BE37-4293-8834-89444BDE86CD}" type="presOf" srcId="{644AFCCC-61F9-4E4D-A175-3154CD313751}" destId="{C441A1F3-9315-438D-A67E-13E00653B52B}" srcOrd="0" destOrd="0" presId="urn:microsoft.com/office/officeart/2005/8/layout/hList7#1"/>
    <dgm:cxn modelId="{2D620035-ACE8-4E71-B8F2-A442BBE38F42}" type="presOf" srcId="{BD29113C-BD51-4D4B-A617-E0C55DC526F7}" destId="{E7EAD825-6085-4F93-9668-F59BD6D20DEF}" srcOrd="0" destOrd="0" presId="urn:microsoft.com/office/officeart/2005/8/layout/hList7#1"/>
    <dgm:cxn modelId="{E9D80A5D-FC8F-4236-B336-6B28AC01E376}" type="presOf" srcId="{04410901-C543-407C-B452-7A1B92F3ADC1}" destId="{481F8EA0-79BB-4117-BD1F-211976728853}" srcOrd="1" destOrd="0" presId="urn:microsoft.com/office/officeart/2005/8/layout/hList7#1"/>
    <dgm:cxn modelId="{9443D346-EF46-4499-AEEA-324E1408603D}" type="presOf" srcId="{644AFCCC-61F9-4E4D-A175-3154CD313751}" destId="{229E3DD0-83D5-4906-9AA5-023B9C4DCBFC}" srcOrd="1" destOrd="0" presId="urn:microsoft.com/office/officeart/2005/8/layout/hList7#1"/>
    <dgm:cxn modelId="{5DD50153-0F1E-40AD-9005-EDEAA30FC05B}" type="presOf" srcId="{CD42F804-49AC-4224-9C41-4A4D376EB905}" destId="{1E0F4664-FAEF-46DF-8757-36009B156092}" srcOrd="0" destOrd="0" presId="urn:microsoft.com/office/officeart/2005/8/layout/hList7#1"/>
    <dgm:cxn modelId="{C4307083-CAA9-4FB6-8462-527B0397D1EB}" srcId="{CAF3789B-5CAB-4E7C-AFA2-9EEDADF037A5}" destId="{04410901-C543-407C-B452-7A1B92F3ADC1}" srcOrd="2" destOrd="0" parTransId="{3E4AFFF4-1851-4ABE-973A-7E094EC4F0AB}" sibTransId="{2F158FE9-F51A-4E59-938F-3A5FC2A2763A}"/>
    <dgm:cxn modelId="{873BF1A2-B427-4BE5-B917-294A89710D97}" type="presOf" srcId="{BD29113C-BD51-4D4B-A617-E0C55DC526F7}" destId="{9D4495C5-C8D2-4C54-BEB1-1B9CB812D449}" srcOrd="1" destOrd="0" presId="urn:microsoft.com/office/officeart/2005/8/layout/hList7#1"/>
    <dgm:cxn modelId="{C5C46BBC-A520-402C-B2F1-F23FA5CC8EB6}" type="presOf" srcId="{D5D8EB25-8C93-4669-82CA-E124C5B04151}" destId="{7C356EB9-ECFB-400F-B769-26B8D56A15AE}" srcOrd="0" destOrd="0" presId="urn:microsoft.com/office/officeart/2005/8/layout/hList7#1"/>
    <dgm:cxn modelId="{F2F550BC-D2F9-40ED-9F4E-5EB60B39E478}" type="presOf" srcId="{2F158FE9-F51A-4E59-938F-3A5FC2A2763A}" destId="{31078C4A-6932-4958-85D3-7BAC85F912BA}" srcOrd="0" destOrd="0" presId="urn:microsoft.com/office/officeart/2005/8/layout/hList7#1"/>
    <dgm:cxn modelId="{4F0A47BD-E920-4374-A196-727F0927A2E2}" srcId="{CAF3789B-5CAB-4E7C-AFA2-9EEDADF037A5}" destId="{BD29113C-BD51-4D4B-A617-E0C55DC526F7}" srcOrd="3" destOrd="0" parTransId="{E10AD990-E68C-45C7-A19A-4E86A53DBB56}" sibTransId="{F6B18940-0212-46E1-91DB-4B1721F8D5B1}"/>
    <dgm:cxn modelId="{DE31F3E9-FB97-4361-9023-ADFE9D820A8A}" type="presOf" srcId="{04410901-C543-407C-B452-7A1B92F3ADC1}" destId="{187D492D-CBBA-461A-ACA7-BBF86407B315}" srcOrd="0" destOrd="0" presId="urn:microsoft.com/office/officeart/2005/8/layout/hList7#1"/>
    <dgm:cxn modelId="{AB841BF9-B94F-4A04-A912-CAC1E029DC1D}" type="presOf" srcId="{D5D8EB25-8C93-4669-82CA-E124C5B04151}" destId="{E25D4707-EE61-4329-9BBF-91ECBAF72AB7}" srcOrd="1" destOrd="0" presId="urn:microsoft.com/office/officeart/2005/8/layout/hList7#1"/>
    <dgm:cxn modelId="{9BE38BFF-80A6-48C3-B427-30E75941F268}" type="presOf" srcId="{CAF3789B-5CAB-4E7C-AFA2-9EEDADF037A5}" destId="{24D63423-5670-46A3-AD35-30627B5A0E5F}" srcOrd="0" destOrd="0" presId="urn:microsoft.com/office/officeart/2005/8/layout/hList7#1"/>
    <dgm:cxn modelId="{04B8080B-7E52-4C04-8F70-C5A5E59C8419}" type="presParOf" srcId="{24D63423-5670-46A3-AD35-30627B5A0E5F}" destId="{257F6113-2AD1-4888-A7A5-58034EFDF7B2}" srcOrd="0" destOrd="0" presId="urn:microsoft.com/office/officeart/2005/8/layout/hList7#1"/>
    <dgm:cxn modelId="{E283DCAF-DFD1-4C06-8C84-185F9F9504E9}" type="presParOf" srcId="{24D63423-5670-46A3-AD35-30627B5A0E5F}" destId="{CB44B537-3272-40B7-9E6C-398CB7AD4C2A}" srcOrd="1" destOrd="0" presId="urn:microsoft.com/office/officeart/2005/8/layout/hList7#1"/>
    <dgm:cxn modelId="{D18C3DFB-FE3E-4B16-B900-53ED904E6321}" type="presParOf" srcId="{CB44B537-3272-40B7-9E6C-398CB7AD4C2A}" destId="{386A009A-A0B8-4EAC-8126-A1163E4E9D7F}" srcOrd="0" destOrd="0" presId="urn:microsoft.com/office/officeart/2005/8/layout/hList7#1"/>
    <dgm:cxn modelId="{4E4B6A26-5031-476A-A14B-FD10671CBBDF}" type="presParOf" srcId="{386A009A-A0B8-4EAC-8126-A1163E4E9D7F}" destId="{7C356EB9-ECFB-400F-B769-26B8D56A15AE}" srcOrd="0" destOrd="0" presId="urn:microsoft.com/office/officeart/2005/8/layout/hList7#1"/>
    <dgm:cxn modelId="{95DEE6FB-54F4-482E-A491-A3C2BB6A929C}" type="presParOf" srcId="{386A009A-A0B8-4EAC-8126-A1163E4E9D7F}" destId="{E25D4707-EE61-4329-9BBF-91ECBAF72AB7}" srcOrd="1" destOrd="0" presId="urn:microsoft.com/office/officeart/2005/8/layout/hList7#1"/>
    <dgm:cxn modelId="{24D6C864-593C-49E0-B889-1A778A89107F}" type="presParOf" srcId="{386A009A-A0B8-4EAC-8126-A1163E4E9D7F}" destId="{336A2A9D-C81E-4EA2-B7CE-D558EF105F5D}" srcOrd="2" destOrd="0" presId="urn:microsoft.com/office/officeart/2005/8/layout/hList7#1"/>
    <dgm:cxn modelId="{CE329203-41D2-4959-B171-8497890C6015}" type="presParOf" srcId="{386A009A-A0B8-4EAC-8126-A1163E4E9D7F}" destId="{2D75BE4A-303F-4082-8139-09836B7B38DE}" srcOrd="3" destOrd="0" presId="urn:microsoft.com/office/officeart/2005/8/layout/hList7#1"/>
    <dgm:cxn modelId="{F009989A-A0BE-4001-9A01-7EE8CED42196}" type="presParOf" srcId="{CB44B537-3272-40B7-9E6C-398CB7AD4C2A}" destId="{1E0F4664-FAEF-46DF-8757-36009B156092}" srcOrd="1" destOrd="0" presId="urn:microsoft.com/office/officeart/2005/8/layout/hList7#1"/>
    <dgm:cxn modelId="{FC27F7E4-A1B8-429A-8C31-3B19AC8D8C87}" type="presParOf" srcId="{CB44B537-3272-40B7-9E6C-398CB7AD4C2A}" destId="{766D53C2-C451-4FA7-A736-58F5F0F10D59}" srcOrd="2" destOrd="0" presId="urn:microsoft.com/office/officeart/2005/8/layout/hList7#1"/>
    <dgm:cxn modelId="{4328E940-A375-41CB-AB8A-35864F18A3EE}" type="presParOf" srcId="{766D53C2-C451-4FA7-A736-58F5F0F10D59}" destId="{C441A1F3-9315-438D-A67E-13E00653B52B}" srcOrd="0" destOrd="0" presId="urn:microsoft.com/office/officeart/2005/8/layout/hList7#1"/>
    <dgm:cxn modelId="{FF0E7E51-04AF-439A-B6A0-855ECB7E442E}" type="presParOf" srcId="{766D53C2-C451-4FA7-A736-58F5F0F10D59}" destId="{229E3DD0-83D5-4906-9AA5-023B9C4DCBFC}" srcOrd="1" destOrd="0" presId="urn:microsoft.com/office/officeart/2005/8/layout/hList7#1"/>
    <dgm:cxn modelId="{4D8A9919-4BD4-44E7-BF51-431848A683D6}" type="presParOf" srcId="{766D53C2-C451-4FA7-A736-58F5F0F10D59}" destId="{F4337896-8719-4C0F-8C0C-20DE2A879003}" srcOrd="2" destOrd="0" presId="urn:microsoft.com/office/officeart/2005/8/layout/hList7#1"/>
    <dgm:cxn modelId="{16BCE5E2-96A3-4CDC-B595-2FD17F766C11}" type="presParOf" srcId="{766D53C2-C451-4FA7-A736-58F5F0F10D59}" destId="{8AB427EF-022C-49B9-94E4-AC1566C6263D}" srcOrd="3" destOrd="0" presId="urn:microsoft.com/office/officeart/2005/8/layout/hList7#1"/>
    <dgm:cxn modelId="{A70FDEF7-D2D1-4AD8-A4DE-43C34271118D}" type="presParOf" srcId="{CB44B537-3272-40B7-9E6C-398CB7AD4C2A}" destId="{5CC431F4-30BE-458C-8A86-7218FB994DB0}" srcOrd="3" destOrd="0" presId="urn:microsoft.com/office/officeart/2005/8/layout/hList7#1"/>
    <dgm:cxn modelId="{C2CD0045-6DB0-43B2-802F-CE762890DACD}" type="presParOf" srcId="{CB44B537-3272-40B7-9E6C-398CB7AD4C2A}" destId="{723AF19F-A61A-43D6-B347-FB10565F9A88}" srcOrd="4" destOrd="0" presId="urn:microsoft.com/office/officeart/2005/8/layout/hList7#1"/>
    <dgm:cxn modelId="{8F3345B6-CBE9-47A4-A16B-40393C82767D}" type="presParOf" srcId="{723AF19F-A61A-43D6-B347-FB10565F9A88}" destId="{187D492D-CBBA-461A-ACA7-BBF86407B315}" srcOrd="0" destOrd="0" presId="urn:microsoft.com/office/officeart/2005/8/layout/hList7#1"/>
    <dgm:cxn modelId="{425C6226-DEAC-4730-BB41-BF2B9CB7AB37}" type="presParOf" srcId="{723AF19F-A61A-43D6-B347-FB10565F9A88}" destId="{481F8EA0-79BB-4117-BD1F-211976728853}" srcOrd="1" destOrd="0" presId="urn:microsoft.com/office/officeart/2005/8/layout/hList7#1"/>
    <dgm:cxn modelId="{89DE8596-3E39-4730-99BF-1032F0A02271}" type="presParOf" srcId="{723AF19F-A61A-43D6-B347-FB10565F9A88}" destId="{B848C2D7-2DB4-4209-873B-A9F4CC4FD3E6}" srcOrd="2" destOrd="0" presId="urn:microsoft.com/office/officeart/2005/8/layout/hList7#1"/>
    <dgm:cxn modelId="{38AE5E76-F0F1-4ED9-9BCF-9D4C37B520B0}" type="presParOf" srcId="{723AF19F-A61A-43D6-B347-FB10565F9A88}" destId="{98B7CC71-CEC3-4B3F-A761-D5A97786965B}" srcOrd="3" destOrd="0" presId="urn:microsoft.com/office/officeart/2005/8/layout/hList7#1"/>
    <dgm:cxn modelId="{A9E7A7E2-5B00-4E1F-9B15-BF0973D550AF}" type="presParOf" srcId="{CB44B537-3272-40B7-9E6C-398CB7AD4C2A}" destId="{31078C4A-6932-4958-85D3-7BAC85F912BA}" srcOrd="5" destOrd="0" presId="urn:microsoft.com/office/officeart/2005/8/layout/hList7#1"/>
    <dgm:cxn modelId="{89AA09A9-0547-48F8-8626-9E8D3F404FA0}" type="presParOf" srcId="{CB44B537-3272-40B7-9E6C-398CB7AD4C2A}" destId="{59F1EE71-B007-462D-B665-3118866361D8}" srcOrd="6" destOrd="0" presId="urn:microsoft.com/office/officeart/2005/8/layout/hList7#1"/>
    <dgm:cxn modelId="{58F7D14F-C3A5-4072-8F23-3D3F7BBF0EC4}" type="presParOf" srcId="{59F1EE71-B007-462D-B665-3118866361D8}" destId="{E7EAD825-6085-4F93-9668-F59BD6D20DEF}" srcOrd="0" destOrd="0" presId="urn:microsoft.com/office/officeart/2005/8/layout/hList7#1"/>
    <dgm:cxn modelId="{0DD51589-5A20-4306-8C63-F87BB37675E5}" type="presParOf" srcId="{59F1EE71-B007-462D-B665-3118866361D8}" destId="{9D4495C5-C8D2-4C54-BEB1-1B9CB812D449}" srcOrd="1" destOrd="0" presId="urn:microsoft.com/office/officeart/2005/8/layout/hList7#1"/>
    <dgm:cxn modelId="{BF70C4F3-7FB7-4EA8-ABB4-BD65EF46FD8B}" type="presParOf" srcId="{59F1EE71-B007-462D-B665-3118866361D8}" destId="{1AD41240-536C-4998-ADF4-5BDAB6631103}" srcOrd="2" destOrd="0" presId="urn:microsoft.com/office/officeart/2005/8/layout/hList7#1"/>
    <dgm:cxn modelId="{C63897C3-0638-4E59-9379-A860476F475A}" type="presParOf" srcId="{59F1EE71-B007-462D-B665-3118866361D8}" destId="{45FEDF19-0602-45E7-807A-DA4A6F308E8B}" srcOrd="3" destOrd="0" presId="urn:microsoft.com/office/officeart/2005/8/layout/hList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56EB9-ECFB-400F-B769-26B8D56A15AE}">
      <dsp:nvSpPr>
        <dsp:cNvPr id="0" name=""/>
        <dsp:cNvSpPr/>
      </dsp:nvSpPr>
      <dsp:spPr>
        <a:xfrm>
          <a:off x="1915" y="0"/>
          <a:ext cx="2007711" cy="5143536"/>
        </a:xfrm>
        <a:prstGeom prst="roundRect">
          <a:avLst>
            <a:gd name="adj" fmla="val 10000"/>
          </a:avLst>
        </a:prstGeom>
        <a:solidFill>
          <a:schemeClr val="accent1"/>
        </a:solidFill>
        <a:ln w="19050"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CL" sz="1700" b="1" kern="1200" dirty="0"/>
            <a:t>Especulativo</a:t>
          </a:r>
        </a:p>
        <a:p>
          <a:pPr marL="0" lvl="0" indent="0" algn="l" defTabSz="755650">
            <a:lnSpc>
              <a:spcPct val="90000"/>
            </a:lnSpc>
            <a:spcBef>
              <a:spcPct val="0"/>
            </a:spcBef>
            <a:spcAft>
              <a:spcPct val="35000"/>
            </a:spcAft>
            <a:buNone/>
          </a:pPr>
          <a:r>
            <a:rPr lang="es-CL" sz="1600" kern="1200" dirty="0" err="1"/>
            <a:t>Lucrecio</a:t>
          </a:r>
          <a:r>
            <a:rPr lang="es-CL" sz="1600" kern="1200" dirty="0"/>
            <a:t> (98-55 </a:t>
          </a:r>
          <a:r>
            <a:rPr lang="es-CL" sz="1600" kern="1200" dirty="0" err="1"/>
            <a:t>a.C</a:t>
          </a:r>
          <a:r>
            <a:rPr lang="es-CL" sz="1600" kern="1200" dirty="0"/>
            <a:t>)</a:t>
          </a:r>
        </a:p>
        <a:p>
          <a:pPr marL="0" lvl="0" indent="0" algn="l" defTabSz="755650">
            <a:lnSpc>
              <a:spcPct val="90000"/>
            </a:lnSpc>
            <a:spcBef>
              <a:spcPct val="0"/>
            </a:spcBef>
            <a:spcAft>
              <a:spcPct val="35000"/>
            </a:spcAft>
            <a:buNone/>
          </a:pPr>
          <a:r>
            <a:rPr lang="es-CL" sz="1600" kern="1200" dirty="0"/>
            <a:t>*Criaturas vivas invisibles</a:t>
          </a:r>
        </a:p>
      </dsp:txBody>
      <dsp:txXfrm>
        <a:off x="1915" y="2057414"/>
        <a:ext cx="2007711" cy="2057414"/>
      </dsp:txXfrm>
    </dsp:sp>
    <dsp:sp modelId="{2D75BE4A-303F-4082-8139-09836B7B38DE}">
      <dsp:nvSpPr>
        <dsp:cNvPr id="0" name=""/>
        <dsp:cNvSpPr/>
      </dsp:nvSpPr>
      <dsp:spPr>
        <a:xfrm>
          <a:off x="166311" y="214322"/>
          <a:ext cx="1712797" cy="1658022"/>
        </a:xfrm>
        <a:prstGeom prst="ellipse">
          <a:avLst/>
        </a:prstGeom>
        <a:blipFill rotWithShape="0">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41A1F3-9315-438D-A67E-13E00653B52B}">
      <dsp:nvSpPr>
        <dsp:cNvPr id="0" name=""/>
        <dsp:cNvSpPr/>
      </dsp:nvSpPr>
      <dsp:spPr>
        <a:xfrm>
          <a:off x="2069858" y="0"/>
          <a:ext cx="2007711" cy="5143536"/>
        </a:xfrm>
        <a:prstGeom prst="roundRect">
          <a:avLst>
            <a:gd name="adj" fmla="val 10000"/>
          </a:avLst>
        </a:prstGeom>
        <a:solidFill>
          <a:schemeClr val="accent3"/>
        </a:solidFill>
        <a:ln w="19050" cap="rnd"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CL" sz="1700" b="1" kern="1200" dirty="0"/>
            <a:t>Primeros </a:t>
          </a:r>
          <a:r>
            <a:rPr lang="es-CL" sz="1700" b="1" kern="1200" dirty="0" err="1"/>
            <a:t>Microscopistas</a:t>
          </a:r>
          <a:endParaRPr lang="es-CL" sz="1700" b="1" kern="1200" dirty="0"/>
        </a:p>
        <a:p>
          <a:pPr marL="0" lvl="0" indent="0" algn="ctr" defTabSz="755650">
            <a:lnSpc>
              <a:spcPct val="90000"/>
            </a:lnSpc>
            <a:spcBef>
              <a:spcPct val="0"/>
            </a:spcBef>
            <a:spcAft>
              <a:spcPct val="35000"/>
            </a:spcAft>
            <a:buNone/>
          </a:pPr>
          <a:r>
            <a:rPr lang="es-CL" sz="1700" kern="1200" dirty="0"/>
            <a:t>Galileo- </a:t>
          </a:r>
          <a:r>
            <a:rPr lang="es-CL" sz="1700" kern="1200" dirty="0" err="1"/>
            <a:t>Leeuwenhoek</a:t>
          </a:r>
          <a:endParaRPr lang="es-CL" sz="1700" kern="1200" dirty="0"/>
        </a:p>
      </dsp:txBody>
      <dsp:txXfrm>
        <a:off x="2069858" y="2057414"/>
        <a:ext cx="2007711" cy="2057414"/>
      </dsp:txXfrm>
    </dsp:sp>
    <dsp:sp modelId="{8AB427EF-022C-49B9-94E4-AC1566C6263D}">
      <dsp:nvSpPr>
        <dsp:cNvPr id="0" name=""/>
        <dsp:cNvSpPr/>
      </dsp:nvSpPr>
      <dsp:spPr>
        <a:xfrm>
          <a:off x="2217314" y="308612"/>
          <a:ext cx="1712797" cy="1712797"/>
        </a:xfrm>
        <a:prstGeom prst="ellipse">
          <a:avLst/>
        </a:prstGeom>
        <a:blipFill rotWithShape="0">
          <a:blip xmlns:r="http://schemas.openxmlformats.org/officeDocument/2006/relationships" r:embed="rId2"/>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87D492D-CBBA-461A-ACA7-BBF86407B315}">
      <dsp:nvSpPr>
        <dsp:cNvPr id="0" name=""/>
        <dsp:cNvSpPr/>
      </dsp:nvSpPr>
      <dsp:spPr>
        <a:xfrm>
          <a:off x="4137800" y="0"/>
          <a:ext cx="2007711" cy="5143536"/>
        </a:xfrm>
        <a:prstGeom prst="roundRect">
          <a:avLst>
            <a:gd name="adj" fmla="val 10000"/>
          </a:avLst>
        </a:prstGeom>
        <a:solidFill>
          <a:schemeClr val="accent5"/>
        </a:solidFill>
        <a:ln w="19050" cap="rnd"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CL" sz="1700" b="1" kern="1200" dirty="0"/>
            <a:t>Cultivo de microorganismos</a:t>
          </a:r>
        </a:p>
        <a:p>
          <a:pPr marL="0" lvl="0" indent="0" algn="ctr" defTabSz="755650">
            <a:lnSpc>
              <a:spcPct val="90000"/>
            </a:lnSpc>
            <a:spcBef>
              <a:spcPct val="0"/>
            </a:spcBef>
            <a:spcAft>
              <a:spcPct val="35000"/>
            </a:spcAft>
            <a:buNone/>
          </a:pPr>
          <a:r>
            <a:rPr lang="es-CL" sz="1700" kern="1200" dirty="0"/>
            <a:t>Pasteur-Koch</a:t>
          </a:r>
        </a:p>
      </dsp:txBody>
      <dsp:txXfrm>
        <a:off x="4137800" y="2057414"/>
        <a:ext cx="2007711" cy="2057414"/>
      </dsp:txXfrm>
    </dsp:sp>
    <dsp:sp modelId="{98B7CC71-CEC3-4B3F-A761-D5A97786965B}">
      <dsp:nvSpPr>
        <dsp:cNvPr id="0" name=""/>
        <dsp:cNvSpPr/>
      </dsp:nvSpPr>
      <dsp:spPr>
        <a:xfrm>
          <a:off x="4285257" y="308612"/>
          <a:ext cx="1712797" cy="1712797"/>
        </a:xfrm>
        <a:prstGeom prst="ellipse">
          <a:avLst/>
        </a:prstGeom>
        <a:blipFill rotWithShape="0">
          <a:blip xmlns:r="http://schemas.openxmlformats.org/officeDocument/2006/relationships" r:embed="rId3"/>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EAD825-6085-4F93-9668-F59BD6D20DEF}">
      <dsp:nvSpPr>
        <dsp:cNvPr id="0" name=""/>
        <dsp:cNvSpPr/>
      </dsp:nvSpPr>
      <dsp:spPr>
        <a:xfrm>
          <a:off x="6205743" y="0"/>
          <a:ext cx="2007711" cy="5143536"/>
        </a:xfrm>
        <a:prstGeom prst="roundRect">
          <a:avLst>
            <a:gd name="adj" fmla="val 10000"/>
          </a:avLst>
        </a:prstGeom>
        <a:solidFill>
          <a:schemeClr val="accent4"/>
        </a:solidFill>
        <a:ln w="25400" cap="rnd" cmpd="sng" algn="ctr">
          <a:solidFill>
            <a:schemeClr val="lt1"/>
          </a:solidFill>
          <a:prstDash val="solid"/>
        </a:ln>
        <a:effectLst/>
      </dsp:spPr>
      <dsp:style>
        <a:lnRef idx="3">
          <a:schemeClr val="lt1"/>
        </a:lnRef>
        <a:fillRef idx="1">
          <a:schemeClr val="accent4"/>
        </a:fillRef>
        <a:effectRef idx="1">
          <a:schemeClr val="accent4"/>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s-CL" sz="1700" b="1" kern="1200" dirty="0"/>
            <a:t>Actualidad</a:t>
          </a:r>
        </a:p>
        <a:p>
          <a:pPr marL="0" lvl="0" indent="0" algn="ctr" defTabSz="755650">
            <a:lnSpc>
              <a:spcPct val="90000"/>
            </a:lnSpc>
            <a:spcBef>
              <a:spcPct val="0"/>
            </a:spcBef>
            <a:spcAft>
              <a:spcPct val="35000"/>
            </a:spcAft>
            <a:buNone/>
          </a:pPr>
          <a:r>
            <a:rPr lang="es-CL" sz="1700" kern="1200" dirty="0"/>
            <a:t>Surgen nuevas ciencias</a:t>
          </a:r>
        </a:p>
      </dsp:txBody>
      <dsp:txXfrm>
        <a:off x="6205743" y="2057414"/>
        <a:ext cx="2007711" cy="2057414"/>
      </dsp:txXfrm>
    </dsp:sp>
    <dsp:sp modelId="{45FEDF19-0602-45E7-807A-DA4A6F308E8B}">
      <dsp:nvSpPr>
        <dsp:cNvPr id="0" name=""/>
        <dsp:cNvSpPr/>
      </dsp:nvSpPr>
      <dsp:spPr>
        <a:xfrm>
          <a:off x="6353200" y="308612"/>
          <a:ext cx="1712797" cy="1712797"/>
        </a:xfrm>
        <a:prstGeom prst="ellipse">
          <a:avLst/>
        </a:prstGeom>
        <a:blipFill rotWithShape="0">
          <a:blip xmlns:r="http://schemas.openxmlformats.org/officeDocument/2006/relationships" r:embed="rId4"/>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7F6113-2AD1-4888-A7A5-58034EFDF7B2}">
      <dsp:nvSpPr>
        <dsp:cNvPr id="0" name=""/>
        <dsp:cNvSpPr/>
      </dsp:nvSpPr>
      <dsp:spPr>
        <a:xfrm>
          <a:off x="328614" y="4114828"/>
          <a:ext cx="7558140" cy="771530"/>
        </a:xfrm>
        <a:prstGeom prst="leftRightArrow">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5282" cy="500884"/>
          </a:xfrm>
          <a:prstGeom prst="rect">
            <a:avLst/>
          </a:prstGeom>
        </p:spPr>
        <p:txBody>
          <a:bodyPr vert="horz" lIns="80376" tIns="40188" rIns="80376" bIns="40188" rtlCol="0"/>
          <a:lstStyle>
            <a:lvl1pPr algn="l">
              <a:defRPr sz="1100"/>
            </a:lvl1pPr>
          </a:lstStyle>
          <a:p>
            <a:endParaRPr lang="es-ES"/>
          </a:p>
        </p:txBody>
      </p:sp>
      <p:sp>
        <p:nvSpPr>
          <p:cNvPr id="3" name="2 Marcador de fecha"/>
          <p:cNvSpPr>
            <a:spLocks noGrp="1"/>
          </p:cNvSpPr>
          <p:nvPr>
            <p:ph type="dt" sz="quarter" idx="1"/>
          </p:nvPr>
        </p:nvSpPr>
        <p:spPr>
          <a:xfrm>
            <a:off x="3901343" y="0"/>
            <a:ext cx="2985282" cy="500884"/>
          </a:xfrm>
          <a:prstGeom prst="rect">
            <a:avLst/>
          </a:prstGeom>
        </p:spPr>
        <p:txBody>
          <a:bodyPr vert="horz" lIns="80376" tIns="40188" rIns="80376" bIns="40188" rtlCol="0"/>
          <a:lstStyle>
            <a:lvl1pPr algn="r">
              <a:defRPr sz="1100"/>
            </a:lvl1pPr>
          </a:lstStyle>
          <a:p>
            <a:fld id="{9BE3B61A-CBDA-42AE-8668-AEAF3A7F7293}" type="datetimeFigureOut">
              <a:rPr lang="es-ES" smtClean="0"/>
              <a:pPr/>
              <a:t>18/03/2020</a:t>
            </a:fld>
            <a:endParaRPr lang="es-ES"/>
          </a:p>
        </p:txBody>
      </p:sp>
      <p:sp>
        <p:nvSpPr>
          <p:cNvPr id="4" name="3 Marcador de pie de página"/>
          <p:cNvSpPr>
            <a:spLocks noGrp="1"/>
          </p:cNvSpPr>
          <p:nvPr>
            <p:ph type="ftr" sz="quarter" idx="2"/>
          </p:nvPr>
        </p:nvSpPr>
        <p:spPr>
          <a:xfrm>
            <a:off x="0" y="9518106"/>
            <a:ext cx="2985282" cy="500884"/>
          </a:xfrm>
          <a:prstGeom prst="rect">
            <a:avLst/>
          </a:prstGeom>
        </p:spPr>
        <p:txBody>
          <a:bodyPr vert="horz" lIns="80376" tIns="40188" rIns="80376" bIns="40188" rtlCol="0" anchor="b"/>
          <a:lstStyle>
            <a:lvl1pPr algn="l">
              <a:defRPr sz="1100"/>
            </a:lvl1pPr>
          </a:lstStyle>
          <a:p>
            <a:endParaRPr lang="es-ES"/>
          </a:p>
        </p:txBody>
      </p:sp>
      <p:sp>
        <p:nvSpPr>
          <p:cNvPr id="5" name="4 Marcador de número de diapositiva"/>
          <p:cNvSpPr>
            <a:spLocks noGrp="1"/>
          </p:cNvSpPr>
          <p:nvPr>
            <p:ph type="sldNum" sz="quarter" idx="3"/>
          </p:nvPr>
        </p:nvSpPr>
        <p:spPr>
          <a:xfrm>
            <a:off x="3901343" y="9518106"/>
            <a:ext cx="2985282" cy="500884"/>
          </a:xfrm>
          <a:prstGeom prst="rect">
            <a:avLst/>
          </a:prstGeom>
        </p:spPr>
        <p:txBody>
          <a:bodyPr vert="horz" lIns="80376" tIns="40188" rIns="80376" bIns="40188" rtlCol="0" anchor="b"/>
          <a:lstStyle>
            <a:lvl1pPr algn="r">
              <a:defRPr sz="1100"/>
            </a:lvl1pPr>
          </a:lstStyle>
          <a:p>
            <a:fld id="{00ED5F50-B54B-465A-8195-197399E954DD}" type="slidenum">
              <a:rPr lang="es-ES" smtClean="0"/>
              <a:pPr/>
              <a:t>‹Nº›</a:t>
            </a:fld>
            <a:endParaRPr lang="es-E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1"/>
            <a:ext cx="2984871" cy="501014"/>
          </a:xfrm>
          <a:prstGeom prst="rect">
            <a:avLst/>
          </a:prstGeom>
        </p:spPr>
        <p:txBody>
          <a:bodyPr vert="horz" lIns="96600" tIns="48301" rIns="96600" bIns="48301" rtlCol="0"/>
          <a:lstStyle>
            <a:lvl1pPr algn="l">
              <a:defRPr sz="1300"/>
            </a:lvl1pPr>
          </a:lstStyle>
          <a:p>
            <a:endParaRPr lang="es-CL"/>
          </a:p>
        </p:txBody>
      </p:sp>
      <p:sp>
        <p:nvSpPr>
          <p:cNvPr id="3" name="2 Marcador de fecha"/>
          <p:cNvSpPr>
            <a:spLocks noGrp="1"/>
          </p:cNvSpPr>
          <p:nvPr>
            <p:ph type="dt" idx="1"/>
          </p:nvPr>
        </p:nvSpPr>
        <p:spPr>
          <a:xfrm>
            <a:off x="3901698" y="1"/>
            <a:ext cx="2984871" cy="501014"/>
          </a:xfrm>
          <a:prstGeom prst="rect">
            <a:avLst/>
          </a:prstGeom>
        </p:spPr>
        <p:txBody>
          <a:bodyPr vert="horz" lIns="96600" tIns="48301" rIns="96600" bIns="48301" rtlCol="0"/>
          <a:lstStyle>
            <a:lvl1pPr algn="r">
              <a:defRPr sz="1300"/>
            </a:lvl1pPr>
          </a:lstStyle>
          <a:p>
            <a:fld id="{185E7609-4132-4853-9FD9-47232E51FD11}" type="datetimeFigureOut">
              <a:rPr lang="es-CL" smtClean="0"/>
              <a:pPr/>
              <a:t>18-03-2020</a:t>
            </a:fld>
            <a:endParaRPr lang="es-CL"/>
          </a:p>
        </p:txBody>
      </p:sp>
      <p:sp>
        <p:nvSpPr>
          <p:cNvPr id="4" name="3 Marcador de imagen de diapositiva"/>
          <p:cNvSpPr>
            <a:spLocks noGrp="1" noRot="1" noChangeAspect="1"/>
          </p:cNvSpPr>
          <p:nvPr>
            <p:ph type="sldImg" idx="2"/>
          </p:nvPr>
        </p:nvSpPr>
        <p:spPr>
          <a:xfrm>
            <a:off x="938213" y="750888"/>
            <a:ext cx="5011737" cy="3757612"/>
          </a:xfrm>
          <a:prstGeom prst="rect">
            <a:avLst/>
          </a:prstGeom>
          <a:noFill/>
          <a:ln w="12700">
            <a:solidFill>
              <a:prstClr val="black"/>
            </a:solidFill>
          </a:ln>
        </p:spPr>
        <p:txBody>
          <a:bodyPr vert="horz" lIns="96600" tIns="48301" rIns="96600" bIns="48301" rtlCol="0" anchor="ctr"/>
          <a:lstStyle/>
          <a:p>
            <a:endParaRPr lang="es-CL"/>
          </a:p>
        </p:txBody>
      </p:sp>
      <p:sp>
        <p:nvSpPr>
          <p:cNvPr id="5" name="4 Marcador de notas"/>
          <p:cNvSpPr>
            <a:spLocks noGrp="1"/>
          </p:cNvSpPr>
          <p:nvPr>
            <p:ph type="body" sz="quarter" idx="3"/>
          </p:nvPr>
        </p:nvSpPr>
        <p:spPr>
          <a:xfrm>
            <a:off x="688817" y="4759644"/>
            <a:ext cx="5510530" cy="4509134"/>
          </a:xfrm>
          <a:prstGeom prst="rect">
            <a:avLst/>
          </a:prstGeom>
        </p:spPr>
        <p:txBody>
          <a:bodyPr vert="horz" lIns="96600" tIns="48301" rIns="96600" bIns="48301"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0" y="9517547"/>
            <a:ext cx="2984871" cy="501014"/>
          </a:xfrm>
          <a:prstGeom prst="rect">
            <a:avLst/>
          </a:prstGeom>
        </p:spPr>
        <p:txBody>
          <a:bodyPr vert="horz" lIns="96600" tIns="48301" rIns="96600" bIns="48301" rtlCol="0" anchor="b"/>
          <a:lstStyle>
            <a:lvl1pPr algn="l">
              <a:defRPr sz="1300"/>
            </a:lvl1pPr>
          </a:lstStyle>
          <a:p>
            <a:endParaRPr lang="es-CL"/>
          </a:p>
        </p:txBody>
      </p:sp>
      <p:sp>
        <p:nvSpPr>
          <p:cNvPr id="7" name="6 Marcador de número de diapositiva"/>
          <p:cNvSpPr>
            <a:spLocks noGrp="1"/>
          </p:cNvSpPr>
          <p:nvPr>
            <p:ph type="sldNum" sz="quarter" idx="5"/>
          </p:nvPr>
        </p:nvSpPr>
        <p:spPr>
          <a:xfrm>
            <a:off x="3901698" y="9517547"/>
            <a:ext cx="2984871" cy="501014"/>
          </a:xfrm>
          <a:prstGeom prst="rect">
            <a:avLst/>
          </a:prstGeom>
        </p:spPr>
        <p:txBody>
          <a:bodyPr vert="horz" lIns="96600" tIns="48301" rIns="96600" bIns="48301" rtlCol="0" anchor="b"/>
          <a:lstStyle>
            <a:lvl1pPr algn="r">
              <a:defRPr sz="1300"/>
            </a:lvl1pPr>
          </a:lstStyle>
          <a:p>
            <a:fld id="{908DD9FD-05B8-4359-9523-B04F5788F5BD}" type="slidenum">
              <a:rPr lang="es-CL" smtClean="0"/>
              <a:pPr/>
              <a:t>‹Nº›</a:t>
            </a:fld>
            <a:endParaRPr lang="es-C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L" dirty="0"/>
          </a:p>
        </p:txBody>
      </p:sp>
      <p:sp>
        <p:nvSpPr>
          <p:cNvPr id="4" name="3 Marcador de número de diapositiva"/>
          <p:cNvSpPr>
            <a:spLocks noGrp="1"/>
          </p:cNvSpPr>
          <p:nvPr>
            <p:ph type="sldNum" sz="quarter" idx="10"/>
          </p:nvPr>
        </p:nvSpPr>
        <p:spPr/>
        <p:txBody>
          <a:bodyPr/>
          <a:lstStyle/>
          <a:p>
            <a:fld id="{908DD9FD-05B8-4359-9523-B04F5788F5BD}" type="slidenum">
              <a:rPr lang="es-CL" smtClean="0"/>
              <a:pPr/>
              <a:t>18</a:t>
            </a:fld>
            <a:endParaRPr lang="es-C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pPr/>
              <a:t>18/03/2020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948680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pPr/>
              <a:t>18/03/2020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1335268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pPr/>
              <a:t>18/03/2020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57615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pPr/>
              <a:t>18/03/2020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7790193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pPr/>
              <a:t>18/03/2020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050567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s-ES"/>
              <a:t>Haga clic para modificar el estilo de título del patrón</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Editar el estilo de texto del patrón</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pPr/>
              <a:t>18/03/2020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849138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pPr/>
              <a:t>18/03/2020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42363870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pPr/>
              <a:t>18/03/2020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8360514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A847CFC-816F-41D0-AAC0-9BF4FEBC753E}" type="datetimeFigureOut">
              <a:rPr lang="es-ES" smtClean="0"/>
              <a:pPr/>
              <a:t>18/03/2020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185795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fld id="{7A847CFC-816F-41D0-AAC0-9BF4FEBC753E}" type="datetimeFigureOut">
              <a:rPr lang="es-ES" smtClean="0"/>
              <a:pPr/>
              <a:t>18/03/2020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493003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A847CFC-816F-41D0-AAC0-9BF4FEBC753E}" type="datetimeFigureOut">
              <a:rPr lang="es-ES" smtClean="0"/>
              <a:pPr/>
              <a:t>18/03/2020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4142022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A847CFC-816F-41D0-AAC0-9BF4FEBC753E}" type="datetimeFigureOut">
              <a:rPr lang="es-ES" smtClean="0"/>
              <a:pPr/>
              <a:t>18/03/2020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699238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A847CFC-816F-41D0-AAC0-9BF4FEBC753E}" type="datetimeFigureOut">
              <a:rPr lang="es-ES" smtClean="0"/>
              <a:pPr/>
              <a:t>18/03/2020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651742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847CFC-816F-41D0-AAC0-9BF4FEBC753E}" type="datetimeFigureOut">
              <a:rPr lang="es-ES" smtClean="0"/>
              <a:pPr/>
              <a:t>18/03/2020</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4078007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Editar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pPr/>
              <a:t>18/03/2020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1528615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fld id="{7A847CFC-816F-41D0-AAC0-9BF4FEBC753E}" type="datetimeFigureOut">
              <a:rPr lang="es-ES" smtClean="0"/>
              <a:pPr/>
              <a:t>18/03/2020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519871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847CFC-816F-41D0-AAC0-9BF4FEBC753E}" type="datetimeFigureOut">
              <a:rPr lang="es-ES" smtClean="0"/>
              <a:pPr/>
              <a:t>18/03/2020</a:t>
            </a:fld>
            <a:endParaRPr lang="es-E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132FADFE-3B8F-471C-ABF0-DBC7717ECBBC}" type="slidenum">
              <a:rPr lang="es-ES" smtClean="0"/>
              <a:pPr/>
              <a:t>‹Nº›</a:t>
            </a:fld>
            <a:endParaRPr lang="es-ES"/>
          </a:p>
        </p:txBody>
      </p:sp>
    </p:spTree>
    <p:extLst>
      <p:ext uri="{BB962C8B-B14F-4D97-AF65-F5344CB8AC3E}">
        <p14:creationId xmlns:p14="http://schemas.microsoft.com/office/powerpoint/2010/main" val="22968273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es.wikipedia.org/wiki/Tuberculosis" TargetMode="External"/><Relationship Id="rId2" Type="http://schemas.openxmlformats.org/officeDocument/2006/relationships/hyperlink" Target="https://es.wikipedia.org/wiki/Mycobacterium_tuberculosis"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21501" y="1110343"/>
            <a:ext cx="4029076" cy="2779949"/>
          </a:xfrm>
        </p:spPr>
        <p:txBody>
          <a:bodyPr>
            <a:normAutofit/>
          </a:bodyPr>
          <a:lstStyle/>
          <a:p>
            <a:pPr algn="ctr"/>
            <a:r>
              <a:rPr lang="es-CL" sz="4800" dirty="0"/>
              <a:t>Fundamentos de la Microbiología</a:t>
            </a:r>
          </a:p>
        </p:txBody>
      </p:sp>
      <p:sp>
        <p:nvSpPr>
          <p:cNvPr id="3" name="2 Subtítulo"/>
          <p:cNvSpPr>
            <a:spLocks noGrp="1"/>
          </p:cNvSpPr>
          <p:nvPr>
            <p:ph type="subTitle" idx="1"/>
          </p:nvPr>
        </p:nvSpPr>
        <p:spPr>
          <a:xfrm>
            <a:off x="-1" y="5042263"/>
            <a:ext cx="5342709" cy="1596669"/>
          </a:xfrm>
        </p:spPr>
        <p:txBody>
          <a:bodyPr>
            <a:normAutofit fontScale="92500" lnSpcReduction="20000"/>
          </a:bodyPr>
          <a:lstStyle/>
          <a:p>
            <a:r>
              <a:rPr lang="es-CL" dirty="0"/>
              <a:t>Enfermera </a:t>
            </a:r>
            <a:r>
              <a:rPr lang="es-CL" dirty="0">
                <a:sym typeface="Wingdings" panose="05000000000000000000" pitchFamily="2" charset="2"/>
              </a:rPr>
              <a:t></a:t>
            </a:r>
            <a:r>
              <a:rPr lang="es-CL" dirty="0" err="1"/>
              <a:t>Varinia</a:t>
            </a:r>
            <a:r>
              <a:rPr lang="es-CL" dirty="0"/>
              <a:t> López </a:t>
            </a:r>
            <a:r>
              <a:rPr lang="es-CL" dirty="0" err="1"/>
              <a:t>Riffo</a:t>
            </a:r>
            <a:endParaRPr lang="es-CL" dirty="0"/>
          </a:p>
          <a:p>
            <a:r>
              <a:rPr lang="es-CL" dirty="0"/>
              <a:t>Asignatura </a:t>
            </a:r>
            <a:r>
              <a:rPr lang="es-CL" dirty="0">
                <a:sym typeface="Wingdings" panose="05000000000000000000" pitchFamily="2" charset="2"/>
              </a:rPr>
              <a:t> Higiene y bioseguridad </a:t>
            </a:r>
            <a:r>
              <a:rPr lang="es-CL">
                <a:sym typeface="Wingdings" panose="05000000000000000000" pitchFamily="2" charset="2"/>
              </a:rPr>
              <a:t>del ambiente 3ro C Y D</a:t>
            </a:r>
            <a:endParaRPr lang="es-CL" dirty="0">
              <a:sym typeface="Wingdings" panose="05000000000000000000" pitchFamily="2" charset="2"/>
            </a:endParaRPr>
          </a:p>
          <a:p>
            <a:r>
              <a:rPr lang="es-CL" dirty="0">
                <a:sym typeface="Wingdings" panose="05000000000000000000" pitchFamily="2" charset="2"/>
              </a:rPr>
              <a:t>Clase n° 2</a:t>
            </a:r>
          </a:p>
          <a:p>
            <a:r>
              <a:rPr lang="es-CL" dirty="0">
                <a:sym typeface="Wingdings" panose="05000000000000000000" pitchFamily="2" charset="2"/>
              </a:rPr>
              <a:t>Fecha jueves 19 y viernes 20 de marzo, 2020</a:t>
            </a:r>
          </a:p>
          <a:p>
            <a:endParaRPr lang="es-C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6571" y="2302717"/>
            <a:ext cx="8229600" cy="2190906"/>
          </a:xfrm>
        </p:spPr>
        <p:txBody>
          <a:bodyPr>
            <a:noAutofit/>
          </a:bodyPr>
          <a:lstStyle/>
          <a:p>
            <a:pPr marL="0" indent="0" algn="r">
              <a:buNone/>
            </a:pPr>
            <a:r>
              <a:rPr lang="es-CL" sz="3600" dirty="0"/>
              <a:t>Por la complejidad de los distintos organismos se ha sugerido un tipo más actual de clasificación que consiste en separarlos en tres reinos.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L"/>
          </a:p>
        </p:txBody>
      </p:sp>
      <p:sp>
        <p:nvSpPr>
          <p:cNvPr id="3" name="2 Marcador de contenido"/>
          <p:cNvSpPr>
            <a:spLocks noGrp="1"/>
          </p:cNvSpPr>
          <p:nvPr>
            <p:ph idx="1"/>
          </p:nvPr>
        </p:nvSpPr>
        <p:spPr/>
        <p:txBody>
          <a:bodyPr/>
          <a:lstStyle/>
          <a:p>
            <a:endParaRPr lang="es-CL"/>
          </a:p>
        </p:txBody>
      </p:sp>
      <p:pic>
        <p:nvPicPr>
          <p:cNvPr id="39938" name="Picture 2" descr="Imagen relacionada"/>
          <p:cNvPicPr>
            <a:picLocks noChangeAspect="1" noChangeArrowheads="1"/>
          </p:cNvPicPr>
          <p:nvPr/>
        </p:nvPicPr>
        <p:blipFill>
          <a:blip r:embed="rId2" cstate="print"/>
          <a:srcRect t="5773"/>
          <a:stretch>
            <a:fillRect/>
          </a:stretch>
        </p:blipFill>
        <p:spPr bwMode="auto">
          <a:xfrm>
            <a:off x="214282" y="428604"/>
            <a:ext cx="8715436" cy="6258640"/>
          </a:xfrm>
          <a:prstGeom prst="rect">
            <a:avLst/>
          </a:prstGeom>
          <a:noFill/>
        </p:spPr>
      </p:pic>
      <p:sp>
        <p:nvSpPr>
          <p:cNvPr id="5" name="4 Elipse"/>
          <p:cNvSpPr/>
          <p:nvPr/>
        </p:nvSpPr>
        <p:spPr>
          <a:xfrm>
            <a:off x="3143240" y="1428736"/>
            <a:ext cx="2357454" cy="1071570"/>
          </a:xfrm>
          <a:prstGeom prst="ellipse">
            <a:avLst/>
          </a:prstGeom>
          <a:noFill/>
          <a:ln w="17780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6" name="5 Elipse"/>
          <p:cNvSpPr/>
          <p:nvPr/>
        </p:nvSpPr>
        <p:spPr>
          <a:xfrm>
            <a:off x="6072198" y="1428736"/>
            <a:ext cx="2357454" cy="1071570"/>
          </a:xfrm>
          <a:prstGeom prst="ellipse">
            <a:avLst/>
          </a:prstGeom>
          <a:noFill/>
          <a:ln w="17780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7" name="6 Elipse"/>
          <p:cNvSpPr/>
          <p:nvPr/>
        </p:nvSpPr>
        <p:spPr>
          <a:xfrm>
            <a:off x="285720" y="1357298"/>
            <a:ext cx="2357454" cy="1071570"/>
          </a:xfrm>
          <a:prstGeom prst="ellipse">
            <a:avLst/>
          </a:prstGeom>
          <a:noFill/>
          <a:ln w="17780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3000" fill="hold"/>
                                        <p:tgtEl>
                                          <p:spTgt spid="7"/>
                                        </p:tgtEl>
                                        <p:attrNameLst>
                                          <p:attrName>r</p:attrName>
                                        </p:attrNameLst>
                                      </p:cBhvr>
                                    </p:animRot>
                                  </p:childTnLst>
                                </p:cTn>
                              </p:par>
                              <p:par>
                                <p:cTn id="7" presetID="8" presetClass="emph" presetSubtype="0" fill="hold" grpId="0" nodeType="withEffect">
                                  <p:stCondLst>
                                    <p:cond delay="0"/>
                                  </p:stCondLst>
                                  <p:childTnLst>
                                    <p:animRot by="21600000">
                                      <p:cBhvr>
                                        <p:cTn id="8" dur="3000" fill="hold"/>
                                        <p:tgtEl>
                                          <p:spTgt spid="5"/>
                                        </p:tgtEl>
                                        <p:attrNameLst>
                                          <p:attrName>r</p:attrName>
                                        </p:attrNameLst>
                                      </p:cBhvr>
                                    </p:animRot>
                                  </p:childTnLst>
                                </p:cTn>
                              </p:par>
                              <p:par>
                                <p:cTn id="9" presetID="8" presetClass="emph" presetSubtype="0" fill="hold" grpId="0" nodeType="withEffect">
                                  <p:stCondLst>
                                    <p:cond delay="0"/>
                                  </p:stCondLst>
                                  <p:childTnLst>
                                    <p:animRot by="21600000">
                                      <p:cBhvr>
                                        <p:cTn id="10" dur="3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29909" y="749663"/>
            <a:ext cx="6347714" cy="1320800"/>
          </a:xfrm>
        </p:spPr>
        <p:txBody>
          <a:bodyPr/>
          <a:lstStyle/>
          <a:p>
            <a:r>
              <a:rPr lang="es-CL" dirty="0"/>
              <a:t>¿Dónde se encuentran M.O?</a:t>
            </a:r>
          </a:p>
        </p:txBody>
      </p:sp>
      <p:sp>
        <p:nvSpPr>
          <p:cNvPr id="3" name="2 Marcador de contenido"/>
          <p:cNvSpPr>
            <a:spLocks noGrp="1"/>
          </p:cNvSpPr>
          <p:nvPr>
            <p:ph idx="4294967295"/>
          </p:nvPr>
        </p:nvSpPr>
        <p:spPr>
          <a:xfrm>
            <a:off x="287383" y="2253343"/>
            <a:ext cx="7432766" cy="3198813"/>
          </a:xfrm>
        </p:spPr>
        <p:style>
          <a:lnRef idx="2">
            <a:schemeClr val="accent3"/>
          </a:lnRef>
          <a:fillRef idx="1">
            <a:schemeClr val="lt1"/>
          </a:fillRef>
          <a:effectRef idx="0">
            <a:schemeClr val="accent3"/>
          </a:effectRef>
          <a:fontRef idx="minor">
            <a:schemeClr val="dk1"/>
          </a:fontRef>
        </p:style>
        <p:txBody>
          <a:bodyPr>
            <a:normAutofit lnSpcReduction="10000"/>
          </a:bodyPr>
          <a:lstStyle/>
          <a:p>
            <a:r>
              <a:rPr lang="es-CL" sz="2400" dirty="0"/>
              <a:t>Los Microorganismos son denominados UBICUOS, puesto que se pueden encontrar en múltiples lugares, como en el aire, en el agua, en el suelo, en los alimentos, sobre las superficies de los objetos animados e inanimados e incluso al interior de nosotros mismos, como en el sistema digestivo, respiratorio, genitales.</a:t>
            </a:r>
          </a:p>
          <a:p>
            <a:r>
              <a:rPr lang="es-CL" sz="2400" dirty="0"/>
              <a:t>En un cuerpo sano viven alrededor de 1 </a:t>
            </a:r>
            <a:r>
              <a:rPr lang="es-CL" sz="2400" dirty="0" err="1"/>
              <a:t>trillon</a:t>
            </a:r>
            <a:r>
              <a:rPr lang="es-CL" sz="2400" dirty="0"/>
              <a:t> de microorganismos.</a:t>
            </a:r>
          </a:p>
          <a:p>
            <a:endParaRPr lang="es-CL"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AUTÓTROFOS QUIMISINTÉTICOS</a:t>
            </a:r>
          </a:p>
        </p:txBody>
      </p:sp>
      <p:sp>
        <p:nvSpPr>
          <p:cNvPr id="3" name="2 CuadroTexto"/>
          <p:cNvSpPr txBox="1"/>
          <p:nvPr/>
        </p:nvSpPr>
        <p:spPr>
          <a:xfrm>
            <a:off x="1123950" y="2571750"/>
            <a:ext cx="5791200" cy="3539430"/>
          </a:xfrm>
          <a:prstGeom prst="rect">
            <a:avLst/>
          </a:prstGeom>
          <a:noFill/>
        </p:spPr>
        <p:txBody>
          <a:bodyPr wrap="square" rtlCol="0">
            <a:spAutoFit/>
          </a:bodyPr>
          <a:lstStyle/>
          <a:p>
            <a:r>
              <a:rPr lang="es-CL" sz="3200" dirty="0"/>
              <a:t>Son organismos capaces de sintetizar todas las moléculas a partir de sustancias inorgánicas simples, usando como fuente de energía la oxidación de compuestos inorgánicos.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AUTÓTROFOS FOTOSINTÉTICOS</a:t>
            </a:r>
          </a:p>
        </p:txBody>
      </p:sp>
      <p:sp>
        <p:nvSpPr>
          <p:cNvPr id="3" name="2 CuadroTexto"/>
          <p:cNvSpPr txBox="1"/>
          <p:nvPr/>
        </p:nvSpPr>
        <p:spPr>
          <a:xfrm>
            <a:off x="933450" y="2800350"/>
            <a:ext cx="6572250" cy="1200329"/>
          </a:xfrm>
          <a:prstGeom prst="rect">
            <a:avLst/>
          </a:prstGeom>
          <a:noFill/>
        </p:spPr>
        <p:txBody>
          <a:bodyPr wrap="square" rtlCol="0">
            <a:spAutoFit/>
          </a:bodyPr>
          <a:lstStyle/>
          <a:p>
            <a:r>
              <a:rPr lang="es-CL" sz="3600" dirty="0"/>
              <a:t>Emplean como fuente de energía la luz solar.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HETERÓTROFOS</a:t>
            </a:r>
          </a:p>
        </p:txBody>
      </p:sp>
      <p:sp>
        <p:nvSpPr>
          <p:cNvPr id="3" name="2 CuadroTexto"/>
          <p:cNvSpPr txBox="1"/>
          <p:nvPr/>
        </p:nvSpPr>
        <p:spPr>
          <a:xfrm>
            <a:off x="952500" y="1924050"/>
            <a:ext cx="7181850" cy="2800767"/>
          </a:xfrm>
          <a:prstGeom prst="rect">
            <a:avLst/>
          </a:prstGeom>
          <a:noFill/>
        </p:spPr>
        <p:txBody>
          <a:bodyPr wrap="square" rtlCol="0">
            <a:spAutoFit/>
          </a:bodyPr>
          <a:lstStyle/>
          <a:p>
            <a:r>
              <a:rPr lang="es-CL" sz="4400" dirty="0"/>
              <a:t>Aquellos organismos que la materia orgánica es transformada en nutrientes y energía.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4285" y="126274"/>
            <a:ext cx="6347713" cy="1320800"/>
          </a:xfrm>
        </p:spPr>
        <p:style>
          <a:lnRef idx="0">
            <a:schemeClr val="accent3"/>
          </a:lnRef>
          <a:fillRef idx="3">
            <a:schemeClr val="accent3"/>
          </a:fillRef>
          <a:effectRef idx="3">
            <a:schemeClr val="accent3"/>
          </a:effectRef>
          <a:fontRef idx="minor">
            <a:schemeClr val="lt1"/>
          </a:fontRef>
        </p:style>
        <p:txBody>
          <a:bodyPr>
            <a:normAutofit/>
          </a:bodyPr>
          <a:lstStyle/>
          <a:p>
            <a:r>
              <a:rPr lang="es-CL" dirty="0"/>
              <a:t>Utilidad de los M.O en la vida humana</a:t>
            </a:r>
          </a:p>
        </p:txBody>
      </p:sp>
      <p:pic>
        <p:nvPicPr>
          <p:cNvPr id="36866" name="Picture 2"/>
          <p:cNvPicPr>
            <a:picLocks noChangeAspect="1" noChangeArrowheads="1"/>
          </p:cNvPicPr>
          <p:nvPr/>
        </p:nvPicPr>
        <p:blipFill>
          <a:blip r:embed="rId2" cstate="print"/>
          <a:srcRect l="16471" t="15625" r="25329" b="16992"/>
          <a:stretch>
            <a:fillRect/>
          </a:stretch>
        </p:blipFill>
        <p:spPr bwMode="auto">
          <a:xfrm>
            <a:off x="0" y="95250"/>
            <a:ext cx="9160013" cy="661035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214422"/>
            <a:ext cx="8229600" cy="1143000"/>
          </a:xfrm>
        </p:spPr>
        <p:txBody>
          <a:bodyPr/>
          <a:lstStyle/>
          <a:p>
            <a:r>
              <a:rPr lang="es-CL" dirty="0"/>
              <a:t>Y ahora un poco de historia…..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es-CL" dirty="0"/>
              <a:t>Desarrollo de la Microbiología</a:t>
            </a:r>
          </a:p>
        </p:txBody>
      </p:sp>
      <p:sp>
        <p:nvSpPr>
          <p:cNvPr id="3" name="2 Marcador de contenido"/>
          <p:cNvSpPr>
            <a:spLocks noGrp="1"/>
          </p:cNvSpPr>
          <p:nvPr>
            <p:ph idx="1"/>
          </p:nvPr>
        </p:nvSpPr>
        <p:spPr>
          <a:xfrm>
            <a:off x="457200" y="1357298"/>
            <a:ext cx="8229600" cy="4768865"/>
          </a:xfrm>
        </p:spPr>
        <p:txBody>
          <a:bodyPr/>
          <a:lstStyle/>
          <a:p>
            <a:r>
              <a:rPr lang="es-CL" dirty="0"/>
              <a:t>Se divide en 4 etapas</a:t>
            </a:r>
          </a:p>
        </p:txBody>
      </p:sp>
      <p:graphicFrame>
        <p:nvGraphicFramePr>
          <p:cNvPr id="4" name="3 Diagrama"/>
          <p:cNvGraphicFramePr/>
          <p:nvPr/>
        </p:nvGraphicFramePr>
        <p:xfrm>
          <a:off x="500034" y="1428736"/>
          <a:ext cx="8215370" cy="5143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40227" y="178526"/>
            <a:ext cx="6347713" cy="1320800"/>
          </a:xfrm>
        </p:spPr>
        <p:style>
          <a:lnRef idx="2">
            <a:schemeClr val="accent1">
              <a:shade val="50000"/>
            </a:schemeClr>
          </a:lnRef>
          <a:fillRef idx="1">
            <a:schemeClr val="accent1"/>
          </a:fillRef>
          <a:effectRef idx="0">
            <a:schemeClr val="accent1"/>
          </a:effectRef>
          <a:fontRef idx="minor">
            <a:schemeClr val="lt1"/>
          </a:fontRef>
        </p:style>
        <p:txBody>
          <a:bodyPr/>
          <a:lstStyle/>
          <a:p>
            <a:r>
              <a:rPr lang="es-CL" dirty="0"/>
              <a:t>Periodo Especulativo</a:t>
            </a:r>
          </a:p>
        </p:txBody>
      </p:sp>
      <p:pic>
        <p:nvPicPr>
          <p:cNvPr id="23554" name="Picture 2"/>
          <p:cNvPicPr>
            <a:picLocks noChangeAspect="1" noChangeArrowheads="1"/>
          </p:cNvPicPr>
          <p:nvPr/>
        </p:nvPicPr>
        <p:blipFill>
          <a:blip r:embed="rId2" cstate="print"/>
          <a:srcRect l="19766" t="15625" r="20388" b="18945"/>
          <a:stretch>
            <a:fillRect/>
          </a:stretch>
        </p:blipFill>
        <p:spPr bwMode="auto">
          <a:xfrm>
            <a:off x="518159" y="1812866"/>
            <a:ext cx="7786742" cy="4786346"/>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OA</a:t>
            </a:r>
          </a:p>
        </p:txBody>
      </p:sp>
      <p:sp>
        <p:nvSpPr>
          <p:cNvPr id="3" name="Marcador de contenido 2"/>
          <p:cNvSpPr>
            <a:spLocks noGrp="1"/>
          </p:cNvSpPr>
          <p:nvPr>
            <p:ph idx="1"/>
          </p:nvPr>
        </p:nvSpPr>
        <p:spPr/>
        <p:txBody>
          <a:bodyPr/>
          <a:lstStyle/>
          <a:p>
            <a:r>
              <a:rPr lang="es-ES" sz="2400" dirty="0"/>
              <a:t>Mantener las condiciones sanitarias y de seguridad en las dependencias donde se encuentran las personas bajo su cuidado, de acuerdo a las normas sanitarias y de seguridad vigentes.</a:t>
            </a:r>
            <a:endParaRPr lang="es-CL" sz="2400" dirty="0"/>
          </a:p>
          <a:p>
            <a:endParaRPr lang="es-CL" dirty="0"/>
          </a:p>
        </p:txBody>
      </p:sp>
    </p:spTree>
    <p:extLst>
      <p:ext uri="{BB962C8B-B14F-4D97-AF65-F5344CB8AC3E}">
        <p14:creationId xmlns:p14="http://schemas.microsoft.com/office/powerpoint/2010/main" val="884408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9817" y="2065954"/>
            <a:ext cx="8229600" cy="5340369"/>
          </a:xfrm>
        </p:spPr>
        <p:txBody>
          <a:bodyPr>
            <a:normAutofit/>
          </a:bodyPr>
          <a:lstStyle/>
          <a:p>
            <a:r>
              <a:rPr lang="es-CL" sz="2400" dirty="0"/>
              <a:t> Se inicia desde los 3 a 2.5 millones de años A.C.</a:t>
            </a:r>
          </a:p>
          <a:p>
            <a:r>
              <a:rPr lang="es-CL" sz="2400" dirty="0"/>
              <a:t>El hombre inicia su relación con los microorganismos al desarrollarse las primeras prácticas agrícolas y el procesamiento empírico de los alimentos (10000 – 7000 A.C.)</a:t>
            </a:r>
          </a:p>
          <a:p>
            <a:r>
              <a:rPr lang="es-CL" sz="2400" dirty="0"/>
              <a:t>Fueron los sumerios, babilonios y egipcios los que emplearon directamente los microorganismos al desarrollar la fabricación del pan y la cerveza</a:t>
            </a:r>
          </a:p>
          <a:p>
            <a:r>
              <a:rPr lang="es-CL" sz="2400" dirty="0"/>
              <a:t>Luego las culturas asiáticas, africanas, europeas y americanas: Bebidas alcohólicas. Alimentos fermentados han sido desde sus orígenes fundamentales en la dieta de los asiáticos</a:t>
            </a:r>
          </a:p>
        </p:txBody>
      </p:sp>
      <p:sp>
        <p:nvSpPr>
          <p:cNvPr id="4" name="1 Título"/>
          <p:cNvSpPr>
            <a:spLocks noGrp="1"/>
          </p:cNvSpPr>
          <p:nvPr>
            <p:ph type="title"/>
          </p:nvPr>
        </p:nvSpPr>
        <p:spPr>
          <a:xfrm>
            <a:off x="557348" y="387532"/>
            <a:ext cx="6347713" cy="1320800"/>
          </a:xfrm>
        </p:spPr>
        <p:style>
          <a:lnRef idx="2">
            <a:schemeClr val="accent1">
              <a:shade val="50000"/>
            </a:schemeClr>
          </a:lnRef>
          <a:fillRef idx="1">
            <a:schemeClr val="accent1"/>
          </a:fillRef>
          <a:effectRef idx="0">
            <a:schemeClr val="accent1"/>
          </a:effectRef>
          <a:fontRef idx="minor">
            <a:schemeClr val="lt1"/>
          </a:fontRef>
        </p:style>
        <p:txBody>
          <a:bodyPr/>
          <a:lstStyle/>
          <a:p>
            <a:r>
              <a:rPr lang="es-CL" dirty="0"/>
              <a:t>Periodo Especulativo</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es-CL" dirty="0"/>
              <a:t>Primeros </a:t>
            </a:r>
            <a:r>
              <a:rPr lang="es-CL" dirty="0" err="1"/>
              <a:t>microscopistas</a:t>
            </a:r>
            <a:endParaRPr lang="es-CL" dirty="0"/>
          </a:p>
        </p:txBody>
      </p:sp>
      <p:sp>
        <p:nvSpPr>
          <p:cNvPr id="3" name="2 Marcador de contenido"/>
          <p:cNvSpPr>
            <a:spLocks noGrp="1"/>
          </p:cNvSpPr>
          <p:nvPr>
            <p:ph idx="4294967295"/>
          </p:nvPr>
        </p:nvSpPr>
        <p:spPr>
          <a:xfrm>
            <a:off x="0" y="1489166"/>
            <a:ext cx="5643154" cy="4511584"/>
          </a:xfrm>
        </p:spPr>
        <p:txBody>
          <a:bodyPr>
            <a:normAutofit fontScale="70000" lnSpcReduction="20000"/>
          </a:bodyPr>
          <a:lstStyle/>
          <a:p>
            <a:r>
              <a:rPr lang="es-CL" sz="2800" dirty="0" err="1"/>
              <a:t>Anthoni</a:t>
            </a:r>
            <a:r>
              <a:rPr lang="es-CL" sz="2800" dirty="0"/>
              <a:t> Van </a:t>
            </a:r>
            <a:r>
              <a:rPr lang="es-CL" sz="2800" dirty="0" err="1"/>
              <a:t>Leeuwenhoek</a:t>
            </a:r>
            <a:endParaRPr lang="es-CL" sz="2800" dirty="0"/>
          </a:p>
          <a:p>
            <a:r>
              <a:rPr lang="es-CL" sz="2800" dirty="0"/>
              <a:t>Comerciante no ilustrado</a:t>
            </a:r>
          </a:p>
          <a:p>
            <a:r>
              <a:rPr lang="es-CL" sz="2800" dirty="0"/>
              <a:t>Usando un microscopio de una sola lente que él mismo había construido basado en el modelo creado por el erudito </a:t>
            </a:r>
            <a:r>
              <a:rPr lang="es-CL" sz="2800" dirty="0">
                <a:solidFill>
                  <a:schemeClr val="tx1"/>
                </a:solidFill>
              </a:rPr>
              <a:t>Robert Hooke</a:t>
            </a:r>
            <a:r>
              <a:rPr lang="es-CL" sz="2800" dirty="0"/>
              <a:t>, realizó la primera observación microbiológica registrada de "</a:t>
            </a:r>
            <a:r>
              <a:rPr lang="es-CL" sz="2800" dirty="0" err="1"/>
              <a:t>animáculos</a:t>
            </a:r>
            <a:r>
              <a:rPr lang="es-CL" sz="2800" dirty="0"/>
              <a:t>", como van Leeuwenhoek los llamó y dibujó entonces. </a:t>
            </a:r>
          </a:p>
          <a:p>
            <a:r>
              <a:rPr lang="es-CL" sz="2800" dirty="0"/>
              <a:t>Sus dotes de observador le ayudaron a describir por 1era. vez bacterias, protozoos, glóbulos rojos, espermatozoides</a:t>
            </a:r>
          </a:p>
          <a:p>
            <a:r>
              <a:rPr lang="es-CL" sz="2800" dirty="0"/>
              <a:t>Postula la UBICUIDAD de los M.O</a:t>
            </a:r>
          </a:p>
        </p:txBody>
      </p:sp>
      <p:pic>
        <p:nvPicPr>
          <p:cNvPr id="27649" name="Picture 1"/>
          <p:cNvPicPr>
            <a:picLocks noChangeAspect="1" noChangeArrowheads="1"/>
          </p:cNvPicPr>
          <p:nvPr/>
        </p:nvPicPr>
        <p:blipFill>
          <a:blip r:embed="rId2" cstate="print"/>
          <a:srcRect l="49963" t="29687" r="18741" b="14647"/>
          <a:stretch>
            <a:fillRect/>
          </a:stretch>
        </p:blipFill>
        <p:spPr bwMode="auto">
          <a:xfrm>
            <a:off x="5455801" y="2744007"/>
            <a:ext cx="3591450" cy="3591478"/>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s-CL" dirty="0"/>
              <a:t>Cultivo de M.O</a:t>
            </a:r>
          </a:p>
        </p:txBody>
      </p:sp>
      <p:sp>
        <p:nvSpPr>
          <p:cNvPr id="3" name="2 Marcador de contenido"/>
          <p:cNvSpPr>
            <a:spLocks noGrp="1"/>
          </p:cNvSpPr>
          <p:nvPr>
            <p:ph idx="1"/>
          </p:nvPr>
        </p:nvSpPr>
        <p:spPr/>
        <p:txBody>
          <a:bodyPr>
            <a:normAutofit/>
          </a:bodyPr>
          <a:lstStyle/>
          <a:p>
            <a:pPr algn="just"/>
            <a:r>
              <a:rPr lang="es-CL" dirty="0"/>
              <a:t>Ubicuidad: La comprobación de este postulado constituye una de las experiencias sencillas más interesantes de la Microbiología. </a:t>
            </a:r>
          </a:p>
          <a:p>
            <a:pPr algn="just"/>
            <a:r>
              <a:rPr lang="es-CL" dirty="0"/>
              <a:t>Basta con situar en condiciones apropiadas de humedad y temperatura, cualquier tipo de material orgánico: frutos, hortalizas, hojas, troncos de árboles, excrementos de animales, carne, pan, tela, papel, cuero, etc., para percatarse del florecimiento profuso de una gran diversidad de formas microbianas, algunas de ellas con manifestaciones observables a </a:t>
            </a:r>
            <a:r>
              <a:rPr lang="es-CL" dirty="0" err="1"/>
              <a:t>simpIe</a:t>
            </a:r>
            <a:r>
              <a:rPr lang="es-CL" dirty="0"/>
              <a:t> vista, la mayoría solamente visibles al microscopio.</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500042"/>
            <a:ext cx="8229600" cy="1143000"/>
          </a:xfrm>
        </p:spPr>
        <p:style>
          <a:lnRef idx="2">
            <a:schemeClr val="accent3">
              <a:shade val="50000"/>
            </a:schemeClr>
          </a:lnRef>
          <a:fillRef idx="1">
            <a:schemeClr val="accent3"/>
          </a:fillRef>
          <a:effectRef idx="0">
            <a:schemeClr val="accent3"/>
          </a:effectRef>
          <a:fontRef idx="minor">
            <a:schemeClr val="lt1"/>
          </a:fontRef>
        </p:style>
        <p:txBody>
          <a:bodyPr/>
          <a:lstStyle/>
          <a:p>
            <a:r>
              <a:rPr lang="es-CL" dirty="0"/>
              <a:t>Teoría de la generación espontánea</a:t>
            </a:r>
          </a:p>
        </p:txBody>
      </p:sp>
      <p:sp>
        <p:nvSpPr>
          <p:cNvPr id="3" name="2 Marcador de contenido"/>
          <p:cNvSpPr>
            <a:spLocks noGrp="1"/>
          </p:cNvSpPr>
          <p:nvPr>
            <p:ph idx="1"/>
          </p:nvPr>
        </p:nvSpPr>
        <p:spPr>
          <a:xfrm>
            <a:off x="500034" y="2357430"/>
            <a:ext cx="8229600" cy="3983047"/>
          </a:xfrm>
        </p:spPr>
        <p:txBody>
          <a:bodyPr>
            <a:normAutofit/>
          </a:bodyPr>
          <a:lstStyle/>
          <a:p>
            <a:r>
              <a:rPr lang="es-CL" sz="2400" dirty="0"/>
              <a:t>Generación espontánea de ciertas formas de vida a partir de materia orgánica, inorgánica o una combinación de éstas.</a:t>
            </a:r>
          </a:p>
          <a:p>
            <a:pPr algn="just"/>
            <a:r>
              <a:rPr lang="es-CL" sz="2400" dirty="0"/>
              <a:t>Inicialmente descrita por Aristóteles y posteriormente validada por diversos personajes de la antigüedad como René Descartes e Isaac Newton, comienza a ser objetada en el siglo XVII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es-CL" dirty="0"/>
              <a:t>Francesco </a:t>
            </a:r>
            <a:r>
              <a:rPr lang="es-CL" dirty="0" err="1"/>
              <a:t>Redi</a:t>
            </a:r>
            <a:endParaRPr lang="es-CL" dirty="0"/>
          </a:p>
        </p:txBody>
      </p:sp>
      <p:sp>
        <p:nvSpPr>
          <p:cNvPr id="3" name="2 Marcador de contenido"/>
          <p:cNvSpPr>
            <a:spLocks noGrp="1"/>
          </p:cNvSpPr>
          <p:nvPr>
            <p:ph idx="1"/>
          </p:nvPr>
        </p:nvSpPr>
        <p:spPr/>
        <p:txBody>
          <a:bodyPr/>
          <a:lstStyle/>
          <a:p>
            <a:r>
              <a:rPr lang="es-CL" dirty="0"/>
              <a:t>Cuestiona la teoría de la generación espontánea realizando un experimento con el cuál daría pie a Pasteur para refutar definitivamente la teoría.</a:t>
            </a:r>
          </a:p>
        </p:txBody>
      </p:sp>
      <p:pic>
        <p:nvPicPr>
          <p:cNvPr id="37890" name="Picture 2"/>
          <p:cNvPicPr>
            <a:picLocks noChangeAspect="1" noChangeArrowheads="1"/>
          </p:cNvPicPr>
          <p:nvPr/>
        </p:nvPicPr>
        <p:blipFill>
          <a:blip r:embed="rId2" cstate="print"/>
          <a:srcRect l="23609" t="49804" r="23133" b="11133"/>
          <a:stretch>
            <a:fillRect/>
          </a:stretch>
        </p:blipFill>
        <p:spPr bwMode="auto">
          <a:xfrm>
            <a:off x="790279" y="3302864"/>
            <a:ext cx="6929486" cy="285752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a:t>Louis Pasteur </a:t>
            </a:r>
          </a:p>
        </p:txBody>
      </p:sp>
      <p:sp>
        <p:nvSpPr>
          <p:cNvPr id="4" name="CuadroTexto 3"/>
          <p:cNvSpPr txBox="1"/>
          <p:nvPr/>
        </p:nvSpPr>
        <p:spPr>
          <a:xfrm>
            <a:off x="261258" y="1580606"/>
            <a:ext cx="6544491" cy="4524315"/>
          </a:xfrm>
          <a:prstGeom prst="rect">
            <a:avLst/>
          </a:prstGeom>
          <a:noFill/>
        </p:spPr>
        <p:txBody>
          <a:bodyPr wrap="square" rtlCol="0">
            <a:spAutoFit/>
          </a:bodyPr>
          <a:lstStyle/>
          <a:p>
            <a:pPr marL="285750" indent="-285750">
              <a:buFont typeface="Wingdings" panose="05000000000000000000" pitchFamily="2" charset="2"/>
              <a:buChar char="Ø"/>
            </a:pPr>
            <a:r>
              <a:rPr lang="es-CL" sz="2400" dirty="0"/>
              <a:t>Considerado el padre de la Microbiología Médica</a:t>
            </a:r>
          </a:p>
          <a:p>
            <a:pPr marL="285750" indent="-285750">
              <a:buFont typeface="Wingdings" panose="05000000000000000000" pitchFamily="2" charset="2"/>
              <a:buChar char="Ø"/>
            </a:pPr>
            <a:r>
              <a:rPr lang="es-CL" sz="2400" dirty="0"/>
              <a:t>El mayor triunfo de Pasteur consistió en la refutación mediante cuidadosos experimentos de la por aquel entonces muy respetada teoría de la generación espontánea.</a:t>
            </a:r>
          </a:p>
          <a:p>
            <a:pPr marL="285750" indent="-285750">
              <a:buFont typeface="Wingdings" panose="05000000000000000000" pitchFamily="2" charset="2"/>
              <a:buChar char="Ø"/>
            </a:pPr>
            <a:r>
              <a:rPr lang="es-CL" sz="2400" dirty="0"/>
              <a:t>También diseñó métodos para la conservación de los alimentos (pasteurización) y vacunas contra varias enfermedades como el cólera aviar y la rabia.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429124" y="1285860"/>
            <a:ext cx="4186238" cy="2757494"/>
          </a:xfrm>
        </p:spPr>
        <p:txBody>
          <a:bodyPr>
            <a:normAutofit/>
          </a:bodyPr>
          <a:lstStyle/>
          <a:p>
            <a:r>
              <a:rPr lang="es-CL" dirty="0"/>
              <a:t>Propuso que los M.O causan enfermedades </a:t>
            </a:r>
            <a:r>
              <a:rPr lang="es-CL" dirty="0">
                <a:sym typeface="Wingdings" pitchFamily="2" charset="2"/>
              </a:rPr>
              <a:t> Teoría de “ enfermedad por gérmenes” (1857)</a:t>
            </a:r>
          </a:p>
        </p:txBody>
      </p:sp>
      <p:sp>
        <p:nvSpPr>
          <p:cNvPr id="5" name="4 Rectángulo"/>
          <p:cNvSpPr/>
          <p:nvPr/>
        </p:nvSpPr>
        <p:spPr>
          <a:xfrm>
            <a:off x="571472" y="4857760"/>
            <a:ext cx="8143932" cy="1384995"/>
          </a:xfrm>
          <a:prstGeom prst="rect">
            <a:avLst/>
          </a:prstGeom>
        </p:spPr>
        <p:txBody>
          <a:bodyPr wrap="square">
            <a:spAutoFit/>
          </a:bodyPr>
          <a:lstStyle/>
          <a:p>
            <a:pPr algn="just"/>
            <a:r>
              <a:rPr lang="es-CL" sz="2800" dirty="0">
                <a:sym typeface="Wingdings" pitchFamily="2" charset="2"/>
              </a:rPr>
              <a:t>Desarrolló un método para eliminar los microorganismos PASTEURIZACIÓN que hasta el día de hoy se continúa mejorando y utilizando</a:t>
            </a:r>
            <a:endParaRPr lang="es-CL" sz="2800" dirty="0"/>
          </a:p>
        </p:txBody>
      </p:sp>
      <p:pic>
        <p:nvPicPr>
          <p:cNvPr id="2" name="Imagen 1"/>
          <p:cNvPicPr>
            <a:picLocks noChangeAspect="1"/>
          </p:cNvPicPr>
          <p:nvPr/>
        </p:nvPicPr>
        <p:blipFill>
          <a:blip r:embed="rId2"/>
          <a:stretch>
            <a:fillRect/>
          </a:stretch>
        </p:blipFill>
        <p:spPr>
          <a:xfrm>
            <a:off x="571472" y="264060"/>
            <a:ext cx="3790904" cy="4477758"/>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852348" y="1021806"/>
            <a:ext cx="4786346" cy="5632311"/>
          </a:xfrm>
          <a:prstGeom prst="rect">
            <a:avLst/>
          </a:prstGeom>
          <a:noFill/>
        </p:spPr>
        <p:txBody>
          <a:bodyPr wrap="square" rtlCol="0">
            <a:spAutoFit/>
          </a:bodyPr>
          <a:lstStyle/>
          <a:p>
            <a:pPr algn="just">
              <a:buFont typeface="Wingdings" pitchFamily="2" charset="2"/>
              <a:buChar char="ü"/>
            </a:pPr>
            <a:r>
              <a:rPr lang="es-CL" sz="2400" dirty="0"/>
              <a:t>Demostró la “ teoría de la </a:t>
            </a:r>
          </a:p>
          <a:p>
            <a:pPr algn="just"/>
            <a:r>
              <a:rPr lang="es-CL" sz="2400" dirty="0"/>
              <a:t>    enfermedad por gérmenes”. La cual demuestra que enfermedades específicas están causadas por microorganismos patogénicos específicos.</a:t>
            </a:r>
          </a:p>
          <a:p>
            <a:pPr algn="just"/>
            <a:endParaRPr lang="es-CL" sz="2400" dirty="0"/>
          </a:p>
          <a:p>
            <a:pPr algn="just"/>
            <a:r>
              <a:rPr lang="es-CL" sz="2400" dirty="0"/>
              <a:t>Fue uno de los primeros científicos en concentrarse en la obtención de cultivos puros de bacterias, lo cual le permitió aislar y describir varias especies nuevas de bacterias, entre ellas </a:t>
            </a:r>
            <a:r>
              <a:rPr lang="es-CL" sz="2400" i="1" dirty="0" err="1">
                <a:hlinkClick r:id="rId2" tooltip="Mycobacterium tuberculosis"/>
              </a:rPr>
              <a:t>Mycobacterium</a:t>
            </a:r>
            <a:r>
              <a:rPr lang="es-CL" sz="2400" i="1" dirty="0">
                <a:hlinkClick r:id="rId2" tooltip="Mycobacterium tuberculosis"/>
              </a:rPr>
              <a:t> tuberculosis</a:t>
            </a:r>
            <a:r>
              <a:rPr lang="es-CL" sz="2400" dirty="0"/>
              <a:t>, el agente causal de la </a:t>
            </a:r>
            <a:r>
              <a:rPr lang="es-CL" sz="2400" dirty="0">
                <a:hlinkClick r:id="rId3" tooltip="Tuberculosis"/>
              </a:rPr>
              <a:t>tuberculosis</a:t>
            </a:r>
            <a:r>
              <a:rPr lang="es-CL" sz="2400" dirty="0"/>
              <a:t>. </a:t>
            </a:r>
          </a:p>
        </p:txBody>
      </p:sp>
      <p:sp>
        <p:nvSpPr>
          <p:cNvPr id="3" name="Título 2"/>
          <p:cNvSpPr>
            <a:spLocks noGrp="1"/>
          </p:cNvSpPr>
          <p:nvPr>
            <p:ph type="title"/>
          </p:nvPr>
        </p:nvSpPr>
        <p:spPr>
          <a:xfrm>
            <a:off x="296090" y="361406"/>
            <a:ext cx="6347713" cy="1320800"/>
          </a:xfrm>
        </p:spPr>
        <p:txBody>
          <a:bodyPr/>
          <a:lstStyle/>
          <a:p>
            <a:r>
              <a:rPr lang="es-CL" dirty="0"/>
              <a:t>Roberto Koch</a:t>
            </a:r>
          </a:p>
        </p:txBody>
      </p:sp>
      <p:pic>
        <p:nvPicPr>
          <p:cNvPr id="4" name="Imagen 3"/>
          <p:cNvPicPr>
            <a:picLocks noChangeAspect="1"/>
          </p:cNvPicPr>
          <p:nvPr/>
        </p:nvPicPr>
        <p:blipFill>
          <a:blip r:embed="rId4"/>
          <a:stretch>
            <a:fillRect/>
          </a:stretch>
        </p:blipFill>
        <p:spPr>
          <a:xfrm>
            <a:off x="6194952" y="1682206"/>
            <a:ext cx="2685143" cy="2899954"/>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s-CL" dirty="0"/>
              <a:t>Actualidad en 3 períodos </a:t>
            </a:r>
          </a:p>
        </p:txBody>
      </p:sp>
      <p:sp>
        <p:nvSpPr>
          <p:cNvPr id="3" name="2 Marcador de contenido"/>
          <p:cNvSpPr>
            <a:spLocks noGrp="1"/>
          </p:cNvSpPr>
          <p:nvPr>
            <p:ph idx="1"/>
          </p:nvPr>
        </p:nvSpPr>
        <p:spPr>
          <a:xfrm>
            <a:off x="300446" y="2227217"/>
            <a:ext cx="8401080" cy="4972072"/>
          </a:xfrm>
        </p:spPr>
        <p:txBody>
          <a:bodyPr>
            <a:normAutofit/>
          </a:bodyPr>
          <a:lstStyle/>
          <a:p>
            <a:pPr>
              <a:buNone/>
            </a:pPr>
            <a:r>
              <a:rPr lang="es-CL" b="1" dirty="0"/>
              <a:t>Periodo de la fisiología microbiana (1910- 1940´s)</a:t>
            </a:r>
          </a:p>
          <a:p>
            <a:r>
              <a:rPr lang="es-CL" dirty="0"/>
              <a:t>Con la facilidad para el aislamiento de M.O  y su cultivo en forma pura, se pudo comenzar el estudio de su comportamiento fisiológico, iniciado por  Pasteur y sus estudios sobre fermentación alcohólica y fermentación láctica en la fabricación de vino y cerveza.</a:t>
            </a:r>
          </a:p>
          <a:p>
            <a:r>
              <a:rPr lang="es-CL" dirty="0"/>
              <a:t>El conocimiento de las características fisiológicas de los microorganismos permitió la producción económica de muchas sustancias.</a:t>
            </a:r>
          </a:p>
          <a:p>
            <a:r>
              <a:rPr lang="es-CL" dirty="0"/>
              <a:t>En 1923 se puso en operación la primera planta mundial de acido cítrico por  Pfizer, que utilizaba la fermentación de la sacarosa por </a:t>
            </a:r>
            <a:r>
              <a:rPr lang="es-CL" i="1" dirty="0"/>
              <a:t>una bacteria.</a:t>
            </a:r>
            <a:endParaRPr lang="es-CL" dirty="0"/>
          </a:p>
          <a:p>
            <a:r>
              <a:rPr lang="es-CL" dirty="0"/>
              <a:t>En 1928, Alexander Fleming, descubre el carácter antibiótico de </a:t>
            </a:r>
            <a:r>
              <a:rPr lang="es-CL" i="1" dirty="0" err="1"/>
              <a:t>Penicillinum</a:t>
            </a:r>
            <a:r>
              <a:rPr lang="es-CL" i="1" dirty="0"/>
              <a:t> </a:t>
            </a:r>
            <a:r>
              <a:rPr lang="es-CL" i="1" dirty="0" err="1"/>
              <a:t>notatum</a:t>
            </a:r>
            <a:r>
              <a:rPr lang="es-CL" i="1" dirty="0"/>
              <a:t> </a:t>
            </a:r>
            <a:r>
              <a:rPr lang="es-CL" dirty="0"/>
              <a:t>contra </a:t>
            </a:r>
            <a:r>
              <a:rPr lang="es-CL" i="1" dirty="0" err="1"/>
              <a:t>Staphylococcus</a:t>
            </a:r>
            <a:r>
              <a:rPr lang="es-CL" i="1" dirty="0"/>
              <a:t> </a:t>
            </a:r>
            <a:r>
              <a:rPr lang="es-CL" i="1" dirty="0" err="1"/>
              <a:t>aureus</a:t>
            </a:r>
            <a:r>
              <a:rPr lang="es-CL" i="1" dirty="0"/>
              <a:t> </a:t>
            </a:r>
            <a:r>
              <a:rPr lang="es-CL" dirty="0"/>
              <a:t>debido a la penicilina; condujo 20 años después a </a:t>
            </a:r>
            <a:r>
              <a:rPr lang="es-CL" dirty="0" err="1"/>
              <a:t>Howaer</a:t>
            </a:r>
            <a:r>
              <a:rPr lang="es-CL" dirty="0"/>
              <a:t> </a:t>
            </a:r>
            <a:r>
              <a:rPr lang="es-CL" dirty="0" err="1"/>
              <a:t>Florey</a:t>
            </a:r>
            <a:r>
              <a:rPr lang="es-CL" dirty="0"/>
              <a:t> y </a:t>
            </a:r>
            <a:r>
              <a:rPr lang="es-CL" dirty="0" err="1"/>
              <a:t>Ernest</a:t>
            </a:r>
            <a:r>
              <a:rPr lang="es-CL" dirty="0"/>
              <a:t> </a:t>
            </a:r>
            <a:r>
              <a:rPr lang="es-CL" dirty="0" err="1"/>
              <a:t>Chain</a:t>
            </a:r>
            <a:r>
              <a:rPr lang="es-CL" dirty="0"/>
              <a:t> en plena  segunda guerra mundial a la producción masiva de penicilina.</a:t>
            </a:r>
          </a:p>
          <a:p>
            <a:endParaRPr lang="es-CL"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357166"/>
            <a:ext cx="8229600" cy="6286544"/>
          </a:xfrm>
        </p:spPr>
        <p:txBody>
          <a:bodyPr>
            <a:noAutofit/>
          </a:bodyPr>
          <a:lstStyle/>
          <a:p>
            <a:pPr algn="just">
              <a:buNone/>
            </a:pPr>
            <a:r>
              <a:rPr lang="es-CL" sz="2000" b="1" dirty="0"/>
              <a:t>Período de la genética microbiana (1941-1970)</a:t>
            </a:r>
            <a:endParaRPr lang="es-CL" sz="2000" dirty="0"/>
          </a:p>
          <a:p>
            <a:pPr algn="just"/>
            <a:r>
              <a:rPr lang="es-CL" sz="2000" dirty="0"/>
              <a:t>Los trabajos de Mendel que dio origen a la genética, no se incluía a los microorganismos y, en todo caso, era un misterio su comportamiento genético.</a:t>
            </a:r>
          </a:p>
          <a:p>
            <a:pPr algn="just"/>
            <a:r>
              <a:rPr lang="es-CL" sz="2000" dirty="0"/>
              <a:t>En 1944, </a:t>
            </a:r>
            <a:r>
              <a:rPr lang="es-CL" sz="2000" dirty="0" err="1"/>
              <a:t>Avery</a:t>
            </a:r>
            <a:r>
              <a:rPr lang="es-CL" sz="2000" dirty="0"/>
              <a:t>, Mac </a:t>
            </a:r>
            <a:r>
              <a:rPr lang="es-CL" sz="2000" dirty="0" err="1"/>
              <a:t>Leod</a:t>
            </a:r>
            <a:r>
              <a:rPr lang="es-CL" sz="2000" dirty="0"/>
              <a:t> y Mc </a:t>
            </a:r>
            <a:r>
              <a:rPr lang="es-CL" sz="2000" dirty="0" err="1"/>
              <a:t>Carty</a:t>
            </a:r>
            <a:r>
              <a:rPr lang="es-CL" sz="2000" dirty="0"/>
              <a:t>, probaron contundentemente que el DNA era la molécula hereditaria y que las bacterias podían transferir genes mediante la transformación</a:t>
            </a:r>
          </a:p>
          <a:p>
            <a:pPr algn="just"/>
            <a:r>
              <a:rPr lang="es-CL" sz="2000" dirty="0"/>
              <a:t>En 1946, </a:t>
            </a:r>
            <a:r>
              <a:rPr lang="es-CL" sz="2000" dirty="0" err="1"/>
              <a:t>Lederberg</a:t>
            </a:r>
            <a:r>
              <a:rPr lang="es-CL" sz="2000" dirty="0"/>
              <a:t> y </a:t>
            </a:r>
            <a:r>
              <a:rPr lang="es-CL" sz="2000" dirty="0" err="1"/>
              <a:t>Tatum</a:t>
            </a:r>
            <a:r>
              <a:rPr lang="es-CL" sz="2000" dirty="0"/>
              <a:t>, demostraron que algunas bacterias podían transferir genes mediante contacto célula a célula </a:t>
            </a:r>
          </a:p>
          <a:p>
            <a:pPr algn="just"/>
            <a:r>
              <a:rPr lang="es-CL" sz="2000" dirty="0"/>
              <a:t>En 1952, Watson y Crick propusieron el modelo estructural del DNA</a:t>
            </a:r>
          </a:p>
          <a:p>
            <a:pPr algn="just"/>
            <a:r>
              <a:rPr lang="es-CL" sz="2000" dirty="0"/>
              <a:t>En este período, se inicia el mejoramiento genético de microorganismos para incrementar las capacidades metabólicas de los microorganismos utilizados en la producción industrial.</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INSTRUCCIONES</a:t>
            </a:r>
          </a:p>
        </p:txBody>
      </p:sp>
      <p:sp>
        <p:nvSpPr>
          <p:cNvPr id="3" name="Marcador de contenido 2"/>
          <p:cNvSpPr>
            <a:spLocks noGrp="1"/>
          </p:cNvSpPr>
          <p:nvPr>
            <p:ph idx="1"/>
          </p:nvPr>
        </p:nvSpPr>
        <p:spPr/>
        <p:txBody>
          <a:bodyPr>
            <a:normAutofit/>
          </a:bodyPr>
          <a:lstStyle/>
          <a:p>
            <a:r>
              <a:rPr lang="es-CL" sz="2400" dirty="0"/>
              <a:t>Deben escribir en su cuaderno el </a:t>
            </a:r>
            <a:r>
              <a:rPr lang="es-CL" sz="2400" dirty="0" err="1"/>
              <a:t>ppt</a:t>
            </a:r>
            <a:r>
              <a:rPr lang="es-CL" sz="2400" dirty="0"/>
              <a:t> y luego realizar la actividad propuesta en la ultima diapositiva, el cual será revisado a la vuelta de clases.</a:t>
            </a:r>
          </a:p>
        </p:txBody>
      </p:sp>
    </p:spTree>
    <p:extLst>
      <p:ext uri="{BB962C8B-B14F-4D97-AF65-F5344CB8AC3E}">
        <p14:creationId xmlns:p14="http://schemas.microsoft.com/office/powerpoint/2010/main" val="632996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85720" y="857232"/>
            <a:ext cx="8401080" cy="5268931"/>
          </a:xfrm>
        </p:spPr>
        <p:txBody>
          <a:bodyPr>
            <a:normAutofit/>
          </a:bodyPr>
          <a:lstStyle/>
          <a:p>
            <a:pPr>
              <a:buNone/>
            </a:pPr>
            <a:r>
              <a:rPr lang="es-CL" sz="2800" b="1" dirty="0"/>
              <a:t>Período de la biotecnología microbiana (1970 - …)</a:t>
            </a:r>
            <a:endParaRPr lang="es-CL" sz="2800" dirty="0"/>
          </a:p>
          <a:p>
            <a:r>
              <a:rPr lang="es-CL" sz="2800" dirty="0"/>
              <a:t>Actualmente se produce en forma industrial varias proteínas humanas, animales y vegetales empleando microorganismos.</a:t>
            </a:r>
          </a:p>
          <a:p>
            <a:r>
              <a:rPr lang="es-CL" sz="2800" dirty="0"/>
              <a:t>Las industrias biotecnológicas ha causado una nueva revolución industrial.</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Trabajo en clases</a:t>
            </a:r>
          </a:p>
        </p:txBody>
      </p:sp>
      <p:sp>
        <p:nvSpPr>
          <p:cNvPr id="3" name="2 Marcador de contenido"/>
          <p:cNvSpPr>
            <a:spLocks noGrp="1"/>
          </p:cNvSpPr>
          <p:nvPr>
            <p:ph idx="1"/>
          </p:nvPr>
        </p:nvSpPr>
        <p:spPr>
          <a:xfrm>
            <a:off x="609599" y="1658983"/>
            <a:ext cx="6548847" cy="4917957"/>
          </a:xfrm>
        </p:spPr>
        <p:txBody>
          <a:bodyPr>
            <a:normAutofit fontScale="92500" lnSpcReduction="10000"/>
          </a:bodyPr>
          <a:lstStyle/>
          <a:p>
            <a:r>
              <a:rPr lang="es-CL" sz="2800" dirty="0"/>
              <a:t>Defina que es la microbiología</a:t>
            </a:r>
          </a:p>
          <a:p>
            <a:r>
              <a:rPr lang="es-CL" sz="2800" dirty="0"/>
              <a:t>Nombre al menos 4 lugares en donde estén presentes los microorganismos.</a:t>
            </a:r>
          </a:p>
          <a:p>
            <a:r>
              <a:rPr lang="es-CL" sz="2800" dirty="0"/>
              <a:t>Explique  con sus palabras que significa que un </a:t>
            </a:r>
            <a:r>
              <a:rPr lang="es-CL" sz="2800" dirty="0" err="1"/>
              <a:t>m.o</a:t>
            </a:r>
            <a:r>
              <a:rPr lang="es-CL" sz="2800" dirty="0"/>
              <a:t>. sea </a:t>
            </a:r>
            <a:r>
              <a:rPr lang="es-CL" sz="2800" dirty="0" err="1"/>
              <a:t>autotrófo</a:t>
            </a:r>
            <a:r>
              <a:rPr lang="es-CL" sz="2800" dirty="0"/>
              <a:t> </a:t>
            </a:r>
            <a:r>
              <a:rPr lang="es-CL" sz="2800" dirty="0" err="1"/>
              <a:t>quimiosintético</a:t>
            </a:r>
            <a:r>
              <a:rPr lang="es-CL" sz="2800" dirty="0"/>
              <a:t> y fotosintético.</a:t>
            </a:r>
          </a:p>
          <a:p>
            <a:r>
              <a:rPr lang="es-CL" sz="2800" dirty="0"/>
              <a:t>Explique con sus palabras la teoría de la generación espontánea.</a:t>
            </a:r>
          </a:p>
          <a:p>
            <a:r>
              <a:rPr lang="es-CL" sz="2800" dirty="0"/>
              <a:t>Explique en breves palabras en que consistía cada período de la microbiología.</a:t>
            </a:r>
          </a:p>
          <a:p>
            <a:endParaRPr lang="es-CL"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1D76F63-A47D-4134-A416-90EA8CF225C1}"/>
              </a:ext>
            </a:extLst>
          </p:cNvPr>
          <p:cNvSpPr txBox="1"/>
          <p:nvPr/>
        </p:nvSpPr>
        <p:spPr>
          <a:xfrm>
            <a:off x="797442" y="669852"/>
            <a:ext cx="7341562" cy="923330"/>
          </a:xfrm>
          <a:prstGeom prst="rect">
            <a:avLst/>
          </a:prstGeom>
          <a:noFill/>
        </p:spPr>
        <p:txBody>
          <a:bodyPr wrap="none" rtlCol="0">
            <a:spAutoFit/>
          </a:bodyPr>
          <a:lstStyle/>
          <a:p>
            <a:r>
              <a:rPr lang="es-ES" dirty="0"/>
              <a:t>NOTA: ENVIAR RESPUESTAS PARA CORRECCIÓN AL SIGUIENTE CORREO:</a:t>
            </a:r>
          </a:p>
          <a:p>
            <a:endParaRPr lang="es-ES" dirty="0"/>
          </a:p>
          <a:p>
            <a:r>
              <a:rPr lang="es-ES" dirty="0"/>
              <a:t>varinialopezriffo@gmail.com </a:t>
            </a:r>
            <a:endParaRPr lang="es-CL" dirty="0"/>
          </a:p>
        </p:txBody>
      </p:sp>
    </p:spTree>
    <p:extLst>
      <p:ext uri="{BB962C8B-B14F-4D97-AF65-F5344CB8AC3E}">
        <p14:creationId xmlns:p14="http://schemas.microsoft.com/office/powerpoint/2010/main" val="902023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28596" y="2000240"/>
            <a:ext cx="8229600" cy="2614618"/>
          </a:xfrm>
        </p:spPr>
        <p:txBody>
          <a:bodyPr>
            <a:normAutofit/>
          </a:bodyPr>
          <a:lstStyle/>
          <a:p>
            <a:r>
              <a:rPr lang="es-CL" dirty="0"/>
              <a:t>Conocer acerca de la Microbiología.</a:t>
            </a:r>
          </a:p>
          <a:p>
            <a:r>
              <a:rPr lang="es-CL" dirty="0"/>
              <a:t>Conocer los microorganismos.</a:t>
            </a:r>
          </a:p>
          <a:p>
            <a:r>
              <a:rPr lang="es-CL" dirty="0"/>
              <a:t>Conocer los personajes más importantes de la Microbiología.</a:t>
            </a:r>
          </a:p>
        </p:txBody>
      </p:sp>
      <p:sp>
        <p:nvSpPr>
          <p:cNvPr id="4" name="Título 3"/>
          <p:cNvSpPr>
            <a:spLocks noGrp="1"/>
          </p:cNvSpPr>
          <p:nvPr>
            <p:ph type="title"/>
          </p:nvPr>
        </p:nvSpPr>
        <p:spPr/>
        <p:txBody>
          <a:bodyPr/>
          <a:lstStyle/>
          <a:p>
            <a:r>
              <a:rPr lang="es-CL" dirty="0"/>
              <a:t>OBJETIVOS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CL" sz="2800" dirty="0"/>
              <a:t>La Microbiología se puede definir como la ciencia que estudia los seres vivos que son muy pequeños, más específicamente los que por su tamaño no son posibles de ver al ojo desnudo.</a:t>
            </a:r>
          </a:p>
          <a:p>
            <a:endParaRPr lang="es-CL" sz="2800" dirty="0"/>
          </a:p>
        </p:txBody>
      </p:sp>
      <p:sp>
        <p:nvSpPr>
          <p:cNvPr id="5" name="Título 4"/>
          <p:cNvSpPr>
            <a:spLocks noGrp="1"/>
          </p:cNvSpPr>
          <p:nvPr>
            <p:ph type="title"/>
          </p:nvPr>
        </p:nvSpPr>
        <p:spPr/>
        <p:txBody>
          <a:bodyPr/>
          <a:lstStyle/>
          <a:p>
            <a:r>
              <a:rPr lang="es-CL" dirty="0"/>
              <a:t>¿Qué es la microbiología?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pPr algn="ctr"/>
            <a:r>
              <a:rPr lang="es-CL" dirty="0"/>
              <a:t>¿Qué estudia la microbiología?</a:t>
            </a:r>
          </a:p>
        </p:txBody>
      </p:sp>
      <p:sp>
        <p:nvSpPr>
          <p:cNvPr id="3" name="2 Marcador de contenido"/>
          <p:cNvSpPr>
            <a:spLocks noGrp="1"/>
          </p:cNvSpPr>
          <p:nvPr>
            <p:ph idx="4294967295"/>
          </p:nvPr>
        </p:nvSpPr>
        <p:spPr>
          <a:xfrm>
            <a:off x="770708" y="2069148"/>
            <a:ext cx="6348413" cy="3881437"/>
          </a:xfrm>
        </p:spPr>
        <p:style>
          <a:lnRef idx="2">
            <a:schemeClr val="accent4"/>
          </a:lnRef>
          <a:fillRef idx="1">
            <a:schemeClr val="lt1"/>
          </a:fillRef>
          <a:effectRef idx="0">
            <a:schemeClr val="accent4"/>
          </a:effectRef>
          <a:fontRef idx="minor">
            <a:schemeClr val="dk1"/>
          </a:fontRef>
        </p:style>
        <p:txBody>
          <a:bodyPr>
            <a:normAutofit/>
          </a:bodyPr>
          <a:lstStyle/>
          <a:p>
            <a:pPr>
              <a:buFont typeface="Wingdings" pitchFamily="2" charset="2"/>
              <a:buChar char="Ø"/>
            </a:pPr>
            <a:r>
              <a:rPr lang="es-CL" dirty="0"/>
              <a:t>Actividades</a:t>
            </a:r>
          </a:p>
          <a:p>
            <a:pPr>
              <a:buFont typeface="Wingdings" pitchFamily="2" charset="2"/>
              <a:buChar char="Ø"/>
            </a:pPr>
            <a:r>
              <a:rPr lang="es-CL" dirty="0"/>
              <a:t> Forma y estructura </a:t>
            </a:r>
          </a:p>
          <a:p>
            <a:pPr>
              <a:buFont typeface="Wingdings" pitchFamily="2" charset="2"/>
              <a:buChar char="Ø"/>
            </a:pPr>
            <a:r>
              <a:rPr lang="es-CL" dirty="0"/>
              <a:t>Reproducción </a:t>
            </a:r>
          </a:p>
          <a:p>
            <a:pPr>
              <a:buFont typeface="Wingdings" pitchFamily="2" charset="2"/>
              <a:buChar char="Ø"/>
            </a:pPr>
            <a:r>
              <a:rPr lang="es-CL" dirty="0"/>
              <a:t>Fisiología y metabolismo</a:t>
            </a:r>
          </a:p>
          <a:p>
            <a:pPr>
              <a:buFont typeface="Wingdings" pitchFamily="2" charset="2"/>
              <a:buChar char="Ø"/>
            </a:pPr>
            <a:r>
              <a:rPr lang="es-CL" dirty="0"/>
              <a:t> Identificación </a:t>
            </a:r>
          </a:p>
          <a:p>
            <a:pPr>
              <a:buFont typeface="Wingdings" pitchFamily="2" charset="2"/>
              <a:buChar char="Ø"/>
            </a:pPr>
            <a:r>
              <a:rPr lang="es-CL" dirty="0"/>
              <a:t>Distribución en la naturaleza </a:t>
            </a:r>
          </a:p>
          <a:p>
            <a:pPr>
              <a:buFont typeface="Wingdings" pitchFamily="2" charset="2"/>
              <a:buChar char="Ø"/>
            </a:pPr>
            <a:r>
              <a:rPr lang="es-CL" dirty="0"/>
              <a:t>Relaciones con otros seres </a:t>
            </a:r>
          </a:p>
          <a:p>
            <a:pPr>
              <a:buFont typeface="Wingdings" pitchFamily="2" charset="2"/>
              <a:buChar char="Ø"/>
            </a:pPr>
            <a:r>
              <a:rPr lang="es-CL" dirty="0"/>
              <a:t>Efectos benéficos y perjudiciales  que ejercen sobre los humanos</a:t>
            </a:r>
          </a:p>
          <a:p>
            <a:pPr>
              <a:buFont typeface="Wingdings" pitchFamily="2" charset="2"/>
              <a:buChar char="Ø"/>
            </a:pPr>
            <a:r>
              <a:rPr lang="es-CL" dirty="0"/>
              <a:t>Alteraciones físicas y químicas que ejercen en el medio</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r>
              <a:rPr lang="es-CL" dirty="0"/>
              <a:t>Microorganismos</a:t>
            </a:r>
          </a:p>
        </p:txBody>
      </p:sp>
      <p:sp>
        <p:nvSpPr>
          <p:cNvPr id="7" name="6 Marcador de contenido"/>
          <p:cNvSpPr txBox="1">
            <a:spLocks noGrp="1"/>
          </p:cNvSpPr>
          <p:nvPr>
            <p:ph idx="4294967295"/>
          </p:nvPr>
        </p:nvSpPr>
        <p:spPr>
          <a:xfrm>
            <a:off x="0" y="2106386"/>
            <a:ext cx="8229600" cy="2375009"/>
          </a:xfrm>
          <a:prstGeom prst="rect">
            <a:avLst/>
          </a:prstGeom>
          <a:noFill/>
        </p:spPr>
        <p:txBody>
          <a:bodyPr wrap="square" rtlCol="0">
            <a:spAutoFit/>
          </a:bodyPr>
          <a:lstStyle/>
          <a:p>
            <a:pPr algn="just"/>
            <a:r>
              <a:rPr lang="es-CL" sz="2800" dirty="0"/>
              <a:t>Los M.O son un conjunto de formas de vida agrupadas; todos los organismos que no pueden observarse a simple vista.</a:t>
            </a:r>
          </a:p>
          <a:p>
            <a:pPr algn="just"/>
            <a:r>
              <a:rPr lang="es-CL" sz="2800" dirty="0"/>
              <a:t>Es necesaria la ayuda de una lupa o de microscopios.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10" descr="Resultado de imagen para microscopio de barrido"/>
          <p:cNvPicPr>
            <a:picLocks noChangeAspect="1" noChangeArrowheads="1"/>
          </p:cNvPicPr>
          <p:nvPr/>
        </p:nvPicPr>
        <p:blipFill>
          <a:blip r:embed="rId2" cstate="print"/>
          <a:srcRect/>
          <a:stretch>
            <a:fillRect/>
          </a:stretch>
        </p:blipFill>
        <p:spPr bwMode="auto">
          <a:xfrm>
            <a:off x="783771" y="1270000"/>
            <a:ext cx="6173541" cy="463015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571481"/>
            <a:ext cx="8229600" cy="1714512"/>
          </a:xfrm>
        </p:spPr>
        <p:txBody>
          <a:bodyPr/>
          <a:lstStyle/>
          <a:p>
            <a:r>
              <a:rPr lang="es-CL" dirty="0"/>
              <a:t>Inicialmente las observaciones llevaron a los científicos a desarrollar una clasificación de los organismos en 5 reinos</a:t>
            </a:r>
          </a:p>
        </p:txBody>
      </p:sp>
      <p:pic>
        <p:nvPicPr>
          <p:cNvPr id="4098" name="Picture 2" descr="Resultado de imagen para 5 reinos"/>
          <p:cNvPicPr>
            <a:picLocks noChangeAspect="1" noChangeArrowheads="1"/>
          </p:cNvPicPr>
          <p:nvPr/>
        </p:nvPicPr>
        <p:blipFill>
          <a:blip r:embed="rId2" cstate="print"/>
          <a:srcRect/>
          <a:stretch>
            <a:fillRect/>
          </a:stretch>
        </p:blipFill>
        <p:spPr bwMode="auto">
          <a:xfrm>
            <a:off x="457200" y="2010041"/>
            <a:ext cx="8347166" cy="3865190"/>
          </a:xfrm>
          <a:prstGeom prst="rect">
            <a:avLst/>
          </a:prstGeom>
          <a:noFill/>
        </p:spPr>
      </p:pic>
    </p:spTree>
  </p:cSld>
  <p:clrMapOvr>
    <a:masterClrMapping/>
  </p:clrMapOvr>
</p:sld>
</file>

<file path=ppt/theme/theme1.xml><?xml version="1.0" encoding="utf-8"?>
<a:theme xmlns:a="http://schemas.openxmlformats.org/drawingml/2006/main" name="Faceta">
  <a:themeElements>
    <a:clrScheme name="Fac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a">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541</TotalTime>
  <Words>1359</Words>
  <Application>Microsoft Office PowerPoint</Application>
  <PresentationFormat>Presentación en pantalla (4:3)</PresentationFormat>
  <Paragraphs>108</Paragraphs>
  <Slides>32</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32</vt:i4>
      </vt:variant>
    </vt:vector>
  </HeadingPairs>
  <TitlesOfParts>
    <vt:vector size="38" baseType="lpstr">
      <vt:lpstr>Arial</vt:lpstr>
      <vt:lpstr>Calibri</vt:lpstr>
      <vt:lpstr>Trebuchet MS</vt:lpstr>
      <vt:lpstr>Wingdings</vt:lpstr>
      <vt:lpstr>Wingdings 3</vt:lpstr>
      <vt:lpstr>Faceta</vt:lpstr>
      <vt:lpstr>Fundamentos de la Microbiología</vt:lpstr>
      <vt:lpstr>OA</vt:lpstr>
      <vt:lpstr>INSTRUCCIONES</vt:lpstr>
      <vt:lpstr>OBJETIVOS</vt:lpstr>
      <vt:lpstr>¿Qué es la microbiología?</vt:lpstr>
      <vt:lpstr>¿Qué estudia la microbiología?</vt:lpstr>
      <vt:lpstr>Microorganismos</vt:lpstr>
      <vt:lpstr>Presentación de PowerPoint</vt:lpstr>
      <vt:lpstr>Presentación de PowerPoint</vt:lpstr>
      <vt:lpstr>Presentación de PowerPoint</vt:lpstr>
      <vt:lpstr>Presentación de PowerPoint</vt:lpstr>
      <vt:lpstr>¿Dónde se encuentran M.O?</vt:lpstr>
      <vt:lpstr>AUTÓTROFOS QUIMISINTÉTICOS</vt:lpstr>
      <vt:lpstr>AUTÓTROFOS FOTOSINTÉTICOS</vt:lpstr>
      <vt:lpstr>HETERÓTROFOS</vt:lpstr>
      <vt:lpstr>Utilidad de los M.O en la vida humana</vt:lpstr>
      <vt:lpstr>Y ahora un poco de historia…..</vt:lpstr>
      <vt:lpstr>Desarrollo de la Microbiología</vt:lpstr>
      <vt:lpstr>Periodo Especulativo</vt:lpstr>
      <vt:lpstr>Periodo Especulativo</vt:lpstr>
      <vt:lpstr>Primeros microscopistas</vt:lpstr>
      <vt:lpstr>Cultivo de M.O</vt:lpstr>
      <vt:lpstr>Teoría de la generación espontánea</vt:lpstr>
      <vt:lpstr>Francesco Redi</vt:lpstr>
      <vt:lpstr>Louis Pasteur </vt:lpstr>
      <vt:lpstr>Presentación de PowerPoint</vt:lpstr>
      <vt:lpstr>Roberto Koch</vt:lpstr>
      <vt:lpstr>Actualidad en 3 períodos </vt:lpstr>
      <vt:lpstr>Presentación de PowerPoint</vt:lpstr>
      <vt:lpstr>Presentación de PowerPoint</vt:lpstr>
      <vt:lpstr>Trabajo en clases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Pamela Baetty</dc:creator>
  <cp:lastModifiedBy>Padres</cp:lastModifiedBy>
  <cp:revision>78</cp:revision>
  <dcterms:created xsi:type="dcterms:W3CDTF">2018-03-01T01:08:59Z</dcterms:created>
  <dcterms:modified xsi:type="dcterms:W3CDTF">2020-03-18T20:52:03Z</dcterms:modified>
</cp:coreProperties>
</file>