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56" r:id="rId3"/>
    <p:sldId id="301" r:id="rId4"/>
    <p:sldId id="259" r:id="rId5"/>
    <p:sldId id="260" r:id="rId6"/>
    <p:sldId id="282" r:id="rId7"/>
    <p:sldId id="261" r:id="rId8"/>
    <p:sldId id="281" r:id="rId9"/>
    <p:sldId id="277" r:id="rId10"/>
    <p:sldId id="264" r:id="rId11"/>
    <p:sldId id="286" r:id="rId12"/>
    <p:sldId id="287" r:id="rId13"/>
    <p:sldId id="279" r:id="rId14"/>
    <p:sldId id="288" r:id="rId15"/>
    <p:sldId id="302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F08B1-C141-4F55-AA2D-4FD3AFE299BB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CL"/>
        </a:p>
      </dgm:t>
    </dgm:pt>
    <dgm:pt modelId="{8C31166F-B664-4CA1-BC60-9126A7E81E0C}">
      <dgm:prSet phldrT="[Texto]"/>
      <dgm:spPr/>
      <dgm:t>
        <a:bodyPr/>
        <a:lstStyle/>
        <a:p>
          <a:r>
            <a:rPr lang="es-CL" dirty="0"/>
            <a:t>SNG</a:t>
          </a:r>
        </a:p>
      </dgm:t>
    </dgm:pt>
    <dgm:pt modelId="{F671AC0F-0413-4792-AC16-6AAD58A3B4BA}" type="parTrans" cxnId="{F861FB1F-5D98-42F8-A362-0ECC7EF3D7D4}">
      <dgm:prSet/>
      <dgm:spPr/>
      <dgm:t>
        <a:bodyPr/>
        <a:lstStyle/>
        <a:p>
          <a:endParaRPr lang="es-CL"/>
        </a:p>
      </dgm:t>
    </dgm:pt>
    <dgm:pt modelId="{128271C5-A575-4574-BA01-6A207ED93B33}" type="sibTrans" cxnId="{F861FB1F-5D98-42F8-A362-0ECC7EF3D7D4}">
      <dgm:prSet/>
      <dgm:spPr/>
      <dgm:t>
        <a:bodyPr/>
        <a:lstStyle/>
        <a:p>
          <a:endParaRPr lang="es-CL"/>
        </a:p>
      </dgm:t>
    </dgm:pt>
    <dgm:pt modelId="{B3F385D2-81DD-4AB1-AB8F-073E4CED7F26}">
      <dgm:prSet phldrT="[Texto]"/>
      <dgm:spPr/>
      <dgm:t>
        <a:bodyPr/>
        <a:lstStyle/>
        <a:p>
          <a:r>
            <a:rPr lang="es-CL" dirty="0"/>
            <a:t>SNY</a:t>
          </a:r>
        </a:p>
      </dgm:t>
    </dgm:pt>
    <dgm:pt modelId="{D49C228B-A20F-46BB-A767-5D08D93F1329}" type="parTrans" cxnId="{47F10D61-0A6C-4851-8D0E-CC983B4EE5AB}">
      <dgm:prSet/>
      <dgm:spPr/>
      <dgm:t>
        <a:bodyPr/>
        <a:lstStyle/>
        <a:p>
          <a:endParaRPr lang="es-CL"/>
        </a:p>
      </dgm:t>
    </dgm:pt>
    <dgm:pt modelId="{46DFA567-A2BD-41CC-AF10-3FA4500C5497}" type="sibTrans" cxnId="{47F10D61-0A6C-4851-8D0E-CC983B4EE5AB}">
      <dgm:prSet/>
      <dgm:spPr/>
      <dgm:t>
        <a:bodyPr/>
        <a:lstStyle/>
        <a:p>
          <a:endParaRPr lang="es-CL"/>
        </a:p>
      </dgm:t>
    </dgm:pt>
    <dgm:pt modelId="{678FAD5C-92E2-43C4-BCBC-C2AE071F62B2}">
      <dgm:prSet phldrT="[Texto]"/>
      <dgm:spPr/>
      <dgm:t>
        <a:bodyPr/>
        <a:lstStyle/>
        <a:p>
          <a:r>
            <a:rPr lang="es-CL" dirty="0"/>
            <a:t>GTT </a:t>
          </a:r>
        </a:p>
      </dgm:t>
    </dgm:pt>
    <dgm:pt modelId="{87873194-35E8-424A-86A1-A679AAD29579}" type="parTrans" cxnId="{346B0F6D-0899-4BB0-9AD3-7CBBC61CE941}">
      <dgm:prSet/>
      <dgm:spPr/>
      <dgm:t>
        <a:bodyPr/>
        <a:lstStyle/>
        <a:p>
          <a:endParaRPr lang="es-CL"/>
        </a:p>
      </dgm:t>
    </dgm:pt>
    <dgm:pt modelId="{D0800B0B-327E-4D4B-96A9-B48A8C5572AE}" type="sibTrans" cxnId="{346B0F6D-0899-4BB0-9AD3-7CBBC61CE941}">
      <dgm:prSet/>
      <dgm:spPr/>
      <dgm:t>
        <a:bodyPr/>
        <a:lstStyle/>
        <a:p>
          <a:endParaRPr lang="es-CL"/>
        </a:p>
      </dgm:t>
    </dgm:pt>
    <dgm:pt modelId="{5799516D-23E3-48BD-A81D-E8783B7F8AA4}" type="pres">
      <dgm:prSet presAssocID="{04FF08B1-C141-4F55-AA2D-4FD3AFE299BB}" presName="linear" presStyleCnt="0">
        <dgm:presLayoutVars>
          <dgm:dir/>
          <dgm:animLvl val="lvl"/>
          <dgm:resizeHandles val="exact"/>
        </dgm:presLayoutVars>
      </dgm:prSet>
      <dgm:spPr/>
    </dgm:pt>
    <dgm:pt modelId="{6A8CD705-70DB-49A2-9306-FBF4782E2679}" type="pres">
      <dgm:prSet presAssocID="{8C31166F-B664-4CA1-BC60-9126A7E81E0C}" presName="parentLin" presStyleCnt="0"/>
      <dgm:spPr/>
    </dgm:pt>
    <dgm:pt modelId="{937DB443-7DD4-4F61-B27F-99DEF733B578}" type="pres">
      <dgm:prSet presAssocID="{8C31166F-B664-4CA1-BC60-9126A7E81E0C}" presName="parentLeftMargin" presStyleLbl="node1" presStyleIdx="0" presStyleCnt="3"/>
      <dgm:spPr/>
    </dgm:pt>
    <dgm:pt modelId="{558D9EA0-F2BD-4096-820C-317A670C3337}" type="pres">
      <dgm:prSet presAssocID="{8C31166F-B664-4CA1-BC60-9126A7E81E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5949D5-0925-458B-820F-4EE5709E90B5}" type="pres">
      <dgm:prSet presAssocID="{8C31166F-B664-4CA1-BC60-9126A7E81E0C}" presName="negativeSpace" presStyleCnt="0"/>
      <dgm:spPr/>
    </dgm:pt>
    <dgm:pt modelId="{7D62BA83-35EA-4485-873B-75473AADE638}" type="pres">
      <dgm:prSet presAssocID="{8C31166F-B664-4CA1-BC60-9126A7E81E0C}" presName="childText" presStyleLbl="conFgAcc1" presStyleIdx="0" presStyleCnt="3">
        <dgm:presLayoutVars>
          <dgm:bulletEnabled val="1"/>
        </dgm:presLayoutVars>
      </dgm:prSet>
      <dgm:spPr/>
    </dgm:pt>
    <dgm:pt modelId="{DDD7CB9D-610C-4B53-A80E-36C784A8FF62}" type="pres">
      <dgm:prSet presAssocID="{128271C5-A575-4574-BA01-6A207ED93B33}" presName="spaceBetweenRectangles" presStyleCnt="0"/>
      <dgm:spPr/>
    </dgm:pt>
    <dgm:pt modelId="{57A6DB39-AC4E-4B47-90AD-FA2DC077C48D}" type="pres">
      <dgm:prSet presAssocID="{B3F385D2-81DD-4AB1-AB8F-073E4CED7F26}" presName="parentLin" presStyleCnt="0"/>
      <dgm:spPr/>
    </dgm:pt>
    <dgm:pt modelId="{6F236334-1BFE-45DA-BFC8-86730B5B70BF}" type="pres">
      <dgm:prSet presAssocID="{B3F385D2-81DD-4AB1-AB8F-073E4CED7F26}" presName="parentLeftMargin" presStyleLbl="node1" presStyleIdx="0" presStyleCnt="3"/>
      <dgm:spPr/>
    </dgm:pt>
    <dgm:pt modelId="{DC6BC071-830D-4457-BD81-20D847431A73}" type="pres">
      <dgm:prSet presAssocID="{B3F385D2-81DD-4AB1-AB8F-073E4CED7F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7E2BA1-DD5B-4B64-803B-733788F6E316}" type="pres">
      <dgm:prSet presAssocID="{B3F385D2-81DD-4AB1-AB8F-073E4CED7F26}" presName="negativeSpace" presStyleCnt="0"/>
      <dgm:spPr/>
    </dgm:pt>
    <dgm:pt modelId="{A6C2BE54-A7CC-4F57-A8FA-1F1145784E09}" type="pres">
      <dgm:prSet presAssocID="{B3F385D2-81DD-4AB1-AB8F-073E4CED7F26}" presName="childText" presStyleLbl="conFgAcc1" presStyleIdx="1" presStyleCnt="3">
        <dgm:presLayoutVars>
          <dgm:bulletEnabled val="1"/>
        </dgm:presLayoutVars>
      </dgm:prSet>
      <dgm:spPr/>
    </dgm:pt>
    <dgm:pt modelId="{85256560-8DC1-4D86-B895-BBFD150FD315}" type="pres">
      <dgm:prSet presAssocID="{46DFA567-A2BD-41CC-AF10-3FA4500C5497}" presName="spaceBetweenRectangles" presStyleCnt="0"/>
      <dgm:spPr/>
    </dgm:pt>
    <dgm:pt modelId="{BA8C234F-75AB-4663-A2D2-9D38D162906B}" type="pres">
      <dgm:prSet presAssocID="{678FAD5C-92E2-43C4-BCBC-C2AE071F62B2}" presName="parentLin" presStyleCnt="0"/>
      <dgm:spPr/>
    </dgm:pt>
    <dgm:pt modelId="{40879D4C-082E-4D23-B9D3-D474D2F63BAC}" type="pres">
      <dgm:prSet presAssocID="{678FAD5C-92E2-43C4-BCBC-C2AE071F62B2}" presName="parentLeftMargin" presStyleLbl="node1" presStyleIdx="1" presStyleCnt="3"/>
      <dgm:spPr/>
    </dgm:pt>
    <dgm:pt modelId="{BDA29E43-7866-4BEC-AF75-2753551A47E6}" type="pres">
      <dgm:prSet presAssocID="{678FAD5C-92E2-43C4-BCBC-C2AE071F62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1B9189-ADEB-4819-BADD-F579E9962046}" type="pres">
      <dgm:prSet presAssocID="{678FAD5C-92E2-43C4-BCBC-C2AE071F62B2}" presName="negativeSpace" presStyleCnt="0"/>
      <dgm:spPr/>
    </dgm:pt>
    <dgm:pt modelId="{2A35FFE9-E658-4D35-BD6B-78BA59D68A3A}" type="pres">
      <dgm:prSet presAssocID="{678FAD5C-92E2-43C4-BCBC-C2AE071F62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870B05-1152-4454-ADDA-2A95B884E64D}" type="presOf" srcId="{8C31166F-B664-4CA1-BC60-9126A7E81E0C}" destId="{937DB443-7DD4-4F61-B27F-99DEF733B578}" srcOrd="0" destOrd="0" presId="urn:microsoft.com/office/officeart/2005/8/layout/list1"/>
    <dgm:cxn modelId="{F861FB1F-5D98-42F8-A362-0ECC7EF3D7D4}" srcId="{04FF08B1-C141-4F55-AA2D-4FD3AFE299BB}" destId="{8C31166F-B664-4CA1-BC60-9126A7E81E0C}" srcOrd="0" destOrd="0" parTransId="{F671AC0F-0413-4792-AC16-6AAD58A3B4BA}" sibTransId="{128271C5-A575-4574-BA01-6A207ED93B33}"/>
    <dgm:cxn modelId="{47F10D61-0A6C-4851-8D0E-CC983B4EE5AB}" srcId="{04FF08B1-C141-4F55-AA2D-4FD3AFE299BB}" destId="{B3F385D2-81DD-4AB1-AB8F-073E4CED7F26}" srcOrd="1" destOrd="0" parTransId="{D49C228B-A20F-46BB-A767-5D08D93F1329}" sibTransId="{46DFA567-A2BD-41CC-AF10-3FA4500C5497}"/>
    <dgm:cxn modelId="{20EC6D49-29AD-437B-A264-FBC51312432E}" type="presOf" srcId="{8C31166F-B664-4CA1-BC60-9126A7E81E0C}" destId="{558D9EA0-F2BD-4096-820C-317A670C3337}" srcOrd="1" destOrd="0" presId="urn:microsoft.com/office/officeart/2005/8/layout/list1"/>
    <dgm:cxn modelId="{F41FF44C-8494-4576-814A-CECB01D2FCFD}" type="presOf" srcId="{678FAD5C-92E2-43C4-BCBC-C2AE071F62B2}" destId="{40879D4C-082E-4D23-B9D3-D474D2F63BAC}" srcOrd="0" destOrd="0" presId="urn:microsoft.com/office/officeart/2005/8/layout/list1"/>
    <dgm:cxn modelId="{346B0F6D-0899-4BB0-9AD3-7CBBC61CE941}" srcId="{04FF08B1-C141-4F55-AA2D-4FD3AFE299BB}" destId="{678FAD5C-92E2-43C4-BCBC-C2AE071F62B2}" srcOrd="2" destOrd="0" parTransId="{87873194-35E8-424A-86A1-A679AAD29579}" sibTransId="{D0800B0B-327E-4D4B-96A9-B48A8C5572AE}"/>
    <dgm:cxn modelId="{4ADDB887-7654-4C65-A48C-20CC32DB0659}" type="presOf" srcId="{678FAD5C-92E2-43C4-BCBC-C2AE071F62B2}" destId="{BDA29E43-7866-4BEC-AF75-2753551A47E6}" srcOrd="1" destOrd="0" presId="urn:microsoft.com/office/officeart/2005/8/layout/list1"/>
    <dgm:cxn modelId="{7D147A88-5201-417B-A4AE-5F77AB326887}" type="presOf" srcId="{04FF08B1-C141-4F55-AA2D-4FD3AFE299BB}" destId="{5799516D-23E3-48BD-A81D-E8783B7F8AA4}" srcOrd="0" destOrd="0" presId="urn:microsoft.com/office/officeart/2005/8/layout/list1"/>
    <dgm:cxn modelId="{EBCE489C-02FF-47D0-8F21-3D4B05CA1E7C}" type="presOf" srcId="{B3F385D2-81DD-4AB1-AB8F-073E4CED7F26}" destId="{6F236334-1BFE-45DA-BFC8-86730B5B70BF}" srcOrd="0" destOrd="0" presId="urn:microsoft.com/office/officeart/2005/8/layout/list1"/>
    <dgm:cxn modelId="{2AACA8F8-11A5-4031-A7D7-1C8F64B99E47}" type="presOf" srcId="{B3F385D2-81DD-4AB1-AB8F-073E4CED7F26}" destId="{DC6BC071-830D-4457-BD81-20D847431A73}" srcOrd="1" destOrd="0" presId="urn:microsoft.com/office/officeart/2005/8/layout/list1"/>
    <dgm:cxn modelId="{3E517716-E38B-43E1-A1C2-89ACC2612E1B}" type="presParOf" srcId="{5799516D-23E3-48BD-A81D-E8783B7F8AA4}" destId="{6A8CD705-70DB-49A2-9306-FBF4782E2679}" srcOrd="0" destOrd="0" presId="urn:microsoft.com/office/officeart/2005/8/layout/list1"/>
    <dgm:cxn modelId="{3A35C7D4-BBF5-47E0-BF9D-ECFE1E685466}" type="presParOf" srcId="{6A8CD705-70DB-49A2-9306-FBF4782E2679}" destId="{937DB443-7DD4-4F61-B27F-99DEF733B578}" srcOrd="0" destOrd="0" presId="urn:microsoft.com/office/officeart/2005/8/layout/list1"/>
    <dgm:cxn modelId="{35A12C0E-4F76-4396-BFAF-8E0E013C41A1}" type="presParOf" srcId="{6A8CD705-70DB-49A2-9306-FBF4782E2679}" destId="{558D9EA0-F2BD-4096-820C-317A670C3337}" srcOrd="1" destOrd="0" presId="urn:microsoft.com/office/officeart/2005/8/layout/list1"/>
    <dgm:cxn modelId="{E337EF42-9B42-45C3-92EC-52D96A772FDC}" type="presParOf" srcId="{5799516D-23E3-48BD-A81D-E8783B7F8AA4}" destId="{445949D5-0925-458B-820F-4EE5709E90B5}" srcOrd="1" destOrd="0" presId="urn:microsoft.com/office/officeart/2005/8/layout/list1"/>
    <dgm:cxn modelId="{47BEA035-A141-400A-8045-C1FFB057840B}" type="presParOf" srcId="{5799516D-23E3-48BD-A81D-E8783B7F8AA4}" destId="{7D62BA83-35EA-4485-873B-75473AADE638}" srcOrd="2" destOrd="0" presId="urn:microsoft.com/office/officeart/2005/8/layout/list1"/>
    <dgm:cxn modelId="{DAC51768-CF26-4B28-99A1-4C213FB24568}" type="presParOf" srcId="{5799516D-23E3-48BD-A81D-E8783B7F8AA4}" destId="{DDD7CB9D-610C-4B53-A80E-36C784A8FF62}" srcOrd="3" destOrd="0" presId="urn:microsoft.com/office/officeart/2005/8/layout/list1"/>
    <dgm:cxn modelId="{BC03D07A-0AE3-4B9B-9108-995C1DED51E8}" type="presParOf" srcId="{5799516D-23E3-48BD-A81D-E8783B7F8AA4}" destId="{57A6DB39-AC4E-4B47-90AD-FA2DC077C48D}" srcOrd="4" destOrd="0" presId="urn:microsoft.com/office/officeart/2005/8/layout/list1"/>
    <dgm:cxn modelId="{DD023013-B551-4C75-A5C6-752409B30BE5}" type="presParOf" srcId="{57A6DB39-AC4E-4B47-90AD-FA2DC077C48D}" destId="{6F236334-1BFE-45DA-BFC8-86730B5B70BF}" srcOrd="0" destOrd="0" presId="urn:microsoft.com/office/officeart/2005/8/layout/list1"/>
    <dgm:cxn modelId="{5C2DC88F-DC45-4191-8E9E-DC5C679B7193}" type="presParOf" srcId="{57A6DB39-AC4E-4B47-90AD-FA2DC077C48D}" destId="{DC6BC071-830D-4457-BD81-20D847431A73}" srcOrd="1" destOrd="0" presId="urn:microsoft.com/office/officeart/2005/8/layout/list1"/>
    <dgm:cxn modelId="{1D3C4930-C42D-4658-96C3-DDFD80646006}" type="presParOf" srcId="{5799516D-23E3-48BD-A81D-E8783B7F8AA4}" destId="{677E2BA1-DD5B-4B64-803B-733788F6E316}" srcOrd="5" destOrd="0" presId="urn:microsoft.com/office/officeart/2005/8/layout/list1"/>
    <dgm:cxn modelId="{82DB3277-3F34-421E-A77B-18D3B804D1DA}" type="presParOf" srcId="{5799516D-23E3-48BD-A81D-E8783B7F8AA4}" destId="{A6C2BE54-A7CC-4F57-A8FA-1F1145784E09}" srcOrd="6" destOrd="0" presId="urn:microsoft.com/office/officeart/2005/8/layout/list1"/>
    <dgm:cxn modelId="{CFFCCC09-4395-4BA5-8739-2C688F2B0824}" type="presParOf" srcId="{5799516D-23E3-48BD-A81D-E8783B7F8AA4}" destId="{85256560-8DC1-4D86-B895-BBFD150FD315}" srcOrd="7" destOrd="0" presId="urn:microsoft.com/office/officeart/2005/8/layout/list1"/>
    <dgm:cxn modelId="{B6F937CC-166B-45A1-A8E2-2AA0C2A23CAC}" type="presParOf" srcId="{5799516D-23E3-48BD-A81D-E8783B7F8AA4}" destId="{BA8C234F-75AB-4663-A2D2-9D38D162906B}" srcOrd="8" destOrd="0" presId="urn:microsoft.com/office/officeart/2005/8/layout/list1"/>
    <dgm:cxn modelId="{9756C7F6-65C7-4781-B885-AC943AC09694}" type="presParOf" srcId="{BA8C234F-75AB-4663-A2D2-9D38D162906B}" destId="{40879D4C-082E-4D23-B9D3-D474D2F63BAC}" srcOrd="0" destOrd="0" presId="urn:microsoft.com/office/officeart/2005/8/layout/list1"/>
    <dgm:cxn modelId="{DC40B98B-4A75-4FBB-9207-6CAA85942C7F}" type="presParOf" srcId="{BA8C234F-75AB-4663-A2D2-9D38D162906B}" destId="{BDA29E43-7866-4BEC-AF75-2753551A47E6}" srcOrd="1" destOrd="0" presId="urn:microsoft.com/office/officeart/2005/8/layout/list1"/>
    <dgm:cxn modelId="{30A8E7E8-E6D0-4B19-8445-0E22C4009DBA}" type="presParOf" srcId="{5799516D-23E3-48BD-A81D-E8783B7F8AA4}" destId="{BA1B9189-ADEB-4819-BADD-F579E9962046}" srcOrd="9" destOrd="0" presId="urn:microsoft.com/office/officeart/2005/8/layout/list1"/>
    <dgm:cxn modelId="{7F1D7A70-B2D2-4EFF-816A-4E98D8B53B45}" type="presParOf" srcId="{5799516D-23E3-48BD-A81D-E8783B7F8AA4}" destId="{2A35FFE9-E658-4D35-BD6B-78BA59D68A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2BA83-35EA-4485-873B-75473AADE638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D9EA0-F2BD-4096-820C-317A670C3337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SNG</a:t>
          </a:r>
        </a:p>
      </dsp:txBody>
      <dsp:txXfrm>
        <a:off x="460476" y="90417"/>
        <a:ext cx="5662728" cy="905688"/>
      </dsp:txXfrm>
    </dsp:sp>
    <dsp:sp modelId="{A6C2BE54-A7CC-4F57-A8FA-1F1145784E09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BC071-830D-4457-BD81-20D847431A73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SNY</a:t>
          </a:r>
        </a:p>
      </dsp:txBody>
      <dsp:txXfrm>
        <a:off x="460476" y="1632657"/>
        <a:ext cx="5662728" cy="905688"/>
      </dsp:txXfrm>
    </dsp:sp>
    <dsp:sp modelId="{2A35FFE9-E658-4D35-BD6B-78BA59D68A3A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9E43-7866-4BEC-AF75-2753551A47E6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GTT </a:t>
          </a: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1167-CD29-4512-886C-481FC26EE821}" type="datetimeFigureOut">
              <a:rPr lang="es-ES" smtClean="0"/>
              <a:pPr/>
              <a:t>16/08/2020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45E8-0B4A-4511-962A-25B32FD07F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C310-F14C-48AF-9ECE-0EE0AFE4EA4C}" type="datetimeFigureOut">
              <a:rPr lang="es-CL" smtClean="0"/>
              <a:pPr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559" y="1340768"/>
            <a:ext cx="7880170" cy="975754"/>
          </a:xfrm>
        </p:spPr>
        <p:txBody>
          <a:bodyPr>
            <a:normAutofit/>
          </a:bodyPr>
          <a:lstStyle/>
          <a:p>
            <a:r>
              <a:rPr lang="es-CL" sz="2000" b="1" dirty="0"/>
              <a:t>ASIGNATURA: APLICACIÓN DE CUIDADOS BÁSICOS</a:t>
            </a:r>
          </a:p>
          <a:p>
            <a:r>
              <a:rPr lang="es-CL" sz="2000" b="1" dirty="0"/>
              <a:t>FECHA: semana del  17 AL 21 DE AGOSTO, 2020. 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40678" y="153798"/>
            <a:ext cx="85802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N°14: ALIMENTACIÓN </a:t>
            </a:r>
          </a:p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ENTERAL </a:t>
            </a:r>
            <a:endParaRPr lang="es-E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677" y="2521161"/>
            <a:ext cx="8765934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14 UNIDAD 1 “</a:t>
            </a:r>
            <a:r>
              <a:rPr lang="es-ES_tradnl" sz="2000" b="1" u="sng" dirty="0">
                <a:solidFill>
                  <a:srgbClr val="FF0000"/>
                </a:solidFill>
              </a:rPr>
              <a:t>ALIMNETACIÓN ENTERAL”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 </a:t>
            </a:r>
            <a:r>
              <a:rPr lang="es-ES" dirty="0"/>
              <a:t>Aplicar cuidados básicos de enfermería, higiene y confort a personas en distintas etapas del ciclo vital, de acuerdo a principios técnicos y protocolos establecidos, brindando un trato digno, acogedor y coherente con los derechos y deberes del paciente.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678" y="4003532"/>
            <a:ext cx="87659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  <a:r>
              <a:rPr lang="es-CL" dirty="0"/>
              <a:t> Comprender la técnica  de alimentación enteral, según protocolos establecidos, resguardando la privacidad y pudor del usuario.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678" y="5402822"/>
            <a:ext cx="876593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40678" y="4926843"/>
            <a:ext cx="6758627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" y="270647"/>
            <a:ext cx="800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05" y="270646"/>
            <a:ext cx="2066242" cy="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5862"/>
            <a:ext cx="1886339" cy="11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286808" cy="5000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dirty="0"/>
              <a:t>1. Lavado de manos clínico. </a:t>
            </a:r>
          </a:p>
          <a:p>
            <a:pPr>
              <a:buNone/>
            </a:pPr>
            <a:r>
              <a:rPr lang="es-CL" dirty="0"/>
              <a:t>2. Verifique la indicación médica e identifique al paciente </a:t>
            </a:r>
          </a:p>
          <a:p>
            <a:pPr>
              <a:buNone/>
            </a:pPr>
            <a:r>
              <a:rPr lang="es-CL" dirty="0"/>
              <a:t>3. Explique procedimiento y solicite su cooperación (si las condiciones lo permiten) </a:t>
            </a:r>
          </a:p>
          <a:p>
            <a:pPr>
              <a:buNone/>
            </a:pPr>
            <a:r>
              <a:rPr lang="es-CL" dirty="0"/>
              <a:t>4. Coloque al paciente en posición </a:t>
            </a:r>
            <a:r>
              <a:rPr lang="es-CL" dirty="0" err="1"/>
              <a:t>fowler</a:t>
            </a:r>
            <a:r>
              <a:rPr lang="es-CL" dirty="0"/>
              <a:t> o </a:t>
            </a:r>
            <a:r>
              <a:rPr lang="es-CL" dirty="0" err="1"/>
              <a:t>semifowler</a:t>
            </a:r>
            <a:r>
              <a:rPr lang="es-CL" dirty="0"/>
              <a:t> 45° </a:t>
            </a:r>
          </a:p>
          <a:p>
            <a:pPr>
              <a:buNone/>
            </a:pPr>
            <a:r>
              <a:rPr lang="es-CL" dirty="0"/>
              <a:t>5. Colóquese los guantes de procedimiento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</a:t>
            </a:r>
            <a:r>
              <a:rPr lang="es-E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enteral</a:t>
            </a:r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continua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1537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CL" dirty="0"/>
              <a:t>6. Verifique la ubicación de la sonda.</a:t>
            </a:r>
          </a:p>
          <a:p>
            <a:pPr>
              <a:buNone/>
            </a:pPr>
            <a:r>
              <a:rPr lang="es-CL" dirty="0"/>
              <a:t>7. Cuando se asegure de la ubicación introduzca agua para “permeabilizar”</a:t>
            </a:r>
          </a:p>
          <a:p>
            <a:pPr>
              <a:buNone/>
            </a:pPr>
            <a:r>
              <a:rPr lang="es-CL" dirty="0"/>
              <a:t>8. Conecte la sonda a la bomba de infusión. </a:t>
            </a:r>
          </a:p>
          <a:p>
            <a:pPr>
              <a:buNone/>
            </a:pPr>
            <a:r>
              <a:rPr lang="es-CL" dirty="0"/>
              <a:t>9. Programe la bomba según la indicación. </a:t>
            </a:r>
          </a:p>
          <a:p>
            <a:pPr>
              <a:buNone/>
            </a:pPr>
            <a:r>
              <a:rPr lang="es-CL" dirty="0"/>
              <a:t>10. Una vez finalizada la administración introduzca agua para “lavar” la sonda y evitar que se obstruya. </a:t>
            </a:r>
          </a:p>
          <a:p>
            <a:pPr>
              <a:buNone/>
            </a:pPr>
            <a:r>
              <a:rPr lang="es-CL" dirty="0"/>
              <a:t>11. Ocluya la sonda una vez finalizado el procedimiento 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</a:t>
            </a:r>
            <a:r>
              <a:rPr lang="es-E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enteral</a:t>
            </a:r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continua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215370" cy="3643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dirty="0"/>
              <a:t>11. Deje al paciente </a:t>
            </a:r>
            <a:r>
              <a:rPr lang="es-CL" dirty="0" err="1"/>
              <a:t>semisentado</a:t>
            </a:r>
            <a:r>
              <a:rPr lang="es-CL" dirty="0"/>
              <a:t> alrededor de ½ hora. </a:t>
            </a:r>
          </a:p>
          <a:p>
            <a:pPr>
              <a:buNone/>
            </a:pPr>
            <a:r>
              <a:rPr lang="es-CL" dirty="0"/>
              <a:t>12. Deje al paciente descansar </a:t>
            </a:r>
            <a:r>
              <a:rPr lang="es-CL" dirty="0" err="1"/>
              <a:t>minimo</a:t>
            </a:r>
            <a:r>
              <a:rPr lang="es-CL" dirty="0"/>
              <a:t> 1 hrs entre cada matraz de alimento</a:t>
            </a:r>
          </a:p>
          <a:p>
            <a:pPr>
              <a:buNone/>
            </a:pPr>
            <a:r>
              <a:rPr lang="es-CL" dirty="0"/>
              <a:t>13. Registre hora, volumen, tolerancia, tipo de alimentación 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</a:t>
            </a:r>
            <a:r>
              <a:rPr lang="es-E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enteral</a:t>
            </a:r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continua</a:t>
            </a:r>
          </a:p>
        </p:txBody>
      </p:sp>
      <p:pic>
        <p:nvPicPr>
          <p:cNvPr id="8194" name="Picture 2" descr="http://www.pisa.com.mx/publicidad/portal/enfermeria/manual/pisa_rec/4_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357694"/>
            <a:ext cx="457203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a09fig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000528" cy="4786346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</a:t>
            </a:r>
            <a:r>
              <a:rPr lang="es-E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enteral</a:t>
            </a:r>
            <a:r>
              <a:rPr lang="es-E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continua</a:t>
            </a:r>
          </a:p>
        </p:txBody>
      </p:sp>
      <p:pic>
        <p:nvPicPr>
          <p:cNvPr id="6" name="5 Imagen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43050"/>
            <a:ext cx="4267758" cy="4643470"/>
          </a:xfrm>
          <a:prstGeom prst="rect">
            <a:avLst/>
          </a:prstGeom>
        </p:spPr>
      </p:pic>
      <p:sp>
        <p:nvSpPr>
          <p:cNvPr id="7" name="6 Redondear rectángulo de esquina diagonal"/>
          <p:cNvSpPr/>
          <p:nvPr/>
        </p:nvSpPr>
        <p:spPr>
          <a:xfrm>
            <a:off x="1071538" y="4500570"/>
            <a:ext cx="785818" cy="28575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enteral continua</a:t>
            </a:r>
          </a:p>
        </p:txBody>
      </p:sp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643182"/>
            <a:ext cx="1857388" cy="2928958"/>
          </a:xfrm>
          <a:prstGeom prst="rect">
            <a:avLst/>
          </a:prstGeom>
          <a:noFill/>
        </p:spPr>
      </p:pic>
      <p:pic>
        <p:nvPicPr>
          <p:cNvPr id="39940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714752"/>
            <a:ext cx="2071702" cy="2795596"/>
          </a:xfrm>
          <a:prstGeom prst="rect">
            <a:avLst/>
          </a:prstGeom>
          <a:noFill/>
        </p:spPr>
      </p:pic>
      <p:pic>
        <p:nvPicPr>
          <p:cNvPr id="39942" name="Picture 6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71678"/>
            <a:ext cx="1785950" cy="2857520"/>
          </a:xfrm>
          <a:prstGeom prst="rect">
            <a:avLst/>
          </a:prstGeom>
          <a:noFill/>
        </p:spPr>
      </p:pic>
      <p:sp>
        <p:nvSpPr>
          <p:cNvPr id="9" name="8 Explosión 1"/>
          <p:cNvSpPr/>
          <p:nvPr/>
        </p:nvSpPr>
        <p:spPr>
          <a:xfrm>
            <a:off x="571472" y="857232"/>
            <a:ext cx="3429024" cy="114300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121442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NUNCA OLVIDAR…</a:t>
            </a:r>
            <a:endParaRPr lang="es-ES" sz="2400" dirty="0"/>
          </a:p>
        </p:txBody>
      </p:sp>
      <p:sp>
        <p:nvSpPr>
          <p:cNvPr id="11" name="10 Elipse"/>
          <p:cNvSpPr/>
          <p:nvPr/>
        </p:nvSpPr>
        <p:spPr>
          <a:xfrm>
            <a:off x="500034" y="200024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000760" y="3429000"/>
            <a:ext cx="64294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143240" y="228599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42910" y="207167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1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86116" y="235743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2</a:t>
            </a:r>
            <a:endParaRPr lang="es-ES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43636" y="350043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3</a:t>
            </a:r>
            <a:endParaRPr lang="es-E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220" y="3068960"/>
            <a:ext cx="8229600" cy="273630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el objetivo de la clase en su cuaderno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en su cuaderno el PPT desde la 3 a la 14.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Explique con sus palabras la diferencia entre la alimentación tipo bolo y enteral continua.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Indique que insumos utilizaría para realizar la técnica de alimentación enteral tipo bolo</a:t>
            </a:r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681802" y="0"/>
            <a:ext cx="6645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8" y="0"/>
            <a:ext cx="1547664" cy="12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76470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en que posición se debe dejar al usuario antes de administrar una alimentación enteral: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 decúbito prono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 err="1"/>
              <a:t>Decubito</a:t>
            </a:r>
            <a:r>
              <a:rPr lang="es-CL" dirty="0"/>
              <a:t> supino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 err="1"/>
              <a:t>Fowler</a:t>
            </a:r>
            <a:r>
              <a:rPr lang="es-CL" dirty="0"/>
              <a:t> entre 45 a 90°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40FB03B-0931-4693-A9AE-34846BD79963}"/>
              </a:ext>
            </a:extLst>
          </p:cNvPr>
          <p:cNvSpPr/>
          <p:nvPr/>
        </p:nvSpPr>
        <p:spPr>
          <a:xfrm>
            <a:off x="1912073" y="2393886"/>
            <a:ext cx="5319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TAREA: (Para todos los estudiantes)</a:t>
            </a:r>
          </a:p>
        </p:txBody>
      </p:sp>
    </p:spTree>
    <p:extLst>
      <p:ext uri="{BB962C8B-B14F-4D97-AF65-F5344CB8AC3E}">
        <p14:creationId xmlns:p14="http://schemas.microsoft.com/office/powerpoint/2010/main" val="34054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21789" r="45283" b="61259"/>
          <a:stretch/>
        </p:blipFill>
        <p:spPr bwMode="auto">
          <a:xfrm>
            <a:off x="-1" y="0"/>
            <a:ext cx="4423839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57064" r="14412" b="14271"/>
          <a:stretch/>
        </p:blipFill>
        <p:spPr bwMode="auto">
          <a:xfrm>
            <a:off x="4211959" y="193570"/>
            <a:ext cx="4778319" cy="15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904" y="3093928"/>
            <a:ext cx="8640960" cy="12961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L" b="1" u="sng" dirty="0">
                <a:solidFill>
                  <a:srgbClr val="FF0000"/>
                </a:solidFill>
              </a:rPr>
              <a:t>ALIMENTACIÓN ENTERAL: </a:t>
            </a:r>
          </a:p>
          <a:p>
            <a:pPr marL="0" indent="0">
              <a:buNone/>
            </a:pPr>
            <a:r>
              <a:rPr lang="es-ES" sz="2600" dirty="0"/>
              <a:t>La nutrición </a:t>
            </a:r>
            <a:r>
              <a:rPr lang="es-ES" sz="2600" b="1" dirty="0"/>
              <a:t>enteral</a:t>
            </a:r>
            <a:r>
              <a:rPr lang="es-ES" sz="2600" dirty="0"/>
              <a:t> es una técnica de soporte nutricional que consiste en administrar los nutrientes directamente en el tracto gastrointestinal mediante sonda.</a:t>
            </a:r>
            <a:endParaRPr lang="es-CL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9" t="35788" r="16148" b="21918"/>
          <a:stretch/>
        </p:blipFill>
        <p:spPr bwMode="auto">
          <a:xfrm>
            <a:off x="107504" y="0"/>
            <a:ext cx="8784976" cy="309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5724128" y="33265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678125" cy="13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83430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8" y="4437112"/>
            <a:ext cx="20959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6021287"/>
            <a:ext cx="1979454" cy="5274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Oral asistido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75691" y="6044697"/>
            <a:ext cx="197945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Nutrición parenteral</a:t>
            </a:r>
          </a:p>
        </p:txBody>
      </p:sp>
    </p:spTree>
    <p:extLst>
      <p:ext uri="{BB962C8B-B14F-4D97-AF65-F5344CB8AC3E}">
        <p14:creationId xmlns:p14="http://schemas.microsoft.com/office/powerpoint/2010/main" val="4866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4187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-500098" y="0"/>
            <a:ext cx="10215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DISPOSITIVOS DE Alimentación</a:t>
            </a:r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2292" name="Picture 4" descr="http://www.etoconcepcion.cl/webapp/images/stories/misDocumentos/sistema-digestiv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857232"/>
            <a:ext cx="1905000" cy="6000768"/>
          </a:xfrm>
          <a:prstGeom prst="rect">
            <a:avLst/>
          </a:prstGeom>
          <a:noFill/>
        </p:spPr>
      </p:pic>
      <p:pic>
        <p:nvPicPr>
          <p:cNvPr id="12294" name="Picture 6" descr="http://www.raovet.com.ar/fotos/RAO-SondaNasogastric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500174"/>
            <a:ext cx="2438400" cy="2667000"/>
          </a:xfrm>
          <a:prstGeom prst="rect">
            <a:avLst/>
          </a:prstGeom>
          <a:noFill/>
        </p:spPr>
      </p:pic>
      <p:pic>
        <p:nvPicPr>
          <p:cNvPr id="12296" name="Picture 8" descr="http://www.medicalcenter.com.mx/images/thumbs/0000453_3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071810"/>
            <a:ext cx="2500330" cy="2857500"/>
          </a:xfrm>
          <a:prstGeom prst="rect">
            <a:avLst/>
          </a:prstGeom>
          <a:noFill/>
        </p:spPr>
      </p:pic>
      <p:pic>
        <p:nvPicPr>
          <p:cNvPr id="12297" name="Picture 9" descr="C:\Users\Usuario\Pictures\Boton de Gastrostomia 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4714884"/>
            <a:ext cx="278608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214709"/>
          </a:xfrm>
        </p:spPr>
        <p:txBody>
          <a:bodyPr/>
          <a:lstStyle/>
          <a:p>
            <a:pPr>
              <a:buNone/>
            </a:pPr>
            <a:r>
              <a:rPr lang="es-CL" dirty="0"/>
              <a:t> Las formas de administración de la alimentación son: </a:t>
            </a:r>
          </a:p>
          <a:p>
            <a:pPr>
              <a:buFont typeface="Wingdings" pitchFamily="2" charset="2"/>
              <a:buChar char="q"/>
            </a:pPr>
            <a:r>
              <a:rPr lang="es-CL" dirty="0"/>
              <a:t>En bolo </a:t>
            </a:r>
          </a:p>
          <a:p>
            <a:pPr>
              <a:buFont typeface="Wingdings" pitchFamily="2" charset="2"/>
              <a:buChar char="q"/>
            </a:pPr>
            <a:r>
              <a:rPr lang="es-CL" dirty="0"/>
              <a:t>A caída libre </a:t>
            </a:r>
          </a:p>
          <a:p>
            <a:pPr>
              <a:buFont typeface="Wingdings" pitchFamily="2" charset="2"/>
              <a:buChar char="q"/>
            </a:pPr>
            <a:r>
              <a:rPr lang="es-CL" dirty="0"/>
              <a:t>Alimentación </a:t>
            </a:r>
            <a:r>
              <a:rPr lang="es-CL" dirty="0" err="1"/>
              <a:t>enteral</a:t>
            </a:r>
            <a:r>
              <a:rPr lang="es-CL" dirty="0"/>
              <a:t> continua.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714348" y="0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NUTRICIONES ENTERALES </a:t>
            </a:r>
          </a:p>
        </p:txBody>
      </p:sp>
      <p:pic>
        <p:nvPicPr>
          <p:cNvPr id="11266" name="Picture 2" descr="http://www.nubenco.com/PicUp/Product/5720101108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3071834" cy="238602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357562"/>
            <a:ext cx="2190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5721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dirty="0"/>
              <a:t>1. Lavado de manos clínico</a:t>
            </a:r>
          </a:p>
          <a:p>
            <a:pPr>
              <a:buNone/>
            </a:pPr>
            <a:r>
              <a:rPr lang="es-CL" dirty="0"/>
              <a:t>2. Prepare bandeja con material necesario. </a:t>
            </a:r>
          </a:p>
          <a:p>
            <a:pPr>
              <a:buNone/>
            </a:pPr>
            <a:r>
              <a:rPr lang="es-CL" dirty="0"/>
              <a:t>3. Verifique la indicación médica e identifique al paciente </a:t>
            </a:r>
          </a:p>
          <a:p>
            <a:pPr>
              <a:buNone/>
            </a:pPr>
            <a:r>
              <a:rPr lang="es-CL" dirty="0"/>
              <a:t>4. Explique procedimiento y solicite su cooperación (si las condiciones lo permiten) </a:t>
            </a:r>
          </a:p>
          <a:p>
            <a:pPr>
              <a:buNone/>
            </a:pPr>
            <a:r>
              <a:rPr lang="es-CL" dirty="0"/>
              <a:t>5. Coloque al paciente en posición </a:t>
            </a:r>
            <a:r>
              <a:rPr lang="es-CL" dirty="0" err="1"/>
              <a:t>fowler</a:t>
            </a:r>
            <a:r>
              <a:rPr lang="es-CL" dirty="0"/>
              <a:t> o </a:t>
            </a:r>
            <a:r>
              <a:rPr lang="es-CL" dirty="0" err="1"/>
              <a:t>semifowler</a:t>
            </a:r>
            <a:r>
              <a:rPr lang="es-CL" dirty="0"/>
              <a:t> 45° </a:t>
            </a:r>
          </a:p>
          <a:p>
            <a:pPr>
              <a:buNone/>
            </a:pPr>
            <a:r>
              <a:rPr lang="es-CL" dirty="0"/>
              <a:t>6. Colóquese los guantes de procedimiento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071538" y="0"/>
            <a:ext cx="7374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en bolo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357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dirty="0"/>
              <a:t>7. Verifique la ubicación del dispositivo. </a:t>
            </a:r>
          </a:p>
          <a:p>
            <a:pPr>
              <a:buNone/>
            </a:pPr>
            <a:r>
              <a:rPr lang="es-CL" dirty="0"/>
              <a:t>8. Conecte la jeringa vacía y aspire para ver si sale contenido. </a:t>
            </a:r>
          </a:p>
          <a:p>
            <a:pPr>
              <a:buNone/>
            </a:pPr>
            <a:r>
              <a:rPr lang="es-CL" dirty="0"/>
              <a:t>9. Cuando se asegure de la ubicación introduzca agua para “permeabilizar”</a:t>
            </a:r>
          </a:p>
          <a:p>
            <a:pPr>
              <a:buNone/>
            </a:pPr>
            <a:r>
              <a:rPr lang="es-CL" dirty="0"/>
              <a:t>10. luego administre la alimentación lentamente </a:t>
            </a:r>
          </a:p>
          <a:p>
            <a:pPr>
              <a:buNone/>
            </a:pPr>
            <a:r>
              <a:rPr lang="es-CL" dirty="0"/>
              <a:t>11. Una vez finalizada la administración introduzca agua para “lavar” el dispositivo y evitar que se obstruya. </a:t>
            </a:r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071538" y="0"/>
            <a:ext cx="7374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en bolo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8" cy="37147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dirty="0"/>
              <a:t> 12. Ocluya el dispositivo una vez finalizado el procedimiento </a:t>
            </a:r>
          </a:p>
          <a:p>
            <a:pPr>
              <a:buNone/>
            </a:pPr>
            <a:r>
              <a:rPr lang="es-CL" dirty="0"/>
              <a:t>13. Deje al paciente cómodo y </a:t>
            </a:r>
            <a:r>
              <a:rPr lang="es-CL" dirty="0" err="1"/>
              <a:t>semisentado</a:t>
            </a:r>
            <a:r>
              <a:rPr lang="es-CL" dirty="0"/>
              <a:t> alrededor de ½ hora. </a:t>
            </a:r>
          </a:p>
          <a:p>
            <a:pPr>
              <a:buNone/>
            </a:pPr>
            <a:r>
              <a:rPr lang="es-CL" dirty="0"/>
              <a:t>14. Registre hora, tipo de alimentación, volumen, tolerancia, avisar cualquier evento adverso a enfermera clínica</a:t>
            </a:r>
          </a:p>
          <a:p>
            <a:endParaRPr lang="es-CL" dirty="0"/>
          </a:p>
          <a:p>
            <a:pPr>
              <a:buNone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071538" y="0"/>
            <a:ext cx="7374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en bolo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550"/>
          <a:stretch>
            <a:fillRect/>
          </a:stretch>
        </p:blipFill>
        <p:spPr bwMode="auto">
          <a:xfrm>
            <a:off x="5643570" y="4643446"/>
            <a:ext cx="2914655" cy="182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m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571612"/>
            <a:ext cx="4059580" cy="2283514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Alimentación en bolo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1307"/>
          <a:stretch>
            <a:fillRect/>
          </a:stretch>
        </p:blipFill>
        <p:spPr bwMode="auto">
          <a:xfrm>
            <a:off x="1000100" y="1500174"/>
            <a:ext cx="2857520" cy="21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3571900" cy="2500330"/>
          </a:xfrm>
          <a:prstGeom prst="rect">
            <a:avLst/>
          </a:prstGeom>
          <a:noFill/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14818"/>
            <a:ext cx="335758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661</Words>
  <Application>Microsoft Office PowerPoint</Application>
  <PresentationFormat>Presentación en pantalla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Alimentación en bolo</vt:lpstr>
      <vt:lpstr>Presentación de PowerPoint</vt:lpstr>
      <vt:lpstr>Presentación de PowerPoint</vt:lpstr>
      <vt:lpstr>Presentación de PowerPoint</vt:lpstr>
      <vt:lpstr>Alimentación enteral continua</vt:lpstr>
      <vt:lpstr>Alimentación enteral continua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Paola</cp:lastModifiedBy>
  <cp:revision>71</cp:revision>
  <dcterms:created xsi:type="dcterms:W3CDTF">2012-12-26T02:14:09Z</dcterms:created>
  <dcterms:modified xsi:type="dcterms:W3CDTF">2020-08-16T21:16:41Z</dcterms:modified>
</cp:coreProperties>
</file>