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4" r:id="rId3"/>
    <p:sldId id="280" r:id="rId4"/>
    <p:sldId id="281" r:id="rId5"/>
    <p:sldId id="282" r:id="rId6"/>
    <p:sldId id="283" r:id="rId7"/>
    <p:sldId id="284" r:id="rId8"/>
    <p:sldId id="285" r:id="rId9"/>
    <p:sldId id="286" r:id="rId10"/>
    <p:sldId id="288" r:id="rId11"/>
    <p:sldId id="289" r:id="rId12"/>
    <p:sldId id="290" r:id="rId1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C6CAC-9173-47EA-8771-7D12059869E1}" type="datetimeFigureOut">
              <a:rPr lang="es-CL" smtClean="0"/>
              <a:t>03-08-2020</a:t>
            </a:fld>
            <a:endParaRPr lang="es-CL"/>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4500BE-815A-4A65-A886-429CA17C0D46}" type="slidenum">
              <a:rPr lang="es-CL" smtClean="0"/>
              <a:t>‹Nº›</a:t>
            </a:fld>
            <a:endParaRPr lang="es-CL"/>
          </a:p>
        </p:txBody>
      </p:sp>
    </p:spTree>
    <p:extLst>
      <p:ext uri="{BB962C8B-B14F-4D97-AF65-F5344CB8AC3E}">
        <p14:creationId xmlns:p14="http://schemas.microsoft.com/office/powerpoint/2010/main" val="2799672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03-08-2020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03-08-2020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03-08-2020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03-08-2020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03-08-2020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03-08-2020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03-08-2020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03-08-2020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03-08-2020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03-08-2020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03-08-2020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03-08-2020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‹Nº›</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59525" y="1015133"/>
            <a:ext cx="9144000" cy="975754"/>
          </a:xfrm>
        </p:spPr>
        <p:txBody>
          <a:bodyPr>
            <a:normAutofit/>
          </a:bodyPr>
          <a:lstStyle/>
          <a:p>
            <a:r>
              <a:rPr lang="es-CL" b="1" dirty="0"/>
              <a:t>ASIGNATURA: APLICACIÓN DE CUIDADOS BÁSICOS</a:t>
            </a:r>
          </a:p>
          <a:p>
            <a:r>
              <a:rPr lang="es-CL" b="1" dirty="0"/>
              <a:t>FECHA: semana del  27 AL 31 de julio, 2020. CURSO : 3° C y D</a:t>
            </a:r>
          </a:p>
          <a:p>
            <a:endParaRPr lang="es-CL" dirty="0"/>
          </a:p>
        </p:txBody>
      </p:sp>
      <p:sp>
        <p:nvSpPr>
          <p:cNvPr id="5" name="4 Rectángulo"/>
          <p:cNvSpPr/>
          <p:nvPr/>
        </p:nvSpPr>
        <p:spPr>
          <a:xfrm>
            <a:off x="187570" y="153797"/>
            <a:ext cx="11440324" cy="58477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Clase N°13: </a:t>
            </a:r>
            <a:r>
              <a:rPr lang="es-E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SISTEMA DIGESTIVO</a:t>
            </a:r>
            <a:r>
              <a:rPr lang="es-ES" sz="32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es-ES" sz="3200" b="1"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5 CuadroTexto"/>
          <p:cNvSpPr txBox="1"/>
          <p:nvPr/>
        </p:nvSpPr>
        <p:spPr>
          <a:xfrm>
            <a:off x="187569" y="2521161"/>
            <a:ext cx="11687912" cy="123110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000" b="1" u="sng" dirty="0">
                <a:solidFill>
                  <a:srgbClr val="FF0000"/>
                </a:solidFill>
              </a:rPr>
              <a:t>GUÍA DE ESTUDIO N° 13 UNIDAD 1 “</a:t>
            </a:r>
            <a:r>
              <a:rPr lang="es-ES_tradnl" sz="2000" b="1" u="sng" dirty="0">
                <a:solidFill>
                  <a:srgbClr val="FF0000"/>
                </a:solidFill>
              </a:rPr>
              <a:t>SISTEMAS DEL CUERPO HUMANO”</a:t>
            </a:r>
            <a:endParaRPr lang="es-CL" sz="2000" dirty="0">
              <a:solidFill>
                <a:srgbClr val="FF0000"/>
              </a:solidFill>
            </a:endParaRPr>
          </a:p>
          <a:p>
            <a:pPr algn="just"/>
            <a:r>
              <a:rPr lang="es-ES" b="1" dirty="0">
                <a:solidFill>
                  <a:schemeClr val="tx2"/>
                </a:solidFill>
              </a:rPr>
              <a:t>OBJETIVO GENERAL: </a:t>
            </a:r>
            <a:r>
              <a:rPr lang="es-ES" dirty="0"/>
              <a:t>Aplicar cuidados básicos de enfermería, higiene y confort a personas en distintas etapas del ciclo vital, de acuerdo a principios técnicos y protocolos establecidos, brindando un trato digno, acogedor y coherente con los derechos y deberes del paciente.</a:t>
            </a:r>
            <a:endParaRPr lang="es-ES" b="1" dirty="0">
              <a:solidFill>
                <a:schemeClr val="tx2"/>
              </a:solidFill>
            </a:endParaRPr>
          </a:p>
        </p:txBody>
      </p:sp>
      <p:sp>
        <p:nvSpPr>
          <p:cNvPr id="7" name="6 CuadroTexto"/>
          <p:cNvSpPr txBox="1"/>
          <p:nvPr/>
        </p:nvSpPr>
        <p:spPr>
          <a:xfrm>
            <a:off x="187570" y="4003531"/>
            <a:ext cx="11687912"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ES" b="1" dirty="0">
                <a:solidFill>
                  <a:srgbClr val="00B050"/>
                </a:solidFill>
              </a:rPr>
              <a:t>OBJETIVO DE LA CLASE:</a:t>
            </a:r>
            <a:r>
              <a:rPr lang="es-CL" dirty="0"/>
              <a:t> Comprender el funcionamiento y estructura del sistema digestivo con el fin de aplicar los cuidados básicos de enfermería </a:t>
            </a:r>
            <a:endParaRPr lang="es-ES" b="1" dirty="0">
              <a:solidFill>
                <a:srgbClr val="00B050"/>
              </a:solidFill>
            </a:endParaRP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just"/>
            <a:endParaRPr lang="es-ES" b="1" dirty="0"/>
          </a:p>
          <a:p>
            <a:pPr algn="just"/>
            <a:r>
              <a:rPr lang="es-ES" b="1" dirty="0"/>
              <a:t>Lea atentamente el PPT y realice la actividad en su cuaderno, sáquele una fotografía y la envíela al mail </a:t>
            </a:r>
            <a:r>
              <a:rPr lang="es-CL" dirty="0">
                <a:solidFill>
                  <a:srgbClr val="FF0000"/>
                </a:solidFill>
                <a:hlinkClick r:id="rId2"/>
              </a:rPr>
              <a:t>alexis.berrios@liceo-victorinolastarria.cl</a:t>
            </a:r>
            <a:endParaRPr lang="es-ES"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70" y="4926842"/>
            <a:ext cx="9011503" cy="72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agen 9" descr="10 frases para no rendirse | Tu Cambio Es Ahora">
            <a:extLst>
              <a:ext uri="{FF2B5EF4-FFF2-40B4-BE49-F238E27FC236}">
                <a16:creationId xmlns:a16="http://schemas.microsoft.com/office/drawing/2014/main" id="{34FF60A0-8E51-47BA-A0D3-1263D5C5796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42472" y="28211"/>
            <a:ext cx="2580005" cy="1322705"/>
          </a:xfrm>
          <a:prstGeom prst="rect">
            <a:avLst/>
          </a:prstGeom>
          <a:noFill/>
          <a:ln>
            <a:noFill/>
          </a:ln>
        </p:spPr>
      </p:pic>
    </p:spTree>
    <p:extLst>
      <p:ext uri="{BB962C8B-B14F-4D97-AF65-F5344CB8AC3E}">
        <p14:creationId xmlns:p14="http://schemas.microsoft.com/office/powerpoint/2010/main" val="3907882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ducormun.com/oc/images/Cormun/adultos/victorino-lastarria.png"/>
          <p:cNvPicPr>
            <a:picLocks noChangeAspect="1" noChangeArrowheads="1"/>
          </p:cNvPicPr>
          <p:nvPr/>
        </p:nvPicPr>
        <p:blipFill>
          <a:blip r:embed="rId2"/>
          <a:srcRect/>
          <a:stretch>
            <a:fillRect/>
          </a:stretch>
        </p:blipFill>
        <p:spPr bwMode="auto">
          <a:xfrm>
            <a:off x="380960" y="285728"/>
            <a:ext cx="1428760" cy="1214446"/>
          </a:xfrm>
          <a:prstGeom prst="rect">
            <a:avLst/>
          </a:prstGeom>
          <a:noFill/>
        </p:spPr>
      </p:pic>
      <p:sp>
        <p:nvSpPr>
          <p:cNvPr id="2" name="Rectángulo 1"/>
          <p:cNvSpPr/>
          <p:nvPr/>
        </p:nvSpPr>
        <p:spPr>
          <a:xfrm>
            <a:off x="3269170" y="285728"/>
            <a:ext cx="7233712"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DISPOSITIVOS MÉDICOS </a:t>
            </a:r>
          </a:p>
        </p:txBody>
      </p:sp>
      <p:sp>
        <p:nvSpPr>
          <p:cNvPr id="7" name="Rectángulo 6"/>
          <p:cNvSpPr/>
          <p:nvPr/>
        </p:nvSpPr>
        <p:spPr>
          <a:xfrm>
            <a:off x="3268294" y="1124745"/>
            <a:ext cx="3772058" cy="1015663"/>
          </a:xfrm>
          <a:prstGeom prst="rect">
            <a:avLst/>
          </a:prstGeom>
          <a:noFill/>
        </p:spPr>
        <p:txBody>
          <a:bodyPr wrap="none" lIns="91440" tIns="45720" rIns="91440" bIns="45720">
            <a:spAutoFit/>
          </a:bodyPr>
          <a:lstStyle/>
          <a:p>
            <a:pPr algn="ctr"/>
            <a:r>
              <a:rPr lang="es-E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Colostomía</a:t>
            </a:r>
            <a:endParaRPr lang="es-ES"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3" name="Imagen 2"/>
          <p:cNvPicPr>
            <a:picLocks noChangeAspect="1"/>
          </p:cNvPicPr>
          <p:nvPr/>
        </p:nvPicPr>
        <p:blipFill rotWithShape="1">
          <a:blip r:embed="rId3"/>
          <a:srcRect b="5183"/>
          <a:stretch/>
        </p:blipFill>
        <p:spPr>
          <a:xfrm>
            <a:off x="468494" y="1990283"/>
            <a:ext cx="4783219" cy="3381966"/>
          </a:xfrm>
          <a:prstGeom prst="rect">
            <a:avLst/>
          </a:prstGeom>
        </p:spPr>
      </p:pic>
      <p:pic>
        <p:nvPicPr>
          <p:cNvPr id="6" name="Imagen 5"/>
          <p:cNvPicPr>
            <a:picLocks noChangeAspect="1"/>
          </p:cNvPicPr>
          <p:nvPr/>
        </p:nvPicPr>
        <p:blipFill>
          <a:blip r:embed="rId4"/>
          <a:stretch>
            <a:fillRect/>
          </a:stretch>
        </p:blipFill>
        <p:spPr>
          <a:xfrm>
            <a:off x="6480043" y="2276872"/>
            <a:ext cx="5228459" cy="4104456"/>
          </a:xfrm>
          <a:prstGeom prst="rect">
            <a:avLst/>
          </a:prstGeom>
        </p:spPr>
      </p:pic>
      <p:pic>
        <p:nvPicPr>
          <p:cNvPr id="9" name="Imagen 8"/>
          <p:cNvPicPr>
            <a:picLocks noChangeAspect="1"/>
          </p:cNvPicPr>
          <p:nvPr/>
        </p:nvPicPr>
        <p:blipFill>
          <a:blip r:embed="rId5"/>
          <a:stretch>
            <a:fillRect/>
          </a:stretch>
        </p:blipFill>
        <p:spPr>
          <a:xfrm>
            <a:off x="6480043" y="2276872"/>
            <a:ext cx="5228459" cy="4320480"/>
          </a:xfrm>
          <a:prstGeom prst="rect">
            <a:avLst/>
          </a:prstGeom>
        </p:spPr>
      </p:pic>
      <p:pic>
        <p:nvPicPr>
          <p:cNvPr id="10" name="Imagen 9"/>
          <p:cNvPicPr>
            <a:picLocks noChangeAspect="1"/>
          </p:cNvPicPr>
          <p:nvPr/>
        </p:nvPicPr>
        <p:blipFill>
          <a:blip r:embed="rId6"/>
          <a:stretch>
            <a:fillRect/>
          </a:stretch>
        </p:blipFill>
        <p:spPr>
          <a:xfrm>
            <a:off x="6288022" y="2140408"/>
            <a:ext cx="5407028" cy="4593410"/>
          </a:xfrm>
          <a:prstGeom prst="rect">
            <a:avLst/>
          </a:prstGeom>
        </p:spPr>
      </p:pic>
      <p:sp>
        <p:nvSpPr>
          <p:cNvPr id="11" name="10 CuadroTexto"/>
          <p:cNvSpPr txBox="1"/>
          <p:nvPr/>
        </p:nvSpPr>
        <p:spPr>
          <a:xfrm>
            <a:off x="69136" y="5533489"/>
            <a:ext cx="5581934"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es-CL" b="1" dirty="0"/>
              <a:t>Dispositivo que se inserta vía percutánea (quirúrgica)para la eliminación de deposiciones  del organismo desde el colon hacia fuera del cuerpo</a:t>
            </a:r>
          </a:p>
        </p:txBody>
      </p:sp>
    </p:spTree>
    <p:extLst>
      <p:ext uri="{BB962C8B-B14F-4D97-AF65-F5344CB8AC3E}">
        <p14:creationId xmlns:p14="http://schemas.microsoft.com/office/powerpoint/2010/main" val="10126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ducormun.com/oc/images/Cormun/adultos/victorino-lastarria.png"/>
          <p:cNvPicPr>
            <a:picLocks noChangeAspect="1" noChangeArrowheads="1"/>
          </p:cNvPicPr>
          <p:nvPr/>
        </p:nvPicPr>
        <p:blipFill>
          <a:blip r:embed="rId2"/>
          <a:srcRect/>
          <a:stretch>
            <a:fillRect/>
          </a:stretch>
        </p:blipFill>
        <p:spPr bwMode="auto">
          <a:xfrm>
            <a:off x="380960" y="285728"/>
            <a:ext cx="1428760" cy="1214446"/>
          </a:xfrm>
          <a:prstGeom prst="rect">
            <a:avLst/>
          </a:prstGeom>
          <a:noFill/>
        </p:spPr>
      </p:pic>
      <p:sp>
        <p:nvSpPr>
          <p:cNvPr id="2" name="Rectángulo 1"/>
          <p:cNvSpPr/>
          <p:nvPr/>
        </p:nvSpPr>
        <p:spPr>
          <a:xfrm>
            <a:off x="3269170" y="285728"/>
            <a:ext cx="7233712" cy="923330"/>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DISPOSITIVOS MÉDICOS </a:t>
            </a:r>
          </a:p>
        </p:txBody>
      </p:sp>
      <p:sp>
        <p:nvSpPr>
          <p:cNvPr id="7" name="Rectángulo 6"/>
          <p:cNvSpPr/>
          <p:nvPr/>
        </p:nvSpPr>
        <p:spPr>
          <a:xfrm>
            <a:off x="3382105" y="1124745"/>
            <a:ext cx="3544432" cy="1015663"/>
          </a:xfrm>
          <a:prstGeom prst="rect">
            <a:avLst/>
          </a:prstGeom>
          <a:noFill/>
        </p:spPr>
        <p:txBody>
          <a:bodyPr wrap="none" lIns="91440" tIns="45720" rIns="91440" bIns="45720">
            <a:spAutoFit/>
          </a:bodyPr>
          <a:lstStyle/>
          <a:p>
            <a:pPr algn="ctr"/>
            <a:r>
              <a:rPr lang="es-ES" sz="6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Ileostomía</a:t>
            </a:r>
            <a:endParaRPr lang="es-ES" sz="6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6" name="Imagen 5"/>
          <p:cNvPicPr>
            <a:picLocks noChangeAspect="1"/>
          </p:cNvPicPr>
          <p:nvPr/>
        </p:nvPicPr>
        <p:blipFill>
          <a:blip r:embed="rId3"/>
          <a:stretch>
            <a:fillRect/>
          </a:stretch>
        </p:blipFill>
        <p:spPr>
          <a:xfrm>
            <a:off x="6480043" y="2276872"/>
            <a:ext cx="5228459" cy="4104456"/>
          </a:xfrm>
          <a:prstGeom prst="rect">
            <a:avLst/>
          </a:prstGeom>
        </p:spPr>
      </p:pic>
      <p:pic>
        <p:nvPicPr>
          <p:cNvPr id="9" name="Imagen 8"/>
          <p:cNvPicPr>
            <a:picLocks noChangeAspect="1"/>
          </p:cNvPicPr>
          <p:nvPr/>
        </p:nvPicPr>
        <p:blipFill>
          <a:blip r:embed="rId4"/>
          <a:stretch>
            <a:fillRect/>
          </a:stretch>
        </p:blipFill>
        <p:spPr>
          <a:xfrm>
            <a:off x="6480043" y="2276872"/>
            <a:ext cx="5228459" cy="4320480"/>
          </a:xfrm>
          <a:prstGeom prst="rect">
            <a:avLst/>
          </a:prstGeom>
        </p:spPr>
      </p:pic>
      <p:pic>
        <p:nvPicPr>
          <p:cNvPr id="10" name="Imagen 9"/>
          <p:cNvPicPr>
            <a:picLocks noChangeAspect="1"/>
          </p:cNvPicPr>
          <p:nvPr/>
        </p:nvPicPr>
        <p:blipFill>
          <a:blip r:embed="rId5"/>
          <a:stretch>
            <a:fillRect/>
          </a:stretch>
        </p:blipFill>
        <p:spPr>
          <a:xfrm>
            <a:off x="6288022" y="2140408"/>
            <a:ext cx="5407028" cy="4593410"/>
          </a:xfrm>
          <a:prstGeom prst="rect">
            <a:avLst/>
          </a:prstGeom>
        </p:spPr>
      </p:pic>
      <p:pic>
        <p:nvPicPr>
          <p:cNvPr id="5" name="Imagen 4"/>
          <p:cNvPicPr>
            <a:picLocks noChangeAspect="1"/>
          </p:cNvPicPr>
          <p:nvPr/>
        </p:nvPicPr>
        <p:blipFill>
          <a:blip r:embed="rId6"/>
          <a:stretch>
            <a:fillRect/>
          </a:stretch>
        </p:blipFill>
        <p:spPr>
          <a:xfrm>
            <a:off x="612972" y="2140408"/>
            <a:ext cx="4641416" cy="3333395"/>
          </a:xfrm>
          <a:prstGeom prst="rect">
            <a:avLst/>
          </a:prstGeom>
        </p:spPr>
      </p:pic>
      <p:sp>
        <p:nvSpPr>
          <p:cNvPr id="12" name="11 CuadroTexto"/>
          <p:cNvSpPr txBox="1"/>
          <p:nvPr/>
        </p:nvSpPr>
        <p:spPr>
          <a:xfrm>
            <a:off x="142713" y="5657671"/>
            <a:ext cx="558193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CL" dirty="0"/>
              <a:t>Dispositivo que se inserta vía percutánea (quirúrgica)para la eliminación de deposiciones  del organismo, desde el íleon (ultima porción del intestino delgado) hacia fuera del cuerpo.</a:t>
            </a:r>
          </a:p>
        </p:txBody>
      </p:sp>
    </p:spTree>
    <p:extLst>
      <p:ext uri="{BB962C8B-B14F-4D97-AF65-F5344CB8AC3E}">
        <p14:creationId xmlns:p14="http://schemas.microsoft.com/office/powerpoint/2010/main" val="272829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4552" y="1279715"/>
            <a:ext cx="10515600" cy="2869204"/>
          </a:xfrm>
        </p:spPr>
        <p:style>
          <a:lnRef idx="2">
            <a:schemeClr val="accent4">
              <a:shade val="50000"/>
            </a:schemeClr>
          </a:lnRef>
          <a:fillRef idx="1">
            <a:schemeClr val="accent4"/>
          </a:fillRef>
          <a:effectRef idx="0">
            <a:schemeClr val="accent4"/>
          </a:effectRef>
          <a:fontRef idx="minor">
            <a:schemeClr val="lt1"/>
          </a:fontRef>
        </p:style>
        <p:txBody>
          <a:bodyPr/>
          <a:lstStyle/>
          <a:p>
            <a:pPr marL="514350" indent="-514350">
              <a:buFont typeface="+mj-lt"/>
              <a:buAutoNum type="arabicPeriod"/>
            </a:pPr>
            <a:r>
              <a:rPr lang="es-CL" dirty="0"/>
              <a:t>Realice un dibujo alusivo al sistema digestivo, representar cada estructura con diferentes colores.</a:t>
            </a:r>
          </a:p>
          <a:p>
            <a:pPr marL="514350" indent="-514350">
              <a:buFont typeface="+mj-lt"/>
              <a:buAutoNum type="arabicPeriod"/>
            </a:pPr>
            <a:r>
              <a:rPr lang="es-CL" dirty="0"/>
              <a:t>Explique con sus palabras el funcionamiento del sistema digestivo</a:t>
            </a:r>
          </a:p>
          <a:p>
            <a:pPr marL="514350" indent="-514350">
              <a:buFont typeface="+mj-lt"/>
              <a:buAutoNum type="arabicPeriod"/>
            </a:pPr>
            <a:r>
              <a:rPr lang="es-CL" dirty="0"/>
              <a:t>Investigue cuidados de enfermería para cada uno de los siguientes dispositivos: sonda nasogástrica, sonda </a:t>
            </a:r>
            <a:r>
              <a:rPr lang="es-CL" dirty="0" err="1"/>
              <a:t>nasoyeyunal</a:t>
            </a:r>
            <a:r>
              <a:rPr lang="es-CL" dirty="0"/>
              <a:t>, gastrostomía, colostomía e ileostomía.</a:t>
            </a:r>
          </a:p>
          <a:p>
            <a:pPr marL="514350" indent="-514350">
              <a:buFont typeface="+mj-lt"/>
              <a:buAutoNum type="arabicPeriod"/>
            </a:pPr>
            <a:endParaRPr lang="es-CL"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962" y="68238"/>
            <a:ext cx="7089220" cy="109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2556" y="4314539"/>
            <a:ext cx="3041034" cy="229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37" y="4314539"/>
            <a:ext cx="3234518" cy="205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1565" y="4684014"/>
            <a:ext cx="4000176" cy="131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340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41" y="99609"/>
            <a:ext cx="107315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235" b="31035"/>
          <a:stretch/>
        </p:blipFill>
        <p:spPr bwMode="auto">
          <a:xfrm>
            <a:off x="1142998" y="934634"/>
            <a:ext cx="4148635" cy="75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Llamada rectangular redondeada"/>
          <p:cNvSpPr/>
          <p:nvPr/>
        </p:nvSpPr>
        <p:spPr>
          <a:xfrm>
            <a:off x="1364776" y="99609"/>
            <a:ext cx="3821373" cy="835025"/>
          </a:xfrm>
          <a:prstGeom prst="wedgeRoundRectCallout">
            <a:avLst>
              <a:gd name="adj1" fmla="val -62619"/>
              <a:gd name="adj2" fmla="val 167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Esperando que se encuentren bien, recordaremos la clase anterior</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4483" y="1878842"/>
            <a:ext cx="693102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5540991" y="935418"/>
            <a:ext cx="5500048" cy="110546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b="1" dirty="0" smtClean="0"/>
              <a:t>ANEXOS DE LA PIEL: </a:t>
            </a:r>
            <a:r>
              <a:rPr lang="es-CL" dirty="0" smtClean="0"/>
              <a:t>uñas</a:t>
            </a:r>
            <a:r>
              <a:rPr lang="es-CL" dirty="0"/>
              <a:t>, folículo piloso, glándulas sudoríparas y sebáceas</a:t>
            </a:r>
          </a:p>
        </p:txBody>
      </p:sp>
      <p:sp>
        <p:nvSpPr>
          <p:cNvPr id="5" name="4 Rectángulo"/>
          <p:cNvSpPr/>
          <p:nvPr/>
        </p:nvSpPr>
        <p:spPr>
          <a:xfrm>
            <a:off x="5291633" y="165122"/>
            <a:ext cx="6254373" cy="769441"/>
          </a:xfrm>
          <a:prstGeom prst="rect">
            <a:avLst/>
          </a:prstGeom>
        </p:spPr>
        <p:txBody>
          <a:bodyPr wrap="square">
            <a:spAutoFit/>
          </a:bodyPr>
          <a:lstStyle/>
          <a:p>
            <a:pPr lvl="0" algn="ctr"/>
            <a:r>
              <a:rPr lang="es-ES" sz="4400" b="1" dirty="0">
                <a:ln w="31550" cmpd="sng">
                  <a:gradFill>
                    <a:gsLst>
                      <a:gs pos="70000">
                        <a:srgbClr val="70AD47">
                          <a:shade val="50000"/>
                          <a:satMod val="190000"/>
                        </a:srgbClr>
                      </a:gs>
                      <a:gs pos="0">
                        <a:srgbClr val="70AD47">
                          <a:tint val="77000"/>
                          <a:satMod val="180000"/>
                        </a:srgbClr>
                      </a:gs>
                    </a:gsLst>
                    <a:lin ang="5400000"/>
                  </a:gradFill>
                  <a:prstDash val="solid"/>
                </a:ln>
                <a:solidFill>
                  <a:srgbClr val="70AD47">
                    <a:tint val="15000"/>
                    <a:satMod val="200000"/>
                  </a:srgbClr>
                </a:solidFill>
                <a:effectLst>
                  <a:outerShdw blurRad="50800" dist="40000" dir="5400000" algn="tl" rotWithShape="0">
                    <a:srgbClr val="000000">
                      <a:shade val="5000"/>
                      <a:satMod val="120000"/>
                      <a:alpha val="33000"/>
                    </a:srgbClr>
                  </a:outerShdw>
                </a:effectLst>
              </a:rPr>
              <a:t>SISTEMA TEGUMENTARIO</a:t>
            </a:r>
          </a:p>
        </p:txBody>
      </p:sp>
      <p:sp>
        <p:nvSpPr>
          <p:cNvPr id="15" name="14 Rectángulo redondeado"/>
          <p:cNvSpPr/>
          <p:nvPr/>
        </p:nvSpPr>
        <p:spPr>
          <a:xfrm>
            <a:off x="-1" y="1688567"/>
            <a:ext cx="4026091" cy="150328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b="1" dirty="0"/>
              <a:t>EPIDERMIS: </a:t>
            </a:r>
            <a:r>
              <a:rPr lang="es-CL" dirty="0"/>
              <a:t>1 capa de la piel, en ella se encuentran los </a:t>
            </a:r>
            <a:r>
              <a:rPr lang="es-CL" dirty="0" err="1"/>
              <a:t>melanocitos</a:t>
            </a:r>
            <a:r>
              <a:rPr lang="es-CL" dirty="0"/>
              <a:t> que le dan el color a la piel.</a:t>
            </a:r>
          </a:p>
          <a:p>
            <a:pPr algn="ctr"/>
            <a:r>
              <a:rPr lang="es-CL" dirty="0"/>
              <a:t>Queratina: resistencia e impermeabilidad</a:t>
            </a:r>
          </a:p>
        </p:txBody>
      </p:sp>
      <p:sp>
        <p:nvSpPr>
          <p:cNvPr id="16" name="15 Rectángulo redondeado"/>
          <p:cNvSpPr/>
          <p:nvPr/>
        </p:nvSpPr>
        <p:spPr>
          <a:xfrm>
            <a:off x="8247797" y="3016155"/>
            <a:ext cx="3452884" cy="128116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b="1" dirty="0"/>
              <a:t>DERMIS:</a:t>
            </a:r>
            <a:r>
              <a:rPr lang="es-CL" dirty="0"/>
              <a:t>2 capa de la piel, en ella se encuentran todas las estructuras que están en la imagen </a:t>
            </a:r>
          </a:p>
        </p:txBody>
      </p:sp>
      <p:sp>
        <p:nvSpPr>
          <p:cNvPr id="17" name="16 Rectángulo redondeado"/>
          <p:cNvSpPr/>
          <p:nvPr/>
        </p:nvSpPr>
        <p:spPr>
          <a:xfrm>
            <a:off x="8993874" y="5616055"/>
            <a:ext cx="3198125" cy="110546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CL" b="1" dirty="0" smtClean="0"/>
              <a:t>HIPODERMIS: </a:t>
            </a:r>
            <a:r>
              <a:rPr lang="es-CL" dirty="0" smtClean="0"/>
              <a:t>3 </a:t>
            </a:r>
            <a:r>
              <a:rPr lang="es-CL" dirty="0"/>
              <a:t>capa de la piel, en ella se encuentran lo </a:t>
            </a:r>
            <a:r>
              <a:rPr lang="es-CL" dirty="0" err="1"/>
              <a:t>adipositos</a:t>
            </a:r>
            <a:r>
              <a:rPr lang="es-CL" dirty="0"/>
              <a:t> (tejido graso) le dan la termorregulación al cuerpo</a:t>
            </a:r>
          </a:p>
        </p:txBody>
      </p:sp>
    </p:spTree>
    <p:extLst>
      <p:ext uri="{BB962C8B-B14F-4D97-AF65-F5344CB8AC3E}">
        <p14:creationId xmlns:p14="http://schemas.microsoft.com/office/powerpoint/2010/main" val="425074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7949" y="0"/>
            <a:ext cx="10515600" cy="713048"/>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s-CL" b="1" dirty="0"/>
              <a:t>SISTEMA DIGESTIVO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537" y="860895"/>
            <a:ext cx="2175725" cy="269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050905" y="777545"/>
            <a:ext cx="6096000" cy="286232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just"/>
            <a:r>
              <a:rPr lang="es-ES" dirty="0"/>
              <a:t>El aparato digestivo se extiende desde la boca hasta el ano. Su función consiste en recibir los alimentos, fraccionarlos en sus nutrientes (digestión), absorber dichos nutrientes hacia el flujo sanguíneo y eliminar del organismo los restos no digeribles de los alimentos. El aparato digestivo se compone del tracto gastrointestinal, formado por la boca, la garganta, el esófago, el estómago, el intestino delgado, el intestino grueso, el recto y el ano, y también incluye órganos que se encuentran fuera del tracto gastrointestinal, como el hígado, la vesícula biliar y el páncreas.</a:t>
            </a:r>
            <a:endParaRPr lang="es-CL" dirty="0"/>
          </a:p>
        </p:txBody>
      </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1692" t="67463" r="36219" b="11045"/>
          <a:stretch/>
        </p:blipFill>
        <p:spPr bwMode="auto">
          <a:xfrm>
            <a:off x="8749256" y="4326337"/>
            <a:ext cx="2019868" cy="147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44684" t="45482" r="38599" b="35413"/>
          <a:stretch/>
        </p:blipFill>
        <p:spPr bwMode="auto">
          <a:xfrm>
            <a:off x="5023610" y="4335791"/>
            <a:ext cx="1901588" cy="13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49736" t="24366" r="33398" b="54142"/>
          <a:stretch/>
        </p:blipFill>
        <p:spPr bwMode="auto">
          <a:xfrm>
            <a:off x="237462" y="4408225"/>
            <a:ext cx="1542197" cy="147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93668" y="3627905"/>
            <a:ext cx="443903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GANDULAS ANEXAS</a:t>
            </a:r>
          </a:p>
        </p:txBody>
      </p:sp>
      <p:sp>
        <p:nvSpPr>
          <p:cNvPr id="6" name="5 CuadroTexto"/>
          <p:cNvSpPr txBox="1"/>
          <p:nvPr/>
        </p:nvSpPr>
        <p:spPr>
          <a:xfrm>
            <a:off x="193668" y="6018661"/>
            <a:ext cx="204469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L" b="1" dirty="0"/>
              <a:t>Glándulas salivales:</a:t>
            </a:r>
          </a:p>
          <a:p>
            <a:r>
              <a:rPr lang="es-CL" dirty="0"/>
              <a:t>Eliminar saliva</a:t>
            </a:r>
          </a:p>
        </p:txBody>
      </p:sp>
      <p:sp>
        <p:nvSpPr>
          <p:cNvPr id="13" name="12 CuadroTexto"/>
          <p:cNvSpPr txBox="1"/>
          <p:nvPr/>
        </p:nvSpPr>
        <p:spPr>
          <a:xfrm>
            <a:off x="4880502" y="6018662"/>
            <a:ext cx="204469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L" b="1" dirty="0"/>
              <a:t>Hígado:</a:t>
            </a:r>
          </a:p>
          <a:p>
            <a:r>
              <a:rPr lang="es-CL" dirty="0"/>
              <a:t>Segregar la bilis</a:t>
            </a:r>
          </a:p>
        </p:txBody>
      </p:sp>
      <p:sp>
        <p:nvSpPr>
          <p:cNvPr id="14" name="13 CuadroTexto"/>
          <p:cNvSpPr txBox="1"/>
          <p:nvPr/>
        </p:nvSpPr>
        <p:spPr>
          <a:xfrm>
            <a:off x="8749256" y="6018661"/>
            <a:ext cx="260094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s-CL" b="1" dirty="0"/>
              <a:t>Páncreas:</a:t>
            </a:r>
          </a:p>
          <a:p>
            <a:r>
              <a:rPr lang="es-CL" dirty="0"/>
              <a:t>Segregar jugo pancreático</a:t>
            </a:r>
          </a:p>
        </p:txBody>
      </p:sp>
    </p:spTree>
    <p:extLst>
      <p:ext uri="{BB962C8B-B14F-4D97-AF65-F5344CB8AC3E}">
        <p14:creationId xmlns:p14="http://schemas.microsoft.com/office/powerpoint/2010/main" val="94477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5370" y="133113"/>
            <a:ext cx="10515600" cy="767639"/>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s-CL" dirty="0"/>
              <a:t>ESTRUCTURAS Y FUNCIONES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0501" y="968991"/>
            <a:ext cx="5511800" cy="566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34" y="968991"/>
            <a:ext cx="6434967" cy="589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5785" y="2088107"/>
            <a:ext cx="210175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CL" dirty="0"/>
              <a:t>Esfínter esofágico superior</a:t>
            </a:r>
          </a:p>
        </p:txBody>
      </p:sp>
    </p:spTree>
    <p:extLst>
      <p:ext uri="{BB962C8B-B14F-4D97-AF65-F5344CB8AC3E}">
        <p14:creationId xmlns:p14="http://schemas.microsoft.com/office/powerpoint/2010/main" val="204121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5" y="1008803"/>
            <a:ext cx="11232107" cy="581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28048" y="5718411"/>
            <a:ext cx="2483892" cy="27295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a:t>INTESTINO DELGADO</a:t>
            </a:r>
          </a:p>
        </p:txBody>
      </p:sp>
      <p:sp>
        <p:nvSpPr>
          <p:cNvPr id="5" name="4 Rectángulo"/>
          <p:cNvSpPr/>
          <p:nvPr/>
        </p:nvSpPr>
        <p:spPr>
          <a:xfrm>
            <a:off x="2990671" y="91244"/>
            <a:ext cx="56852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FUNCIONAMIENTO</a:t>
            </a:r>
          </a:p>
        </p:txBody>
      </p:sp>
    </p:spTree>
    <p:extLst>
      <p:ext uri="{BB962C8B-B14F-4D97-AF65-F5344CB8AC3E}">
        <p14:creationId xmlns:p14="http://schemas.microsoft.com/office/powerpoint/2010/main" val="188427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917765"/>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s-CL" dirty="0"/>
              <a:t>CUADRANTES ABDOMINALES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499" y="1459253"/>
            <a:ext cx="8529655" cy="503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278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0919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36478" y="5331556"/>
            <a:ext cx="5581934"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es-CL" b="1" dirty="0"/>
              <a:t>Dispositivo que se inserta por la boca hasta llegas al estomago con la finalidad de alimentar a usuarios que tengan problemas de deglución u otros fines. </a:t>
            </a:r>
          </a:p>
        </p:txBody>
      </p:sp>
    </p:spTree>
    <p:extLst>
      <p:ext uri="{BB962C8B-B14F-4D97-AF65-F5344CB8AC3E}">
        <p14:creationId xmlns:p14="http://schemas.microsoft.com/office/powerpoint/2010/main" val="617263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52" y="0"/>
            <a:ext cx="11914495" cy="58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610066" y="5666600"/>
            <a:ext cx="558193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es-CL" b="1" dirty="0"/>
              <a:t>Dispositivo que se inserta por la boca hasta llegas al yeyuno (segunda porción del intestino delgado), su función es aumentar la nutrición y absorción de nutrientes al usuario.</a:t>
            </a:r>
          </a:p>
        </p:txBody>
      </p:sp>
    </p:spTree>
    <p:extLst>
      <p:ext uri="{BB962C8B-B14F-4D97-AF65-F5344CB8AC3E}">
        <p14:creationId xmlns:p14="http://schemas.microsoft.com/office/powerpoint/2010/main" val="3748136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48"/>
            <a:ext cx="12192000" cy="687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0" y="5646802"/>
            <a:ext cx="5581934"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es-CL" b="1" dirty="0"/>
              <a:t>Dispositivo que se inserta en la zona abdominal en un pabellón (percutáneo) con el fin de alimentar de forma permanente un usuario que presente problemas de deglución </a:t>
            </a:r>
          </a:p>
        </p:txBody>
      </p:sp>
    </p:spTree>
    <p:extLst>
      <p:ext uri="{BB962C8B-B14F-4D97-AF65-F5344CB8AC3E}">
        <p14:creationId xmlns:p14="http://schemas.microsoft.com/office/powerpoint/2010/main" val="149613010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1555</TotalTime>
  <Words>558</Words>
  <Application>Microsoft Office PowerPoint</Application>
  <PresentationFormat>Panorámica</PresentationFormat>
  <Paragraphs>41</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Presentación de PowerPoint</vt:lpstr>
      <vt:lpstr>Presentación de PowerPoint</vt:lpstr>
      <vt:lpstr>SISTEMA DIGESTIVO</vt:lpstr>
      <vt:lpstr>ESTRUCTURAS Y FUNCIONES</vt:lpstr>
      <vt:lpstr>Presentación de PowerPoint</vt:lpstr>
      <vt:lpstr>CUADRANTES ABDOMINALES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PIE3</cp:lastModifiedBy>
  <cp:revision>112</cp:revision>
  <dcterms:created xsi:type="dcterms:W3CDTF">2020-03-26T01:44:03Z</dcterms:created>
  <dcterms:modified xsi:type="dcterms:W3CDTF">2020-08-03T07:42:09Z</dcterms:modified>
</cp:coreProperties>
</file>