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314" r:id="rId2"/>
    <p:sldId id="256" r:id="rId3"/>
    <p:sldId id="257" r:id="rId4"/>
    <p:sldId id="258" r:id="rId5"/>
    <p:sldId id="259" r:id="rId6"/>
    <p:sldId id="260" r:id="rId7"/>
    <p:sldId id="261" r:id="rId8"/>
    <p:sldId id="306" r:id="rId9"/>
    <p:sldId id="262" r:id="rId10"/>
    <p:sldId id="263" r:id="rId11"/>
    <p:sldId id="264" r:id="rId12"/>
    <p:sldId id="265" r:id="rId13"/>
    <p:sldId id="266" r:id="rId14"/>
    <p:sldId id="267" r:id="rId15"/>
    <p:sldId id="295" r:id="rId16"/>
    <p:sldId id="286" r:id="rId17"/>
    <p:sldId id="285" r:id="rId18"/>
    <p:sldId id="284" r:id="rId19"/>
    <p:sldId id="275" r:id="rId20"/>
    <p:sldId id="296" r:id="rId21"/>
    <p:sldId id="293" r:id="rId22"/>
    <p:sldId id="297" r:id="rId23"/>
    <p:sldId id="294" r:id="rId24"/>
    <p:sldId id="292" r:id="rId25"/>
    <p:sldId id="312" r:id="rId26"/>
    <p:sldId id="313" r:id="rId27"/>
    <p:sldId id="277" r:id="rId28"/>
    <p:sldId id="301" r:id="rId29"/>
    <p:sldId id="273" r:id="rId30"/>
    <p:sldId id="302" r:id="rId31"/>
    <p:sldId id="305" r:id="rId32"/>
    <p:sldId id="304" r:id="rId33"/>
    <p:sldId id="298" r:id="rId34"/>
    <p:sldId id="307" r:id="rId35"/>
    <p:sldId id="308" r:id="rId36"/>
    <p:sldId id="300" r:id="rId37"/>
    <p:sldId id="299" r:id="rId38"/>
    <p:sldId id="310" r:id="rId39"/>
    <p:sldId id="309" r:id="rId40"/>
    <p:sldId id="311" r:id="rId41"/>
    <p:sldId id="291" r:id="rId42"/>
    <p:sldId id="289" r:id="rId43"/>
    <p:sldId id="290" r:id="rId44"/>
    <p:sldId id="278" r:id="rId45"/>
    <p:sldId id="279" r:id="rId46"/>
    <p:sldId id="28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eudocentemariapaz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7127" y="1056068"/>
            <a:ext cx="10573555" cy="466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MÓDULO: </a:t>
            </a:r>
            <a:r>
              <a:rPr lang="es-CL" sz="2400" dirty="0"/>
              <a:t>Aplicación de cuidados básicos</a:t>
            </a:r>
          </a:p>
          <a:p>
            <a:br>
              <a:rPr lang="es-CL" sz="2400" dirty="0"/>
            </a:br>
            <a:r>
              <a:rPr lang="es-CL" sz="2400" b="1" dirty="0"/>
              <a:t>Nivel:</a:t>
            </a:r>
            <a:r>
              <a:rPr lang="es-CL" sz="2400" dirty="0"/>
              <a:t> 3ero medio C y D</a:t>
            </a:r>
          </a:p>
          <a:p>
            <a:br>
              <a:rPr lang="es-CL" sz="2400" dirty="0"/>
            </a:br>
            <a:r>
              <a:rPr lang="es-CL" sz="2400" b="1" dirty="0"/>
              <a:t>OA 1:</a:t>
            </a:r>
            <a:r>
              <a:rPr lang="es-CL" sz="2400" dirty="0"/>
              <a:t> </a:t>
            </a:r>
            <a:r>
              <a:rPr lang="es-ES" sz="2400" dirty="0"/>
              <a:t>Aplicar cuidados básicos de enfermería, higiene y confort a personas en distintas etapas del ciclo vital, de acuerdo a principios técnicos y protocolos establecidos, brindando un trato digno, acogedor y coherente con los derechos y deberes del paciente.</a:t>
            </a:r>
          </a:p>
          <a:p>
            <a:br>
              <a:rPr lang="es-ES" sz="2400" dirty="0"/>
            </a:br>
            <a:r>
              <a:rPr lang="es-ES" sz="2400" b="1" dirty="0"/>
              <a:t>OBJETIVO DE LA CLASE: </a:t>
            </a:r>
            <a:r>
              <a:rPr lang="es-ES" sz="2400" dirty="0"/>
              <a:t>Conocer y comprender la composición, estructura y las distintas funciones del sistema tegumentario.</a:t>
            </a:r>
          </a:p>
          <a:p>
            <a:br>
              <a:rPr lang="es-ES" sz="2400" dirty="0"/>
            </a:br>
            <a:r>
              <a:rPr lang="es-ES" sz="2400" b="1" dirty="0"/>
              <a:t>Clase N° 3 semana del 23 al 27 de Marzo</a:t>
            </a:r>
            <a:br>
              <a:rPr lang="es-ES" sz="2400" b="1" dirty="0"/>
            </a:br>
            <a:br>
              <a:rPr lang="es-ES" sz="2400" dirty="0"/>
            </a:b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79112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funciones sistema tegument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" y="1156061"/>
            <a:ext cx="12179494" cy="47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2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94" y="103030"/>
            <a:ext cx="1574443" cy="35424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3809" y="890665"/>
            <a:ext cx="11103428" cy="6257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Las principales funciones que desempeñan son:</a:t>
            </a:r>
          </a:p>
          <a:p>
            <a:r>
              <a:rPr lang="es-ES" sz="2400" b="1" u="sng" dirty="0">
                <a:solidFill>
                  <a:srgbClr val="FFC000"/>
                </a:solidFill>
              </a:rPr>
              <a:t>1.- Protección. </a:t>
            </a:r>
            <a:r>
              <a:rPr lang="es-ES" sz="2400" dirty="0"/>
              <a:t>La piel evita la entrada de gérmenes patógenos, al ser semipermeable</a:t>
            </a:r>
          </a:p>
          <a:p>
            <a:pPr marL="0" indent="0">
              <a:buNone/>
            </a:pPr>
            <a:r>
              <a:rPr lang="es-ES" sz="2400" dirty="0"/>
              <a:t>al agua y a drogas de uso externo.</a:t>
            </a:r>
          </a:p>
          <a:p>
            <a:r>
              <a:rPr lang="es-ES" sz="2400" b="1" u="sng" dirty="0">
                <a:solidFill>
                  <a:srgbClr val="FFC000"/>
                </a:solidFill>
              </a:rPr>
              <a:t>2.- Regulación térmica. </a:t>
            </a:r>
            <a:r>
              <a:rPr lang="es-ES" sz="2400" dirty="0"/>
              <a:t>Ayuda a conservar la temperatura corporal.</a:t>
            </a:r>
          </a:p>
          <a:p>
            <a:r>
              <a:rPr lang="es-ES" sz="2400" b="1" u="sng" dirty="0">
                <a:solidFill>
                  <a:srgbClr val="FFC000"/>
                </a:solidFill>
              </a:rPr>
              <a:t>3.- Excreción. </a:t>
            </a:r>
            <a:r>
              <a:rPr lang="es-ES" sz="2400" dirty="0"/>
              <a:t>La realiza mediante el sudor.</a:t>
            </a:r>
          </a:p>
          <a:p>
            <a:r>
              <a:rPr lang="es-ES" sz="2400" b="1" u="sng" dirty="0">
                <a:solidFill>
                  <a:srgbClr val="FFC000"/>
                </a:solidFill>
              </a:rPr>
              <a:t>4.- Síntesis. </a:t>
            </a:r>
            <a:r>
              <a:rPr lang="es-ES" sz="2400" dirty="0"/>
              <a:t>En la piel se sintetiza la vitamina D y la melanina</a:t>
            </a:r>
          </a:p>
          <a:p>
            <a:r>
              <a:rPr lang="es-ES" sz="2400" b="1" u="sng" dirty="0">
                <a:solidFill>
                  <a:srgbClr val="FFC000"/>
                </a:solidFill>
              </a:rPr>
              <a:t>5.- Discriminación sensorial. </a:t>
            </a:r>
            <a:r>
              <a:rPr lang="es-ES" sz="2400" dirty="0"/>
              <a:t>Debido a que la piel posee los receptores para el tacto, la presión, el calor, el frío y el dolor, mantiene una información al individuo sobre el medio ambiente que lo rodea.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377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ESTRUCTURA HISTOLÓGICA DE LA PIEL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776549"/>
            <a:ext cx="3844834" cy="236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/>
              <a:t>La piel está constituida por 2 capas que poseen diferentes estructura y origen:</a:t>
            </a:r>
          </a:p>
          <a:p>
            <a:r>
              <a:rPr lang="es-ES" sz="2800" dirty="0"/>
              <a:t>EPIDERMIS y DERMIS, que están íntimamente relacionadas.</a:t>
            </a:r>
          </a:p>
        </p:txBody>
      </p:sp>
      <p:pic>
        <p:nvPicPr>
          <p:cNvPr id="6146" name="Picture 2" descr="Resultado de imagen para EPIDE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42" y="1903535"/>
            <a:ext cx="5986237" cy="4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4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018904"/>
            <a:ext cx="10058400" cy="1946366"/>
          </a:xfrm>
        </p:spPr>
        <p:txBody>
          <a:bodyPr/>
          <a:lstStyle/>
          <a:p>
            <a:pPr lvl="0">
              <a:buClr>
                <a:srgbClr val="BCD0E0"/>
              </a:buClr>
            </a:pPr>
            <a:r>
              <a:rPr lang="es-ES" sz="2800" dirty="0">
                <a:solidFill>
                  <a:prstClr val="white"/>
                </a:solidFill>
              </a:rPr>
              <a:t>Descansa sobre un tejido conectivo laxo que también varía desde el tipo laxo hasta el adiposo. Este tejido se denomina hipodermis y no forma parte de la piel. </a:t>
            </a:r>
            <a:endParaRPr lang="es-CL" sz="2800" dirty="0">
              <a:solidFill>
                <a:prstClr val="white"/>
              </a:solidFill>
            </a:endParaRPr>
          </a:p>
          <a:p>
            <a:endParaRPr lang="es-CL" dirty="0"/>
          </a:p>
        </p:txBody>
      </p:sp>
      <p:pic>
        <p:nvPicPr>
          <p:cNvPr id="7170" name="Picture 2" descr="Resultado de imagen para HIPODE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68" y="2723923"/>
            <a:ext cx="4945429" cy="35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2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605" y="394400"/>
            <a:ext cx="10058400" cy="1371600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206" y="1805189"/>
            <a:ext cx="5316583" cy="4467497"/>
          </a:xfrm>
        </p:spPr>
        <p:txBody>
          <a:bodyPr>
            <a:noAutofit/>
          </a:bodyPr>
          <a:lstStyle/>
          <a:p>
            <a:r>
              <a:rPr lang="es-ES" sz="2400" dirty="0"/>
              <a:t>Es la parte </a:t>
            </a:r>
            <a:r>
              <a:rPr lang="es-ES" sz="2400" b="1" dirty="0"/>
              <a:t>MÁS SUPERFICIAL </a:t>
            </a:r>
            <a:r>
              <a:rPr lang="es-ES" sz="2400" dirty="0"/>
              <a:t>de la piel y está constituida por un tejido epitelial estratificado plano </a:t>
            </a:r>
            <a:r>
              <a:rPr lang="es-ES" sz="2400" dirty="0" err="1"/>
              <a:t>queratinizado</a:t>
            </a:r>
            <a:r>
              <a:rPr lang="es-ES" sz="2400" dirty="0"/>
              <a:t>, donde se pueden apreciar </a:t>
            </a:r>
            <a:r>
              <a:rPr lang="es-ES" sz="2400" b="1" dirty="0"/>
              <a:t>VARIAS CAPAS </a:t>
            </a:r>
            <a:r>
              <a:rPr lang="es-ES" sz="2400" dirty="0"/>
              <a:t>que, en dependencia de su mayor o menor desarrollo permiten clasificar la piel en gruesa y delgada. </a:t>
            </a:r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9" y="1529629"/>
            <a:ext cx="5710012" cy="420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o 4"/>
          <p:cNvSpPr/>
          <p:nvPr/>
        </p:nvSpPr>
        <p:spPr>
          <a:xfrm>
            <a:off x="5982789" y="1851717"/>
            <a:ext cx="5710012" cy="126709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1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DA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34" y="484505"/>
            <a:ext cx="6051277" cy="60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0673" y="1123405"/>
            <a:ext cx="10585269" cy="5133704"/>
          </a:xfrm>
        </p:spPr>
        <p:txBody>
          <a:bodyPr>
            <a:normAutofit/>
          </a:bodyPr>
          <a:lstStyle/>
          <a:p>
            <a:pPr lvl="0">
              <a:buClr>
                <a:srgbClr val="BCD0E0"/>
              </a:buClr>
            </a:pPr>
            <a:r>
              <a:rPr lang="es-ES" sz="3600" b="1" dirty="0">
                <a:solidFill>
                  <a:prstClr val="white"/>
                </a:solidFill>
              </a:rPr>
              <a:t>Es la barrera más importante del cuerpo al ambiente externo de la piel.</a:t>
            </a:r>
          </a:p>
          <a:p>
            <a:pPr lvl="0">
              <a:buClr>
                <a:srgbClr val="BCD0E0"/>
              </a:buClr>
            </a:pPr>
            <a:r>
              <a:rPr lang="es-ES" sz="3600" b="1" dirty="0">
                <a:solidFill>
                  <a:prstClr val="white"/>
                </a:solidFill>
              </a:rPr>
              <a:t>Es </a:t>
            </a:r>
            <a:r>
              <a:rPr lang="es-ES" sz="3600" b="1" dirty="0" err="1">
                <a:solidFill>
                  <a:prstClr val="white"/>
                </a:solidFill>
              </a:rPr>
              <a:t>avascular</a:t>
            </a:r>
            <a:r>
              <a:rPr lang="es-ES" sz="3600" b="1" dirty="0">
                <a:solidFill>
                  <a:prstClr val="white"/>
                </a:solidFill>
              </a:rPr>
              <a:t> ( o sea que carece de riego sanguíneo) y se nutre por difusión desde la dermis.</a:t>
            </a:r>
          </a:p>
          <a:p>
            <a:pPr lvl="0">
              <a:buClr>
                <a:srgbClr val="BCD0E0"/>
              </a:buClr>
            </a:pPr>
            <a:r>
              <a:rPr lang="es-ES" sz="3600" b="1" dirty="0">
                <a:solidFill>
                  <a:prstClr val="white"/>
                </a:solidFill>
              </a:rPr>
              <a:t>La epidermis se renueva completamente en un periodo de 48 días.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070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 DE LA EPIDERMIS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815737"/>
            <a:ext cx="10058400" cy="421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/>
              <a:t>Posee varias funciones, entre ellas tenemos: </a:t>
            </a:r>
          </a:p>
          <a:p>
            <a:r>
              <a:rPr lang="es-ES" sz="3600" dirty="0"/>
              <a:t>Proteger contra el crecimiento de bacterias, hongos y microorganismos ajenos del cuerpo humano. </a:t>
            </a:r>
          </a:p>
          <a:p>
            <a:r>
              <a:rPr lang="es-ES" sz="3600" dirty="0"/>
              <a:t>Proteger del sol, radiaciones y los rayos UV, para evitar manchas en la piel y cáncer de piel entre otras.</a:t>
            </a:r>
          </a:p>
        </p:txBody>
      </p:sp>
    </p:spTree>
    <p:extLst>
      <p:ext uri="{BB962C8B-B14F-4D97-AF65-F5344CB8AC3E}">
        <p14:creationId xmlns:p14="http://schemas.microsoft.com/office/powerpoint/2010/main" val="1357715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DE LA EPIDERMIS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881051"/>
            <a:ext cx="9762309" cy="4153989"/>
          </a:xfrm>
        </p:spPr>
        <p:txBody>
          <a:bodyPr>
            <a:normAutofit lnSpcReduction="10000"/>
          </a:bodyPr>
          <a:lstStyle/>
          <a:p>
            <a:r>
              <a:rPr lang="es-CL" sz="2400" dirty="0"/>
              <a:t>La epidermis se compone de 4 o 5 capas, dependiendo de la región de la piel. </a:t>
            </a:r>
          </a:p>
          <a:p>
            <a:r>
              <a:rPr lang="es-CL" sz="2400" dirty="0"/>
              <a:t>En orden desde la más externa a la más interna se denominan: </a:t>
            </a:r>
          </a:p>
          <a:p>
            <a:pPr marL="342900" indent="-342900">
              <a:buFont typeface="+mj-lt"/>
              <a:buAutoNum type="arabicParenR"/>
            </a:pP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CAPA o ESTRATO CÓRNEO (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stratum</a:t>
            </a:r>
            <a:r>
              <a:rPr lang="es-CL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corneum</a:t>
            </a: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</a:p>
          <a:p>
            <a:pPr marL="342900" indent="-342900">
              <a:buFont typeface="+mj-lt"/>
              <a:buAutoNum type="arabicParenR"/>
            </a:pP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CAPA o ESTRATO TRANSLÚCIDO (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stratum</a:t>
            </a:r>
            <a:r>
              <a:rPr lang="es-CL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lucidum</a:t>
            </a: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</a:p>
          <a:p>
            <a:pPr marL="342900" indent="-342900">
              <a:buFont typeface="+mj-lt"/>
              <a:buAutoNum type="arabicParenR"/>
            </a:pP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CAPA o ESTRATO GRANULAR (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stratum</a:t>
            </a:r>
            <a:r>
              <a:rPr lang="es-CL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granulosum</a:t>
            </a: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</a:p>
          <a:p>
            <a:pPr marL="342900" indent="-342900">
              <a:buFont typeface="+mj-lt"/>
              <a:buAutoNum type="arabicParenR"/>
            </a:pP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CAPA o ESTRATO ESPINOSO (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stratum</a:t>
            </a:r>
            <a:r>
              <a:rPr lang="es-CL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spinosum</a:t>
            </a: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y </a:t>
            </a:r>
          </a:p>
          <a:p>
            <a:pPr marL="342900" indent="-342900">
              <a:buFont typeface="+mj-lt"/>
              <a:buAutoNum type="arabicParenR"/>
            </a:pP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CAPA o ESTRATO BASAL O GERMINAL (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stratum</a:t>
            </a:r>
            <a:r>
              <a:rPr lang="es-CL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basale</a:t>
            </a:r>
            <a:r>
              <a:rPr lang="es-CL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s-CL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germinativum</a:t>
            </a:r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381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17" y="382207"/>
            <a:ext cx="4844097" cy="609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752114" y="940526"/>
            <a:ext cx="1005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1074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3406" y="457199"/>
            <a:ext cx="10058400" cy="1371600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3955" y="1711234"/>
            <a:ext cx="5891348" cy="4794069"/>
          </a:xfrm>
        </p:spPr>
        <p:txBody>
          <a:bodyPr>
            <a:normAutofit/>
          </a:bodyPr>
          <a:lstStyle/>
          <a:p>
            <a:r>
              <a:rPr lang="es-CL" sz="2400" dirty="0"/>
              <a:t>Capa de la piel que se encuentra entre la EPIDERMIS y la HIPODERMIS.</a:t>
            </a:r>
          </a:p>
          <a:p>
            <a:r>
              <a:rPr lang="es-CL" sz="2400" dirty="0"/>
              <a:t>Contiene terminaciones nerviosas, vasos sanguíneos, glándulas sebáceas y glándulas sudoríparas.</a:t>
            </a:r>
          </a:p>
          <a:p>
            <a:r>
              <a:rPr lang="es-CL" sz="2400" dirty="0"/>
              <a:t>También contiene colágeno y elastina (sustancias resistentes y flexibles a la vez).</a:t>
            </a:r>
          </a:p>
          <a:p>
            <a:r>
              <a:rPr lang="es-CL" sz="2400" dirty="0"/>
              <a:t>Formada por una capa PAPILAR (más fina) y una capa RETICULAR (MÁS GRUESA).</a:t>
            </a:r>
          </a:p>
        </p:txBody>
      </p:sp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4" y="1621622"/>
            <a:ext cx="5083977" cy="37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o 5"/>
          <p:cNvSpPr/>
          <p:nvPr/>
        </p:nvSpPr>
        <p:spPr>
          <a:xfrm>
            <a:off x="6740433" y="2690949"/>
            <a:ext cx="5083977" cy="154141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6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tegumentario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EU: María Paz González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583"/>
            <a:ext cx="2299063" cy="27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54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1486" y="1502228"/>
            <a:ext cx="10058400" cy="4859383"/>
          </a:xfrm>
        </p:spPr>
        <p:txBody>
          <a:bodyPr/>
          <a:lstStyle/>
          <a:p>
            <a:pPr lvl="0">
              <a:buClr>
                <a:srgbClr val="BCD0E0"/>
              </a:buClr>
            </a:pPr>
            <a:r>
              <a:rPr lang="es-CL" sz="3200" dirty="0">
                <a:solidFill>
                  <a:prstClr val="white"/>
                </a:solidFill>
              </a:rPr>
              <a:t>ES MUCHO MÁS gruesa que la epidermis.</a:t>
            </a:r>
          </a:p>
          <a:p>
            <a:pPr lvl="0">
              <a:buClr>
                <a:srgbClr val="BCD0E0"/>
              </a:buClr>
            </a:pPr>
            <a:r>
              <a:rPr lang="es-CL" sz="3200" dirty="0">
                <a:solidFill>
                  <a:prstClr val="white"/>
                </a:solidFill>
              </a:rPr>
              <a:t>Está VASCULARIZADA (posee vasos sanguíneos).</a:t>
            </a:r>
          </a:p>
          <a:p>
            <a:pPr lvl="0">
              <a:buClr>
                <a:srgbClr val="BCD0E0"/>
              </a:buClr>
            </a:pPr>
            <a:r>
              <a:rPr lang="es-CL" sz="3200" dirty="0">
                <a:solidFill>
                  <a:prstClr val="white"/>
                </a:solidFill>
              </a:rPr>
              <a:t>Almacena agua y electrolitos.</a:t>
            </a:r>
          </a:p>
          <a:p>
            <a:pPr lvl="0">
              <a:buClr>
                <a:srgbClr val="BCD0E0"/>
              </a:buClr>
            </a:pPr>
            <a:r>
              <a:rPr lang="es-CL" sz="3200" dirty="0">
                <a:solidFill>
                  <a:prstClr val="white"/>
                </a:solidFill>
              </a:rPr>
              <a:t>Tiene receptores SENSITIVOS. Procesa informaciones sensitivas como: EL DOLOR, EL TACTO, LA PRESIÓN Y LA TEMPERATURA.</a:t>
            </a:r>
          </a:p>
          <a:p>
            <a:pPr lvl="0">
              <a:buClr>
                <a:srgbClr val="BCD0E0"/>
              </a:buClr>
            </a:pPr>
            <a:endParaRPr lang="es-CL" sz="1500" dirty="0">
              <a:solidFill>
                <a:prstClr val="white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508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FUNCIONES DE LA DERMIS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0080" y="1881051"/>
            <a:ext cx="11038114" cy="4153989"/>
          </a:xfrm>
        </p:spPr>
        <p:txBody>
          <a:bodyPr>
            <a:noAutofit/>
          </a:bodyPr>
          <a:lstStyle/>
          <a:p>
            <a:r>
              <a:rPr lang="es-ES" sz="3200" dirty="0"/>
              <a:t>Desempeña una </a:t>
            </a:r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función protectora</a:t>
            </a:r>
            <a:r>
              <a:rPr lang="es-ES" sz="3200" dirty="0"/>
              <a:t>, representa la segunda línea de defensa contra los traumatismos (su grosor es entre 20 y 30 veces mayor que el de la epidermis). </a:t>
            </a:r>
          </a:p>
          <a:p>
            <a:r>
              <a:rPr lang="es-ES" sz="3200" dirty="0"/>
              <a:t>Las capas profundas de la dermis contienen folículos pilosos con sus músculos lisos erectores de pelo, y glándulas sebáceas. </a:t>
            </a:r>
          </a:p>
        </p:txBody>
      </p:sp>
    </p:spTree>
    <p:extLst>
      <p:ext uri="{BB962C8B-B14F-4D97-AF65-F5344CB8AC3E}">
        <p14:creationId xmlns:p14="http://schemas.microsoft.com/office/powerpoint/2010/main" val="230843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11" y="1005841"/>
            <a:ext cx="10567852" cy="50292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BCD0E0"/>
              </a:buClr>
            </a:pPr>
            <a:r>
              <a:rPr lang="es-ES" sz="3200" dirty="0">
                <a:solidFill>
                  <a:prstClr val="white"/>
                </a:solidFill>
              </a:rPr>
              <a:t>Otra de sus funciones es la de </a:t>
            </a:r>
            <a:r>
              <a:rPr lang="es-ES" sz="3200" b="1" dirty="0">
                <a:solidFill>
                  <a:srgbClr val="3494BA">
                    <a:lumMod val="60000"/>
                    <a:lumOff val="40000"/>
                  </a:srgbClr>
                </a:solidFill>
              </a:rPr>
              <a:t>nutrir</a:t>
            </a:r>
            <a:r>
              <a:rPr lang="es-ES" sz="3200" dirty="0">
                <a:solidFill>
                  <a:prstClr val="white"/>
                </a:solidFill>
              </a:rPr>
              <a:t> a la epidermis, ya que esta capa carece de capilares sanguíneos por lo que depende de la irrigación sanguínea de la dermis.</a:t>
            </a:r>
          </a:p>
          <a:p>
            <a:pPr lvl="0">
              <a:buClr>
                <a:srgbClr val="BCD0E0"/>
              </a:buClr>
            </a:pPr>
            <a:endParaRPr lang="es-ES" sz="3200" b="1" dirty="0">
              <a:solidFill>
                <a:srgbClr val="3494BA">
                  <a:lumMod val="60000"/>
                  <a:lumOff val="40000"/>
                </a:srgbClr>
              </a:solidFill>
            </a:endParaRPr>
          </a:p>
          <a:p>
            <a:pPr lvl="0">
              <a:buClr>
                <a:srgbClr val="BCD0E0"/>
              </a:buClr>
            </a:pPr>
            <a:r>
              <a:rPr lang="es-ES" sz="3200" b="1" dirty="0">
                <a:solidFill>
                  <a:srgbClr val="3494BA">
                    <a:lumMod val="60000"/>
                    <a:lumOff val="40000"/>
                  </a:srgbClr>
                </a:solidFill>
              </a:rPr>
              <a:t>Función termorreguladora</a:t>
            </a:r>
            <a:r>
              <a:rPr lang="es-ES" sz="3200" dirty="0">
                <a:solidFill>
                  <a:prstClr val="white"/>
                </a:solidFill>
              </a:rPr>
              <a:t>: la irrigación de la dermis puede contraerse por vasoconstricción si hace frío y expandirse por vasodilatación si hace calor. </a:t>
            </a:r>
          </a:p>
          <a:p>
            <a:pPr lvl="0">
              <a:buClr>
                <a:srgbClr val="BCD0E0"/>
              </a:buClr>
            </a:pPr>
            <a:r>
              <a:rPr lang="es-ES" sz="3200" dirty="0">
                <a:solidFill>
                  <a:prstClr val="white"/>
                </a:solidFill>
              </a:rPr>
              <a:t>También el sudor se inicia en las glándulas sudoríparas que contiene.</a:t>
            </a:r>
            <a:endParaRPr lang="es-CL" sz="3200" dirty="0">
              <a:solidFill>
                <a:prstClr val="white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3552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6389" y="849086"/>
            <a:ext cx="11220994" cy="518595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Función estructural</a:t>
            </a:r>
            <a:r>
              <a:rPr lang="es-ES" sz="3200" dirty="0"/>
              <a:t>: da sostén a la epidermis gracias a las papilas dérmicas y al contener fibras de colágeno da estructura (densidad y fuerza) a esta capa. </a:t>
            </a:r>
          </a:p>
          <a:p>
            <a:r>
              <a:rPr lang="es-ES" sz="3200" dirty="0"/>
              <a:t>Su alta concentración en fibras colágenas y elásticas (colágeno y elastina) proporciona también elasticidad a toda la piel. </a:t>
            </a:r>
          </a:p>
          <a:p>
            <a:r>
              <a:rPr lang="es-ES" sz="3200" dirty="0"/>
              <a:t>Tiene también la </a:t>
            </a:r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función sensitiva</a:t>
            </a:r>
            <a:r>
              <a:rPr lang="es-ES" sz="3200" dirty="0"/>
              <a:t>, ya que en esta capa se encuentran las células y estructuras nerviosas encargadas de sentir: presión, calor, frío, suavidad, dolor, cosquillas, templado, ETC.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63444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0" b="8569"/>
          <a:stretch/>
        </p:blipFill>
        <p:spPr bwMode="auto">
          <a:xfrm>
            <a:off x="865736" y="528414"/>
            <a:ext cx="10629577" cy="55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76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HIPODERMIS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/>
              <a:t>La </a:t>
            </a:r>
            <a:r>
              <a:rPr lang="es-ES" sz="2400" b="1" dirty="0"/>
              <a:t>hipodermis</a:t>
            </a:r>
            <a:r>
              <a:rPr lang="es-ES" sz="2400" dirty="0"/>
              <a:t>, también llamada </a:t>
            </a:r>
            <a:r>
              <a:rPr lang="es-ES" sz="2400" b="1" dirty="0"/>
              <a:t>tejido subcutáneo</a:t>
            </a:r>
            <a:r>
              <a:rPr lang="es-ES" sz="2400" dirty="0"/>
              <a:t>, o </a:t>
            </a:r>
            <a:r>
              <a:rPr lang="es-ES" sz="2400" b="1" dirty="0"/>
              <a:t>fascia superficial</a:t>
            </a:r>
            <a:r>
              <a:rPr lang="es-ES" sz="2400" dirty="0"/>
              <a:t>, es la capa más baja del sistema tegumentario. Los tipos de células que se encuentran en la hipodermis son fibroblastos, células adiposas y macrófagos. </a:t>
            </a:r>
          </a:p>
          <a:p>
            <a:r>
              <a:rPr lang="es-ES" sz="2400" dirty="0"/>
              <a:t>Según las regiones del cuerpo y de la nutrición del organismo, en la capa subcutánea se desarrollan un número variable de células adiposas.</a:t>
            </a:r>
          </a:p>
          <a:p>
            <a:r>
              <a:rPr lang="es-ES" sz="2400" dirty="0"/>
              <a:t>El estrato subcutáneo está recorrido por numerosos vasos sanguíneos, y troncos nerviosos; contienen muchas terminaciones nerviosas.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7154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DE LA HIPODERMIS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321" y="1828800"/>
            <a:ext cx="5719354" cy="4362994"/>
          </a:xfrm>
        </p:spPr>
        <p:txBody>
          <a:bodyPr>
            <a:normAutofit fontScale="92500" lnSpcReduction="20000"/>
          </a:bodyPr>
          <a:lstStyle/>
          <a:p>
            <a:r>
              <a:rPr lang="es-ES" sz="2400" dirty="0"/>
              <a:t>Ayuda a conservar la temperatura corporal </a:t>
            </a:r>
          </a:p>
          <a:p>
            <a:r>
              <a:rPr lang="es-ES" sz="2400" dirty="0"/>
              <a:t>Proporciona forma al contorno corporal y le da movilidad a toda la piel. </a:t>
            </a:r>
          </a:p>
          <a:p>
            <a:r>
              <a:rPr lang="es-ES" sz="2400" dirty="0"/>
              <a:t>Su grosor puede cambiar dependiendo de las partes del cuerpo y puede ser diferente entre las personas.</a:t>
            </a:r>
          </a:p>
          <a:p>
            <a:r>
              <a:rPr lang="es-ES" sz="2400" dirty="0"/>
              <a:t>El sistema linfático cumple una función importante en la </a:t>
            </a:r>
            <a:r>
              <a:rPr lang="es-ES" sz="2400" dirty="0" err="1"/>
              <a:t>autolimpieza</a:t>
            </a:r>
            <a:r>
              <a:rPr lang="es-ES" sz="2400" dirty="0"/>
              <a:t> de la piel. Sus vasos articulados corren paralelos a los sanguíneos circulando la linfa entre la piel y los músculos.</a:t>
            </a:r>
          </a:p>
          <a:p>
            <a:endParaRPr lang="es-CL" dirty="0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96" y="2014194"/>
            <a:ext cx="5156788" cy="38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o 4"/>
          <p:cNvSpPr/>
          <p:nvPr/>
        </p:nvSpPr>
        <p:spPr>
          <a:xfrm>
            <a:off x="6207949" y="4274068"/>
            <a:ext cx="5437535" cy="154141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6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080" y="107016"/>
            <a:ext cx="10058400" cy="1371600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DE LA PIEL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7828" y="1478616"/>
            <a:ext cx="11194869" cy="4284617"/>
          </a:xfrm>
        </p:spPr>
        <p:txBody>
          <a:bodyPr>
            <a:normAutofit/>
          </a:bodyPr>
          <a:lstStyle/>
          <a:p>
            <a:r>
              <a:rPr lang="es-ES" sz="2400" dirty="0"/>
              <a:t>Los factores que influyen en la coloración de la piel son los pigmentos caroteno y melanina, y la sangre de los capilares. </a:t>
            </a:r>
          </a:p>
          <a:p>
            <a:r>
              <a:rPr lang="es-ES" sz="2400" dirty="0"/>
              <a:t>El caroteno es un pigmento amarillento presente en el estrato córneo y en los adipocitos de la dermis. </a:t>
            </a:r>
          </a:p>
          <a:p>
            <a:r>
              <a:rPr lang="es-ES" sz="2400" dirty="0"/>
              <a:t>La melanina, es el pigmento más importante de la piel. Su color varía desde el amarillo pardo hasta el negro y se encuentra principalmente en la capa basal de la epidermis; es sintetizada por células especializadas de la epidermis, denominadas </a:t>
            </a:r>
            <a:r>
              <a:rPr lang="es-ES" sz="2400" dirty="0" err="1"/>
              <a:t>melanocitos</a:t>
            </a:r>
            <a:r>
              <a:rPr lang="es-ES" dirty="0"/>
              <a:t>. </a:t>
            </a:r>
          </a:p>
        </p:txBody>
      </p:sp>
      <p:pic>
        <p:nvPicPr>
          <p:cNvPr id="22530" name="Picture 2" descr="Resultado de imagen para color de la p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5081451"/>
            <a:ext cx="12283440" cy="17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79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863" y="2771840"/>
            <a:ext cx="10058400" cy="1371600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L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Anexos de la Piel</a:t>
            </a:r>
          </a:p>
        </p:txBody>
      </p:sp>
    </p:spTree>
    <p:extLst>
      <p:ext uri="{BB962C8B-B14F-4D97-AF65-F5344CB8AC3E}">
        <p14:creationId xmlns:p14="http://schemas.microsoft.com/office/powerpoint/2010/main" val="3942913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PELO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74766" y="1815737"/>
            <a:ext cx="5747657" cy="4219303"/>
          </a:xfrm>
        </p:spPr>
        <p:txBody>
          <a:bodyPr>
            <a:normAutofit/>
          </a:bodyPr>
          <a:lstStyle/>
          <a:p>
            <a:r>
              <a:rPr lang="es-ES" sz="2600" dirty="0"/>
              <a:t>El pelo o cabello es una continuación del cuero cabelludo, formada por una fibra de queratina y constituido por una raíz y un tallo. </a:t>
            </a:r>
          </a:p>
          <a:p>
            <a:r>
              <a:rPr lang="es-ES" sz="2600" dirty="0"/>
              <a:t>Se forma en un folículo de la dermis, y constituye el rasgo característico de la piel delgada o fina.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15364" name="Picture 4" descr="Resultado de imagen para el p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45" y="1423850"/>
            <a:ext cx="4727509" cy="42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Conocer y comprender la composición, estructura y las distintas funciones del sistema tegumentario.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069080"/>
            <a:ext cx="2667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4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0080" y="1021959"/>
            <a:ext cx="5277394" cy="5525588"/>
          </a:xfrm>
        </p:spPr>
        <p:txBody>
          <a:bodyPr>
            <a:normAutofit/>
          </a:bodyPr>
          <a:lstStyle/>
          <a:p>
            <a:pPr lvl="0">
              <a:buClr>
                <a:srgbClr val="BCD0E0"/>
              </a:buClr>
            </a:pPr>
            <a:r>
              <a:rPr lang="es-ES" sz="2400" dirty="0">
                <a:solidFill>
                  <a:prstClr val="white"/>
                </a:solidFill>
              </a:rPr>
              <a:t>Cada uno de los pelos consiste en una raíz ubicada en un folículo piloso y en un tallo que se proyecta hacia arriba por encima de la superficie de la epidermis. </a:t>
            </a:r>
          </a:p>
          <a:p>
            <a:pPr lvl="0">
              <a:buClr>
                <a:srgbClr val="BCD0E0"/>
              </a:buClr>
            </a:pPr>
            <a:r>
              <a:rPr lang="es-ES" sz="2400" dirty="0">
                <a:solidFill>
                  <a:prstClr val="white"/>
                </a:solidFill>
              </a:rPr>
              <a:t>La raíz se agranda en su base.</a:t>
            </a:r>
          </a:p>
          <a:p>
            <a:pPr lvl="0">
              <a:buClr>
                <a:srgbClr val="BCD0E0"/>
              </a:buClr>
            </a:pPr>
            <a:r>
              <a:rPr lang="es-ES" sz="2400" dirty="0">
                <a:solidFill>
                  <a:prstClr val="white"/>
                </a:solidFill>
              </a:rPr>
              <a:t> La zona papilar está compuesta de tejido conjuntivo y vasos sanguíneos, que proporcionan al pelo las sustancias necesarias para su crecimiento.</a:t>
            </a:r>
          </a:p>
          <a:p>
            <a:pPr lvl="0">
              <a:buClr>
                <a:srgbClr val="BCD0E0"/>
              </a:buClr>
            </a:pPr>
            <a:endParaRPr lang="es-ES" sz="2400" dirty="0">
              <a:solidFill>
                <a:prstClr val="white"/>
              </a:solidFill>
            </a:endParaRPr>
          </a:p>
          <a:p>
            <a:pPr lvl="0">
              <a:buClr>
                <a:srgbClr val="BCD0E0"/>
              </a:buClr>
            </a:pPr>
            <a:endParaRPr lang="es-ES" sz="2000" dirty="0">
              <a:solidFill>
                <a:prstClr val="white"/>
              </a:solidFill>
            </a:endParaRPr>
          </a:p>
          <a:p>
            <a:endParaRPr lang="es-CL" dirty="0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56" y="1021959"/>
            <a:ext cx="4965949" cy="45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15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96788" y="506301"/>
            <a:ext cx="4493623" cy="2723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3771" y="3500846"/>
            <a:ext cx="10842172" cy="2534194"/>
          </a:xfrm>
        </p:spPr>
        <p:txBody>
          <a:bodyPr>
            <a:normAutofit lnSpcReduction="10000"/>
          </a:bodyPr>
          <a:lstStyle/>
          <a:p>
            <a:r>
              <a:rPr lang="es-ES" sz="2800" dirty="0"/>
              <a:t>El pelo se distribuye en casi toda la superficie corporal, exceptuando las superficies </a:t>
            </a:r>
            <a:r>
              <a:rPr lang="es-ES" sz="2800" dirty="0" err="1"/>
              <a:t>palmoplantares</a:t>
            </a:r>
            <a:r>
              <a:rPr lang="es-ES" sz="2800" dirty="0"/>
              <a:t>, el ombligo y las mucosas. </a:t>
            </a:r>
          </a:p>
          <a:p>
            <a:r>
              <a:rPr lang="es-ES" sz="2800" dirty="0"/>
              <a:t>En un adulto el número aproximado de pelos es de unos 5 millones, repartiéndose en forma desigual a lo largo del cuerpo.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8436" name="Picture 4" descr="Resultado de imagen para distribucion del pelo corp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60" y="597741"/>
            <a:ext cx="3104480" cy="2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39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8823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DEL PELO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57644" y="1541418"/>
            <a:ext cx="10972801" cy="4405014"/>
          </a:xfrm>
        </p:spPr>
        <p:txBody>
          <a:bodyPr>
            <a:noAutofit/>
          </a:bodyPr>
          <a:lstStyle/>
          <a:p>
            <a:r>
              <a:rPr lang="es-ES" sz="2400" dirty="0"/>
              <a:t>El pelo de la cabeza mantiene el calor corporal de esta, le proporciona al cráneo cierta protección contra los golpes y protege al cuero cabelludo del sol y del frío.</a:t>
            </a:r>
          </a:p>
          <a:p>
            <a:r>
              <a:rPr lang="es-ES" sz="2400" dirty="0"/>
              <a:t>Las pestañas protegen los ojos disminuyendo la cantidad de luz y polvo que puede penetrar en estos.</a:t>
            </a:r>
          </a:p>
          <a:p>
            <a:r>
              <a:rPr lang="es-ES" sz="2400" dirty="0"/>
              <a:t>Las cejas protegen los ojos del sudor que puede gotear por la frente.</a:t>
            </a:r>
          </a:p>
          <a:p>
            <a:r>
              <a:rPr lang="es-ES" sz="2400" dirty="0"/>
              <a:t>Los pelos de la nariz impiden la entrada en las fosas nasales de polvo, partículas que pueda contener el aire.</a:t>
            </a:r>
          </a:p>
          <a:p>
            <a:r>
              <a:rPr lang="es-ES" sz="2400" dirty="0"/>
              <a:t>Dificulta las picaduras de insectos y mejora el control de la temperatura corporal mediante disipación.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451886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0491" y="87738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UÑAS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103120"/>
            <a:ext cx="58042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La </a:t>
            </a:r>
            <a:r>
              <a:rPr lang="es-ES" sz="2400" b="1" dirty="0"/>
              <a:t>uña</a:t>
            </a:r>
            <a:r>
              <a:rPr lang="es-ES" sz="2400" dirty="0"/>
              <a:t> es una estructura convexa de la piel localizada en las regiones distales de los dedos. </a:t>
            </a:r>
          </a:p>
          <a:p>
            <a:pPr marL="0" indent="0">
              <a:buNone/>
            </a:pPr>
            <a:r>
              <a:rPr lang="es-ES" sz="2400" dirty="0"/>
              <a:t>Están formadas principalmente por células muertas endurecidas que contienen queratina, una proteína fibrosa que el cuerpo produce de manera natural.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945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/>
          <a:stretch/>
        </p:blipFill>
        <p:spPr bwMode="auto">
          <a:xfrm>
            <a:off x="6975565" y="2248989"/>
            <a:ext cx="4709341" cy="29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77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77" y="640080"/>
            <a:ext cx="10589623" cy="5394960"/>
          </a:xfrm>
        </p:spPr>
        <p:txBody>
          <a:bodyPr>
            <a:normAutofit/>
          </a:bodyPr>
          <a:lstStyle/>
          <a:p>
            <a:r>
              <a:rPr lang="es-ES" dirty="0"/>
              <a:t>Las uñas de las manos y de los pies están compuestas de:</a:t>
            </a:r>
          </a:p>
          <a:p>
            <a:endParaRPr lang="es-ES" dirty="0"/>
          </a:p>
        </p:txBody>
      </p:sp>
      <p:pic>
        <p:nvPicPr>
          <p:cNvPr id="2048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82" y="1161505"/>
            <a:ext cx="8717860" cy="51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8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DE LAS UÑAS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4102" y="2014194"/>
            <a:ext cx="10533017" cy="3931920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Las uñas preservan la piel sensible que tienen bajo ellas ayudando al equilibrio al caminar en el caso de los pies.</a:t>
            </a:r>
          </a:p>
          <a:p>
            <a:r>
              <a:rPr lang="es-ES" sz="2400" dirty="0"/>
              <a:t>Una función de la lámina ungueal es la permeabilidad: la pérdida de agua a través de la uña es tan elevada como a través de la palma de la mano. </a:t>
            </a:r>
          </a:p>
          <a:p>
            <a:r>
              <a:rPr lang="es-ES" sz="2400" dirty="0"/>
              <a:t>La uña junto con el tejido adyacente y la yema de los dedos constituyen una unidad funcional como órgano del tacto y órgano prensil que habilita funciones tan importantes para la vida del ser humano como son el rascado y cosquilleo, convirtiéndose, de esta manera, en un recurso emocional.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295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4949"/>
          </a:xfrm>
        </p:spPr>
        <p:txBody>
          <a:bodyPr/>
          <a:lstStyle/>
          <a:p>
            <a:r>
              <a:rPr lang="es-CL" dirty="0"/>
              <a:t>GLÁNDULAS SEBÁCEAS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205" y="1763486"/>
            <a:ext cx="10907485" cy="4271554"/>
          </a:xfrm>
        </p:spPr>
        <p:txBody>
          <a:bodyPr>
            <a:noAutofit/>
          </a:bodyPr>
          <a:lstStyle/>
          <a:p>
            <a:r>
              <a:rPr lang="es-ES" sz="2200" dirty="0"/>
              <a:t>Las glándulas sebáceas son órganos secretores exocrinos que producen una sustancia grasa llamada sebo y desembocan dentro de cada folículo. </a:t>
            </a:r>
          </a:p>
          <a:p>
            <a:r>
              <a:rPr lang="es-ES" sz="2200" dirty="0"/>
              <a:t>El sebo, es una sustancia lipídica cuya función es la de "lubricar" y proteger la superficie de la piel.</a:t>
            </a:r>
          </a:p>
          <a:p>
            <a:r>
              <a:rPr lang="es-ES" sz="2200" dirty="0"/>
              <a:t>Se sitúan en la parte media de la dermis asociadas al folículo piloso al que se van a desembocar. </a:t>
            </a:r>
          </a:p>
          <a:p>
            <a:r>
              <a:rPr lang="es-ES" sz="2200" dirty="0"/>
              <a:t>Las glándulas sebáceas se distribuyen por toda la piel, excepto en las regiones </a:t>
            </a:r>
            <a:r>
              <a:rPr lang="es-ES" sz="2200" dirty="0" err="1"/>
              <a:t>palmoplantares</a:t>
            </a:r>
            <a:r>
              <a:rPr lang="es-ES" sz="2200" dirty="0"/>
              <a:t>, y son muy abundantes en el cuero cabelludo, en la cara y en la zona superior del pecho, en el pubis y en la axilas.</a:t>
            </a:r>
          </a:p>
        </p:txBody>
      </p:sp>
      <p:pic>
        <p:nvPicPr>
          <p:cNvPr id="21506" name="Picture 2" descr="Resultado de imagen para glandulas sebac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56" y="5388179"/>
            <a:ext cx="3018684" cy="12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18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GLÁNDULAS SUDORÍPARAS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7646" y="2103120"/>
            <a:ext cx="6466114" cy="3931920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dirty="0"/>
              <a:t>Las glándulas sudoríparas</a:t>
            </a:r>
            <a:r>
              <a:rPr lang="es-ES" sz="2800" dirty="0"/>
              <a:t>  son glándulas</a:t>
            </a:r>
            <a:r>
              <a:rPr lang="es-ES" sz="2800" baseline="30000" dirty="0"/>
              <a:t> </a:t>
            </a:r>
            <a:r>
              <a:rPr lang="es-ES" sz="2800" dirty="0"/>
              <a:t>que están situadas en la dermis reticular e hipodermis y consta de largos y delgados tubos, cerrados por el extremo inferior, donde se apelotonan, formando un ovillo.</a:t>
            </a:r>
            <a:r>
              <a:rPr lang="es-ES" sz="2800" baseline="30000" dirty="0"/>
              <a:t> </a:t>
            </a:r>
            <a:r>
              <a:rPr lang="es-ES" sz="2800" dirty="0"/>
              <a:t>Por los poros que se abren al exterior, segregan el sudor, grasa sobrante líquida, con sabor salado, y una textura parecida a la orina.</a:t>
            </a:r>
          </a:p>
          <a:p>
            <a:endParaRPr lang="es-CL" sz="2400" dirty="0"/>
          </a:p>
        </p:txBody>
      </p:sp>
      <p:pic>
        <p:nvPicPr>
          <p:cNvPr id="23554" name="Picture 2" descr="Resultado de imagen para glandulas sudoripa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81" y="2014194"/>
            <a:ext cx="2901497" cy="41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71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206" y="849086"/>
            <a:ext cx="10458994" cy="5185954"/>
          </a:xfrm>
        </p:spPr>
        <p:txBody>
          <a:bodyPr/>
          <a:lstStyle/>
          <a:p>
            <a:pPr lvl="0">
              <a:buClr>
                <a:srgbClr val="BCD0E0"/>
              </a:buClr>
            </a:pPr>
            <a:r>
              <a:rPr lang="es-ES" sz="2400" dirty="0">
                <a:solidFill>
                  <a:prstClr val="white"/>
                </a:solidFill>
              </a:rPr>
              <a:t>El </a:t>
            </a:r>
            <a:r>
              <a:rPr lang="es-ES" sz="2400" b="1" dirty="0">
                <a:solidFill>
                  <a:prstClr val="white"/>
                </a:solidFill>
              </a:rPr>
              <a:t>sudor</a:t>
            </a:r>
            <a:r>
              <a:rPr lang="es-ES" sz="2400" dirty="0">
                <a:solidFill>
                  <a:prstClr val="white"/>
                </a:solidFill>
              </a:rPr>
              <a:t> es un líquido secretado por las glándulas sudoríparas generalmente como un medio de refrigeración corporal conocido como transpiración y médicamente como diaforesis, cuando es excesiva. </a:t>
            </a:r>
          </a:p>
          <a:p>
            <a:pPr lvl="0">
              <a:buClr>
                <a:srgbClr val="BCD0E0"/>
              </a:buClr>
            </a:pPr>
            <a:r>
              <a:rPr lang="es-ES" sz="2400" dirty="0">
                <a:solidFill>
                  <a:prstClr val="white"/>
                </a:solidFill>
              </a:rPr>
              <a:t>El sudor también puede ser causado por una respuesta física a la estimulación y el miedo, ya que estos estímulos aumentan la excitación que el sistema nervioso simpático ejerce sobre las glándulas sudoríparas.</a:t>
            </a:r>
            <a:endParaRPr lang="es-ES" sz="3200" dirty="0">
              <a:solidFill>
                <a:prstClr val="white"/>
              </a:solidFill>
            </a:endParaRPr>
          </a:p>
          <a:p>
            <a:endParaRPr lang="es-CL" dirty="0"/>
          </a:p>
        </p:txBody>
      </p:sp>
      <p:pic>
        <p:nvPicPr>
          <p:cNvPr id="25602" name="Picture 2" descr="Resultado de imagen para glandulas sudoripa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89" y="4193177"/>
            <a:ext cx="321726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Resultado de imagen para glandulas sudoripar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2" t="10072" r="2036"/>
          <a:stretch/>
        </p:blipFill>
        <p:spPr bwMode="auto">
          <a:xfrm>
            <a:off x="5895703" y="4111341"/>
            <a:ext cx="1605919" cy="23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09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836023"/>
            <a:ext cx="10058400" cy="5199017"/>
          </a:xfrm>
        </p:spPr>
        <p:txBody>
          <a:bodyPr>
            <a:normAutofit lnSpcReduction="10000"/>
          </a:bodyPr>
          <a:lstStyle/>
          <a:p>
            <a:r>
              <a:rPr lang="es-ES" sz="2800" dirty="0"/>
              <a:t>Las glándulas sudoríparas se dividen en dos grupos:</a:t>
            </a:r>
          </a:p>
          <a:p>
            <a:pPr marL="0" indent="0">
              <a:buNone/>
            </a:pPr>
            <a:endParaRPr lang="es-ES" sz="2800" dirty="0"/>
          </a:p>
          <a:p>
            <a:r>
              <a:rPr lang="es-ES" sz="2800" b="1" dirty="0">
                <a:solidFill>
                  <a:srgbClr val="FFC000"/>
                </a:solidFill>
              </a:rPr>
              <a:t>Glándulas sudoríparas </a:t>
            </a:r>
            <a:r>
              <a:rPr lang="es-ES" sz="2800" b="1" dirty="0" err="1">
                <a:solidFill>
                  <a:srgbClr val="FFC000"/>
                </a:solidFill>
              </a:rPr>
              <a:t>ecrinas</a:t>
            </a:r>
            <a:r>
              <a:rPr lang="es-ES" sz="2800" b="1" dirty="0">
                <a:solidFill>
                  <a:srgbClr val="FFC000"/>
                </a:solidFill>
              </a:rPr>
              <a:t>: </a:t>
            </a:r>
            <a:r>
              <a:rPr lang="es-ES" sz="2800" dirty="0"/>
              <a:t>están en casi todo el cuerpo y se abren directamente en la superficie de la piel.</a:t>
            </a:r>
          </a:p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>
                <a:solidFill>
                  <a:srgbClr val="FFC000"/>
                </a:solidFill>
              </a:rPr>
              <a:t>Glándulas sudoríparas </a:t>
            </a:r>
            <a:r>
              <a:rPr lang="es-ES" sz="2800" b="1" dirty="0" err="1">
                <a:solidFill>
                  <a:srgbClr val="FFC000"/>
                </a:solidFill>
              </a:rPr>
              <a:t>apocrinas</a:t>
            </a:r>
            <a:r>
              <a:rPr lang="es-ES" sz="2800" b="1" dirty="0">
                <a:solidFill>
                  <a:srgbClr val="FFC000"/>
                </a:solidFill>
              </a:rPr>
              <a:t>: </a:t>
            </a:r>
            <a:r>
              <a:rPr lang="es-ES" sz="2800" dirty="0"/>
              <a:t>se abren en los folículos pilosos y se dirigen a la superficie de la piel. Las glándulas </a:t>
            </a:r>
            <a:r>
              <a:rPr lang="es-ES" sz="2800" dirty="0" err="1"/>
              <a:t>apocrinas</a:t>
            </a:r>
            <a:r>
              <a:rPr lang="es-ES" sz="2800" dirty="0"/>
              <a:t> se forman en zonas que tienen abundantes folículos pilosos, como el cuero cabelludo, las axilas y la ingle.</a:t>
            </a: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3734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65182"/>
          </a:xfrm>
        </p:spPr>
        <p:txBody>
          <a:bodyPr/>
          <a:lstStyle/>
          <a:p>
            <a:r>
              <a:rPr lang="es-CL" dirty="0"/>
              <a:t>Definición: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5395" y="1707776"/>
            <a:ext cx="10868296" cy="4327264"/>
          </a:xfrm>
        </p:spPr>
        <p:txBody>
          <a:bodyPr>
            <a:normAutofit/>
          </a:bodyPr>
          <a:lstStyle/>
          <a:p>
            <a:r>
              <a:rPr lang="es-CL" sz="2800" dirty="0"/>
              <a:t>La PIEL o TEGUMENTO y las estructuras relacionadas (pelo, glándulas y uñas) conforman EL SISTEMA TEGUMENTARIO.</a:t>
            </a:r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r="18871" b="4736"/>
          <a:stretch/>
        </p:blipFill>
        <p:spPr bwMode="auto">
          <a:xfrm>
            <a:off x="1066800" y="3240740"/>
            <a:ext cx="2805824" cy="25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glandu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92" y="3240740"/>
            <a:ext cx="3355415" cy="249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uÃ±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51" y="3240739"/>
            <a:ext cx="3179296" cy="249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8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234" y="4404697"/>
            <a:ext cx="10058400" cy="1371600"/>
          </a:xfrm>
        </p:spPr>
        <p:txBody>
          <a:bodyPr>
            <a:normAutofit/>
          </a:bodyPr>
          <a:lstStyle/>
          <a:p>
            <a:r>
              <a:rPr lang="es-C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Resumiendo…</a:t>
            </a:r>
          </a:p>
        </p:txBody>
      </p:sp>
    </p:spTree>
    <p:extLst>
      <p:ext uri="{BB962C8B-B14F-4D97-AF65-F5344CB8AC3E}">
        <p14:creationId xmlns:p14="http://schemas.microsoft.com/office/powerpoint/2010/main" val="729204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funcion epide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0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93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Resultado de imagen para funcion epide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0"/>
            <a:ext cx="9392194" cy="70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36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17" y="0"/>
            <a:ext cx="9145179" cy="68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07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69" y="-22288"/>
            <a:ext cx="9164139" cy="68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45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funcion epide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43" y="0"/>
            <a:ext cx="9419499" cy="70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03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ACTIVIDAD EVALUADA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Deberá investigar las </a:t>
            </a:r>
            <a:r>
              <a:rPr lang="es-CL" sz="2400" b="1" dirty="0"/>
              <a:t>7 enfermedades más comunes </a:t>
            </a:r>
            <a:r>
              <a:rPr lang="es-CL" sz="2400" dirty="0"/>
              <a:t>que afectan al sistema tegumentario (Deben incorporar las LESIONES POR PRESIÓN). </a:t>
            </a:r>
          </a:p>
          <a:p>
            <a:r>
              <a:rPr lang="es-CL" sz="2400" dirty="0"/>
              <a:t>Luego de realizar la investigación y recopilar la información, deberá completar una ficha prediseñada para cada enfermedad (la ficha se encuentra como archivo adjunto) con todos los datos que ahí están escritos.</a:t>
            </a:r>
          </a:p>
          <a:p>
            <a:r>
              <a:rPr lang="es-CL" sz="2400" dirty="0"/>
              <a:t>Una vez completas, las deberá enviar al correo </a:t>
            </a:r>
            <a:r>
              <a:rPr lang="es-CL" sz="2400" dirty="0">
                <a:hlinkClick r:id="rId2"/>
              </a:rPr>
              <a:t>eudocentemariapaz@gmail.</a:t>
            </a:r>
            <a:r>
              <a:rPr lang="es-CL" sz="2400">
                <a:hlinkClick r:id="rId2"/>
              </a:rPr>
              <a:t>com</a:t>
            </a:r>
            <a:r>
              <a:rPr lang="es-CL" sz="2400"/>
              <a:t> </a:t>
            </a:r>
            <a:endParaRPr lang="es-C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050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143000"/>
            <a:ext cx="5320553" cy="4892040"/>
          </a:xfrm>
        </p:spPr>
        <p:txBody>
          <a:bodyPr/>
          <a:lstStyle/>
          <a:p>
            <a:pPr lvl="0">
              <a:buClr>
                <a:srgbClr val="BCD0E0"/>
              </a:buClr>
            </a:pPr>
            <a:r>
              <a:rPr lang="es-CL" sz="3600" dirty="0">
                <a:solidFill>
                  <a:prstClr val="white"/>
                </a:solidFill>
              </a:rPr>
              <a:t>Este sistema constituye alrededor del 7% del peso corporal, y permite una interacción dinámica entre el cuerpo y el ambiente que lo rodea.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38" y="1546411"/>
            <a:ext cx="3603812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¿Por qué la piel es considerada un órgano?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799" y="2103120"/>
            <a:ext cx="10493829" cy="3931920"/>
          </a:xfrm>
        </p:spPr>
        <p:txBody>
          <a:bodyPr>
            <a:normAutofit/>
          </a:bodyPr>
          <a:lstStyle/>
          <a:p>
            <a:r>
              <a:rPr lang="es-CL" sz="3200" dirty="0"/>
              <a:t>Debido a que se compone de varias clases de tejido, que funcionan en conjunto.</a:t>
            </a:r>
          </a:p>
          <a:p>
            <a:endParaRPr lang="es-CL" sz="3200" dirty="0"/>
          </a:p>
          <a:p>
            <a:endParaRPr lang="es-CL" dirty="0"/>
          </a:p>
        </p:txBody>
      </p:sp>
      <p:pic>
        <p:nvPicPr>
          <p:cNvPr id="2050" name="Picture 2" descr="Resultado de imagen para capas de la pi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10476" r="6036" b="9524"/>
          <a:stretch/>
        </p:blipFill>
        <p:spPr bwMode="auto">
          <a:xfrm>
            <a:off x="3422468" y="3446080"/>
            <a:ext cx="50814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3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849086"/>
            <a:ext cx="10058400" cy="5185954"/>
          </a:xfrm>
        </p:spPr>
        <p:txBody>
          <a:bodyPr/>
          <a:lstStyle/>
          <a:p>
            <a:pPr lvl="0">
              <a:buClr>
                <a:srgbClr val="BCD0E0"/>
              </a:buClr>
            </a:pPr>
            <a:r>
              <a:rPr lang="es-CL" sz="3000" dirty="0">
                <a:solidFill>
                  <a:prstClr val="white"/>
                </a:solidFill>
              </a:rPr>
              <a:t>Además, es el órgano MÁS GRANDE del organismo. </a:t>
            </a:r>
          </a:p>
          <a:p>
            <a:pPr lvl="0">
              <a:buClr>
                <a:srgbClr val="BCD0E0"/>
              </a:buClr>
            </a:pPr>
            <a:r>
              <a:rPr lang="es-CL" sz="3000" dirty="0">
                <a:solidFill>
                  <a:prstClr val="white"/>
                </a:solidFill>
              </a:rPr>
              <a:t>Tiene un área superficial de 2 metros cuadrados.</a:t>
            </a:r>
          </a:p>
          <a:p>
            <a:pPr lvl="0">
              <a:buClr>
                <a:srgbClr val="BCD0E0"/>
              </a:buClr>
            </a:pPr>
            <a:r>
              <a:rPr lang="es-CL" sz="3000" dirty="0">
                <a:solidFill>
                  <a:prstClr val="white"/>
                </a:solidFill>
              </a:rPr>
              <a:t>Su grosor es entre 1 y 2 mm, exceptuando en las palmas de las manos y las plantas de los pies, donde llega a medir 0,6 </a:t>
            </a:r>
            <a:r>
              <a:rPr lang="es-CL" sz="3000" dirty="0" err="1">
                <a:solidFill>
                  <a:prstClr val="white"/>
                </a:solidFill>
              </a:rPr>
              <a:t>cms</a:t>
            </a:r>
            <a:r>
              <a:rPr lang="es-CL" sz="3000" dirty="0">
                <a:solidFill>
                  <a:prstClr val="white"/>
                </a:solidFill>
              </a:rPr>
              <a:t>. </a:t>
            </a:r>
          </a:p>
          <a:p>
            <a:endParaRPr lang="es-CL" dirty="0"/>
          </a:p>
        </p:txBody>
      </p:sp>
      <p:pic>
        <p:nvPicPr>
          <p:cNvPr id="3074" name="Picture 2" descr="Resultado de imagen para extension de la pi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t="1000" r="16212" b="1328"/>
          <a:stretch/>
        </p:blipFill>
        <p:spPr bwMode="auto">
          <a:xfrm>
            <a:off x="7210697" y="3122023"/>
            <a:ext cx="3043646" cy="31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huincha de medir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86" y="4137660"/>
            <a:ext cx="41243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4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-19484"/>
            <a:ext cx="9117874" cy="68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4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Funciones del Sistema Tegumentario</a:t>
            </a:r>
          </a:p>
        </p:txBody>
      </p:sp>
      <p:pic>
        <p:nvPicPr>
          <p:cNvPr id="4098" name="Picture 2" descr="Resultado de imagen para la pi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3565"/>
            <a:ext cx="12191999" cy="48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84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4438</TotalTime>
  <Words>2036</Words>
  <Application>Microsoft Office PowerPoint</Application>
  <PresentationFormat>Panorámica</PresentationFormat>
  <Paragraphs>131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9" baseType="lpstr">
      <vt:lpstr>Arial</vt:lpstr>
      <vt:lpstr>Century Gothic</vt:lpstr>
      <vt:lpstr>Savon</vt:lpstr>
      <vt:lpstr>Presentación de PowerPoint</vt:lpstr>
      <vt:lpstr>Sistema tegumentario</vt:lpstr>
      <vt:lpstr>Objetivo de la Clase:</vt:lpstr>
      <vt:lpstr>Definición:</vt:lpstr>
      <vt:lpstr>Presentación de PowerPoint</vt:lpstr>
      <vt:lpstr>¿Por qué la piel es considerada un órgano?</vt:lpstr>
      <vt:lpstr>Presentación de PowerPoint</vt:lpstr>
      <vt:lpstr>Presentación de PowerPoint</vt:lpstr>
      <vt:lpstr>Funciones del Sistema Tegumentario</vt:lpstr>
      <vt:lpstr>Presentación de PowerPoint</vt:lpstr>
      <vt:lpstr>Presentación de PowerPoint</vt:lpstr>
      <vt:lpstr>ESTRUCTURA HISTOLÓGICA DE LA PIEL </vt:lpstr>
      <vt:lpstr>Presentación de PowerPoint</vt:lpstr>
      <vt:lpstr>EPIDERMIS</vt:lpstr>
      <vt:lpstr>Presentación de PowerPoint</vt:lpstr>
      <vt:lpstr>FUNCIÓN DE LA EPIDERMIS</vt:lpstr>
      <vt:lpstr>COMPOSICIÓN DE LA EPIDERMIS</vt:lpstr>
      <vt:lpstr>Presentación de PowerPoint</vt:lpstr>
      <vt:lpstr>DERMIS</vt:lpstr>
      <vt:lpstr>Presentación de PowerPoint</vt:lpstr>
      <vt:lpstr>FUNCIONES DE LA DERMIS</vt:lpstr>
      <vt:lpstr>Presentación de PowerPoint</vt:lpstr>
      <vt:lpstr>Presentación de PowerPoint</vt:lpstr>
      <vt:lpstr>Presentación de PowerPoint</vt:lpstr>
      <vt:lpstr>HIPODERMIS</vt:lpstr>
      <vt:lpstr>FUNCIONES DE LA HIPODERMIS</vt:lpstr>
      <vt:lpstr>COLOR DE LA PIEL</vt:lpstr>
      <vt:lpstr>Anexos de la Piel</vt:lpstr>
      <vt:lpstr>EL PELO</vt:lpstr>
      <vt:lpstr>Presentación de PowerPoint</vt:lpstr>
      <vt:lpstr>Presentación de PowerPoint</vt:lpstr>
      <vt:lpstr>FUNCIONES DEL PELO</vt:lpstr>
      <vt:lpstr>LAS UÑAS </vt:lpstr>
      <vt:lpstr>Presentación de PowerPoint</vt:lpstr>
      <vt:lpstr>FUNCIONES DE LAS UÑAS</vt:lpstr>
      <vt:lpstr>GLÁNDULAS SEBÁCEAS</vt:lpstr>
      <vt:lpstr>GLÁNDULAS SUDORÍPARAS</vt:lpstr>
      <vt:lpstr>Presentación de PowerPoint</vt:lpstr>
      <vt:lpstr>Presentación de PowerPoint</vt:lpstr>
      <vt:lpstr>Resumiendo…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EVALUADA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tegumentario</dc:title>
  <dc:creator>María Paz González</dc:creator>
  <cp:lastModifiedBy>Padres</cp:lastModifiedBy>
  <cp:revision>41</cp:revision>
  <dcterms:created xsi:type="dcterms:W3CDTF">2019-04-10T02:36:09Z</dcterms:created>
  <dcterms:modified xsi:type="dcterms:W3CDTF">2020-03-27T19:11:22Z</dcterms:modified>
</cp:coreProperties>
</file>