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handoutMasterIdLst>
    <p:handoutMasterId r:id="rId8"/>
  </p:handoutMasterIdLst>
  <p:sldIdLst>
    <p:sldId id="256" r:id="rId2"/>
    <p:sldId id="257" r:id="rId3"/>
    <p:sldId id="258" r:id="rId4"/>
    <p:sldId id="282" r:id="rId5"/>
    <p:sldId id="260" r:id="rId6"/>
    <p:sldId id="28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96F5F-1648-40D4-9855-2296F4D91FAA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11467-BD11-45C3-87D3-A19070966B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657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63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33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25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7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76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63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67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1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57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81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7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3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1600" y="1915003"/>
            <a:ext cx="7851648" cy="1828800"/>
          </a:xfrm>
          <a:ln>
            <a:solidFill>
              <a:schemeClr val="accent1"/>
            </a:solidFill>
          </a:ln>
          <a:effectLst>
            <a:softEdge rad="31750"/>
          </a:effectLst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CIUDADANO EN CHILE: NACIONALIDAD Y CIUDADANÍA  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8552" y="4005064"/>
            <a:ext cx="7854696" cy="23762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CL" sz="1800" b="1" dirty="0" smtClean="0"/>
              <a:t>(Semana del 1 al 6 de junio)</a:t>
            </a:r>
          </a:p>
          <a:p>
            <a:pPr algn="l"/>
            <a:endParaRPr lang="es-CL" sz="1800" b="1" dirty="0"/>
          </a:p>
          <a:p>
            <a:pPr algn="just"/>
            <a:r>
              <a:rPr lang="es-CL" sz="1800" b="1" dirty="0" smtClean="0"/>
              <a:t>OA: </a:t>
            </a:r>
            <a:r>
              <a:rPr lang="es-CL" sz="1800" b="1" dirty="0"/>
              <a:t>Identificar los fundamentos, atributos y dimensiones de la democracia y ciudadanía, considerando las libertades fundamentales de las personas como un principio de estas y reconociendo sus implicancias en los deberes del Estado y en los derechos y responsabilidades ciudadanas</a:t>
            </a:r>
            <a:r>
              <a:rPr lang="es-CL" sz="1800" b="1" dirty="0" smtClean="0"/>
              <a:t>.</a:t>
            </a:r>
          </a:p>
          <a:p>
            <a:pPr algn="l"/>
            <a:endParaRPr lang="es-CL" sz="1800" dirty="0" smtClean="0"/>
          </a:p>
          <a:p>
            <a:pPr algn="just"/>
            <a:r>
              <a:rPr lang="es-CL" sz="1800" b="1" dirty="0" smtClean="0"/>
              <a:t>Objetivo de clase : Reconocer la forma en que  la Constitución establece los requisitos para la adquisición y pérdida de la nacionalidad.</a:t>
            </a:r>
            <a:endParaRPr lang="es-CL" b="1" dirty="0"/>
          </a:p>
          <a:p>
            <a:pPr algn="l"/>
            <a:endParaRPr lang="es-CL" dirty="0"/>
          </a:p>
        </p:txBody>
      </p:sp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4605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63533"/>
              </p:ext>
            </p:extLst>
          </p:nvPr>
        </p:nvGraphicFramePr>
        <p:xfrm>
          <a:off x="947217" y="620688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217" y="620688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9592" y="163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9592" y="620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47217" y="11247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</a:t>
            </a:r>
            <a:r>
              <a:rPr kumimoji="0" lang="es-ES" altLang="es-CL" sz="1100" b="0" i="0" u="none" strike="noStrike" cap="none" normalizeH="0" baseline="0" dirty="0" err="1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Lastarria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NACIONALIDAD</a:t>
            </a:r>
            <a:endParaRPr lang="es-CL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907704" y="17008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9361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420888"/>
            <a:ext cx="9525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56176" y="11967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CIUDADANÍA</a:t>
            </a:r>
            <a:endParaRPr lang="es-CL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6876256" y="15567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403648" y="378904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1979712" y="3861048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899592" y="43651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CONSTITUCIÓN</a:t>
            </a:r>
            <a:endParaRPr lang="es-C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420888"/>
            <a:ext cx="25202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18 Conector recto de flecha"/>
          <p:cNvCxnSpPr/>
          <p:nvPr/>
        </p:nvCxnSpPr>
        <p:spPr>
          <a:xfrm>
            <a:off x="6804248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292080" y="479715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CONDICIÓN QUE HABILITA A LOS INDIVIDUOS A </a:t>
            </a:r>
            <a:r>
              <a:rPr lang="es-CL" b="1" dirty="0" smtClean="0">
                <a:solidFill>
                  <a:srgbClr val="FF0000"/>
                </a:solidFill>
              </a:rPr>
              <a:t>EJERCER SUS DERECHOS POLÍTCOS.</a:t>
            </a:r>
            <a:endParaRPr lang="es-CL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51520" y="509331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VÍNCULO JURÍDICO QUE EXISTE ENTRE UNA PERSONA Y UN ESTADO DETERMINADO, DEL CUAL SE ESTABLECEN DERECHOS Y DEBERES. </a:t>
            </a:r>
            <a:endParaRPr lang="es-CL" dirty="0"/>
          </a:p>
        </p:txBody>
      </p:sp>
      <p:sp>
        <p:nvSpPr>
          <p:cNvPr id="5" name="Llamada de flecha hacia abajo 4"/>
          <p:cNvSpPr/>
          <p:nvPr/>
        </p:nvSpPr>
        <p:spPr>
          <a:xfrm>
            <a:off x="855390" y="4221088"/>
            <a:ext cx="2104628" cy="818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 </a:t>
            </a:r>
            <a:endParaRPr lang="es-C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Formas de adquisición de la nacionalidad</a:t>
            </a:r>
            <a:endParaRPr lang="es-CL" sz="2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83237"/>
              </p:ext>
            </p:extLst>
          </p:nvPr>
        </p:nvGraphicFramePr>
        <p:xfrm>
          <a:off x="827584" y="2276872"/>
          <a:ext cx="7632848" cy="3031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50">
                <a:tc>
                  <a:txBody>
                    <a:bodyPr/>
                    <a:lstStyle/>
                    <a:p>
                      <a:r>
                        <a:rPr lang="es-CL" b="1" dirty="0" smtClean="0">
                          <a:solidFill>
                            <a:srgbClr val="002060"/>
                          </a:solidFill>
                        </a:rPr>
                        <a:t>1. LOS</a:t>
                      </a:r>
                      <a:r>
                        <a:rPr lang="es-CL" b="1" baseline="0" dirty="0" smtClean="0">
                          <a:solidFill>
                            <a:srgbClr val="002060"/>
                          </a:solidFill>
                        </a:rPr>
                        <a:t> NACIDOS EN TERRITORIO CHILENO</a:t>
                      </a: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24">
                <a:tc>
                  <a:txBody>
                    <a:bodyPr/>
                    <a:lstStyle/>
                    <a:p>
                      <a:r>
                        <a:rPr kumimoji="0" lang="es-CL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2. Los hijos de padre o madre chilenos, nacidos en territorio extranjero.</a:t>
                      </a:r>
                      <a:endParaRPr lang="es-C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24">
                <a:tc>
                  <a:txBody>
                    <a:bodyPr/>
                    <a:lstStyle/>
                    <a:p>
                      <a:r>
                        <a:rPr kumimoji="0" lang="es-CL" sz="20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3. Los extranjeros que obtuvieren carta de nacionalización</a:t>
                      </a:r>
                    </a:p>
                    <a:p>
                      <a:r>
                        <a:rPr kumimoji="0" lang="es-CL" sz="20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en conformidad a la ley, que tengan mas de 21 años de edad y hayan residido en el país por mas de 5 años de forma permanente. </a:t>
                      </a:r>
                      <a:endParaRPr lang="es-CL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24">
                <a:tc>
                  <a:txBody>
                    <a:bodyPr/>
                    <a:lstStyle/>
                    <a:p>
                      <a:r>
                        <a:rPr kumimoji="0" lang="es-CL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4. Los que obtuvieren la Nacionalidad por Gracia,  beneficio otorgado por el Congreso y concedido a extranjeros que han realizado grandes servicios a la República.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584" y="148478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SON </a:t>
            </a:r>
            <a:r>
              <a:rPr lang="es-CL" dirty="0" smtClean="0"/>
              <a:t>CHILENOS DE ACUERDO AL ART.10 DE LA CONSTITUCION POLÍTICA DE LA REPÚBLICA: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9632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NACIONALIZACIÓN POR GRACIA</a:t>
            </a:r>
            <a:endParaRPr lang="es-CL" sz="2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01507"/>
            <a:ext cx="2782809" cy="381642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9504" y="492755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73796" y="5517232"/>
            <a:ext cx="3502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Sergio Vargas, obtuvo la nacionalidad chilena en el 2001 y representó a la selección chilena de fútbol.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417" y="1777291"/>
            <a:ext cx="4876800" cy="31623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707905" y="5112216"/>
            <a:ext cx="4995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Joan Turner, viuda de Víctor Jara, recibió en 2009 la nacionalización por gracia, en reconocimiento a su aporte a la cultura, su trayectoria humana y su lucha por la recuperación de la democracia en Chile.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264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9087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PÉRDIDA DE LA </a:t>
            </a:r>
            <a:r>
              <a:rPr lang="es-CL" b="1" dirty="0" smtClean="0">
                <a:solidFill>
                  <a:srgbClr val="FF0000"/>
                </a:solidFill>
              </a:rPr>
              <a:t>NACIONALIDAD (Art. 11)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17281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CL" dirty="0" smtClean="0"/>
              <a:t>Adquisición de nacionalidad en un país extranjero</a:t>
            </a:r>
            <a:r>
              <a:rPr lang="es-CL" dirty="0" smtClean="0"/>
              <a:t>.</a:t>
            </a: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Prestación de servicios a enemigos de Chile</a:t>
            </a:r>
            <a:r>
              <a:rPr lang="es-CL" dirty="0" smtClean="0"/>
              <a:t>.</a:t>
            </a: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Cancelación de la carta de nacionalización</a:t>
            </a:r>
            <a:r>
              <a:rPr lang="es-CL" dirty="0" smtClean="0"/>
              <a:t>.</a:t>
            </a: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Ley que revoque la nacionalización concedida por gracia</a:t>
            </a:r>
          </a:p>
          <a:p>
            <a:pPr marL="514350" indent="-514350" algn="ctr">
              <a:buNone/>
            </a:pPr>
            <a:endParaRPr lang="es-CL" b="1" u="sng" dirty="0" smtClean="0"/>
          </a:p>
          <a:p>
            <a:pPr marL="514350" indent="-514350">
              <a:buAutoNum type="arabicPeriod"/>
            </a:pP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467544" y="3563724"/>
            <a:ext cx="79928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u="sng" dirty="0" smtClean="0"/>
              <a:t>ACTIVIDAD</a:t>
            </a:r>
          </a:p>
          <a:p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Responder las siguientes preguntas. Las respuestas deben ser enviadas en formato Word con nombre y curso al correo pabloortz.09@gmail.com, para su posterior corrección y retroalimentación.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La actividad será evaluada con nota acumulativa.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9552" y="188640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II. </a:t>
            </a:r>
            <a:r>
              <a:rPr lang="es-CL" sz="2000" b="1" dirty="0" smtClean="0"/>
              <a:t>Indica </a:t>
            </a:r>
            <a:r>
              <a:rPr lang="es-CL" sz="2000" b="1" dirty="0"/>
              <a:t>la nacionalidad de las siguientes </a:t>
            </a:r>
            <a:r>
              <a:rPr lang="es-CL" sz="2000" b="1" dirty="0" smtClean="0"/>
              <a:t>personas, de acuerdo a los requisitos para adquirir la nacionalidad, dispuestos en el art. 10 de la Constitución Política de la República.</a:t>
            </a:r>
            <a:endParaRPr lang="es-CL" sz="2000" b="1" dirty="0"/>
          </a:p>
          <a:p>
            <a:endParaRPr lang="es-CL" sz="2000" b="1" dirty="0"/>
          </a:p>
          <a:p>
            <a:r>
              <a:rPr lang="es-CL" sz="2000" dirty="0"/>
              <a:t>a) Pedro es hijo de padres chilenos nacidos en territorio de la República</a:t>
            </a:r>
          </a:p>
          <a:p>
            <a:endParaRPr lang="es-CL" sz="2000" dirty="0"/>
          </a:p>
          <a:p>
            <a:r>
              <a:rPr lang="es-CL" sz="2000" dirty="0"/>
              <a:t>b</a:t>
            </a:r>
            <a:r>
              <a:rPr lang="es-CL" sz="2000" dirty="0" smtClean="0"/>
              <a:t>) </a:t>
            </a:r>
            <a:r>
              <a:rPr lang="es-CL" sz="2000" dirty="0"/>
              <a:t>Pamela nació en Holanda, mientras sus padres chilenos se encontraban en una misión diplomática al servicio de su país. </a:t>
            </a:r>
          </a:p>
          <a:p>
            <a:endParaRPr lang="es-CL" sz="2000" dirty="0"/>
          </a:p>
          <a:p>
            <a:r>
              <a:rPr lang="es-CL" sz="2000" dirty="0" smtClean="0"/>
              <a:t>c) </a:t>
            </a:r>
            <a:r>
              <a:rPr lang="es-CL" sz="2000" dirty="0"/>
              <a:t>Peter es hijo de padres estadounidenses en Chile, cuando sus padres se encontraban en una misión diplomática al servicio de su país.</a:t>
            </a:r>
          </a:p>
          <a:p>
            <a:endParaRPr lang="es-CL" sz="2000" dirty="0"/>
          </a:p>
          <a:p>
            <a:r>
              <a:rPr lang="es-CL" sz="2000" dirty="0" smtClean="0"/>
              <a:t>d) </a:t>
            </a:r>
            <a:r>
              <a:rPr lang="es-CL" sz="2000" dirty="0"/>
              <a:t>Juan </a:t>
            </a:r>
            <a:r>
              <a:rPr lang="es-CL" sz="2000" dirty="0" err="1"/>
              <a:t>Colin</a:t>
            </a:r>
            <a:r>
              <a:rPr lang="es-CL" sz="2000" dirty="0"/>
              <a:t> nació en </a:t>
            </a:r>
            <a:r>
              <a:rPr lang="es-CL" sz="2000" dirty="0" err="1"/>
              <a:t>Curacautín</a:t>
            </a:r>
            <a:r>
              <a:rPr lang="es-CL" sz="2000" dirty="0"/>
              <a:t>. Su padre Octavio, celebró con una oración a sus antepasados, todos nacidos en la misma tierra, la llegada de su primer hijo.</a:t>
            </a:r>
          </a:p>
          <a:p>
            <a:endParaRPr lang="es-CL" sz="2000" dirty="0"/>
          </a:p>
          <a:p>
            <a:r>
              <a:rPr lang="es-CL" sz="2000" dirty="0" smtClean="0"/>
              <a:t>e) </a:t>
            </a:r>
            <a:r>
              <a:rPr lang="es-CL" sz="2000" dirty="0"/>
              <a:t>Víctor y Soledad se casaron en Chile y luego partieron a vivir a Canadá. En ese país nacieron Rosa y Víctor, sus hijos. Cuando estos tenían 14 y 16 años respectivamente, la familia regresó a Chile.</a:t>
            </a:r>
          </a:p>
        </p:txBody>
      </p:sp>
    </p:spTree>
    <p:extLst>
      <p:ext uri="{BB962C8B-B14F-4D97-AF65-F5344CB8AC3E}">
        <p14:creationId xmlns:p14="http://schemas.microsoft.com/office/powerpoint/2010/main" val="2111043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552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Unknown</vt:lpstr>
      <vt:lpstr>   SER CIUDADANO EN CHILE: NACIONALIDAD Y CIUDADANÍA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II: Ser ciudadano en Chile</dc:title>
  <dc:creator>samsung</dc:creator>
  <cp:lastModifiedBy>Pablo Andrés</cp:lastModifiedBy>
  <cp:revision>50</cp:revision>
  <cp:lastPrinted>2016-05-09T01:20:29Z</cp:lastPrinted>
  <dcterms:created xsi:type="dcterms:W3CDTF">2014-06-25T09:58:02Z</dcterms:created>
  <dcterms:modified xsi:type="dcterms:W3CDTF">2020-06-01T02:34:57Z</dcterms:modified>
</cp:coreProperties>
</file>