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EA756-ACF5-4D89-A51A-B2CFB4C3030D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08AC-A58D-44FB-B139-6B4BAEAD102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357158" y="1857364"/>
            <a:ext cx="2500329" cy="447670"/>
          </a:xfrm>
        </p:spPr>
        <p:txBody>
          <a:bodyPr>
            <a:normAutofit fontScale="90000"/>
          </a:bodyPr>
          <a:lstStyle/>
          <a:p>
            <a:pPr algn="ctr"/>
            <a:r>
              <a:rPr lang="es-CL" sz="2400" u="sng" dirty="0">
                <a:solidFill>
                  <a:schemeClr val="tx2"/>
                </a:solidFill>
              </a:rPr>
              <a:t>OBJETIVOS </a:t>
            </a:r>
          </a:p>
        </p:txBody>
      </p:sp>
      <p:sp>
        <p:nvSpPr>
          <p:cNvPr id="11" name="10 Marcador de texto"/>
          <p:cNvSpPr>
            <a:spLocks noGrp="1"/>
          </p:cNvSpPr>
          <p:nvPr>
            <p:ph type="body" sz="half" idx="2"/>
          </p:nvPr>
        </p:nvSpPr>
        <p:spPr>
          <a:xfrm>
            <a:off x="357159" y="2285992"/>
            <a:ext cx="2786082" cy="4143404"/>
          </a:xfrm>
        </p:spPr>
        <p:txBody>
          <a:bodyPr>
            <a:normAutofit fontScale="92500"/>
          </a:bodyPr>
          <a:lstStyle/>
          <a:p>
            <a:r>
              <a:rPr lang="es-CL" sz="1600" b="1" dirty="0">
                <a:solidFill>
                  <a:schemeClr val="tx2"/>
                </a:solidFill>
                <a:cs typeface="Arial" pitchFamily="34" charset="0"/>
              </a:rPr>
              <a:t>OA1</a:t>
            </a:r>
            <a:r>
              <a:rPr lang="es-CL" dirty="0">
                <a:cs typeface="Arial" pitchFamily="34" charset="0"/>
              </a:rPr>
              <a:t>: </a:t>
            </a:r>
            <a:r>
              <a:rPr lang="es-ES_tradnl" sz="1600" dirty="0"/>
              <a:t>DESAROLLAR </a:t>
            </a:r>
            <a:r>
              <a:rPr lang="es-CL" sz="1600" dirty="0">
                <a:cs typeface="Arial" pitchFamily="34" charset="0"/>
              </a:rPr>
              <a:t> </a:t>
            </a:r>
            <a:r>
              <a:rPr lang="es-ES_tradnl" sz="1600" dirty="0"/>
              <a:t>EN LOS ALUMNOS HABILIDADES Y ACTITUDES NECESARIAS PARA LA INVESTIGACIÓN CIENTÍFICA, COMPRENDIENDO CONOCIMIENTOS BÁSICOS DE SALUD, BIENESTAR, SEGURIDAD, PREVENCIÓN Y AUTOCUIDADO.</a:t>
            </a:r>
          </a:p>
          <a:p>
            <a:endParaRPr lang="es-CL" sz="1600" b="1" dirty="0">
              <a:solidFill>
                <a:schemeClr val="tx2"/>
              </a:solidFill>
            </a:endParaRPr>
          </a:p>
          <a:p>
            <a:r>
              <a:rPr lang="es-CL" sz="1600" b="1" dirty="0">
                <a:solidFill>
                  <a:schemeClr val="tx2"/>
                </a:solidFill>
              </a:rPr>
              <a:t>OBJETIVO DE LA CLASE</a:t>
            </a:r>
            <a:r>
              <a:rPr lang="es-CL" sz="1600" b="1" dirty="0"/>
              <a:t>: </a:t>
            </a:r>
            <a:r>
              <a:rPr lang="es-CL" sz="1600" dirty="0"/>
              <a:t>CONOCER Y ANALIZAR LAS PRINCIPALES  INFECCIONES DE TRANSMISIÓN SEXUAL (ITS)QUE AFECTAN LA POBLACIÓN CHILENA Y SUS FORMAS DE CONTAGIO , VALORANDO LA IMPORTACIA DEL AUTOCUIDADO.</a:t>
            </a:r>
          </a:p>
          <a:p>
            <a:pPr algn="just"/>
            <a:endParaRPr lang="es-CL" sz="1600" b="1" dirty="0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3214678" y="1643050"/>
            <a:ext cx="5929322" cy="5214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800" dirty="0"/>
              <a:t>  </a:t>
            </a:r>
            <a:r>
              <a:rPr lang="es-CL" b="1" dirty="0">
                <a:solidFill>
                  <a:schemeClr val="tx2"/>
                </a:solidFill>
              </a:rPr>
              <a:t>CIENCIAS PARA LA CIUDADANÍA</a:t>
            </a:r>
          </a:p>
          <a:p>
            <a:pPr>
              <a:buNone/>
            </a:pPr>
            <a:endParaRPr lang="es-CL" sz="2800" b="1" dirty="0">
              <a:solidFill>
                <a:schemeClr val="tx2"/>
              </a:solidFill>
            </a:endParaRPr>
          </a:p>
          <a:p>
            <a:pPr>
              <a:buNone/>
            </a:pPr>
            <a:endParaRPr lang="es-CL" sz="2400" b="1" u="sng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400" b="1" u="sng" dirty="0">
                <a:solidFill>
                  <a:schemeClr val="tx2"/>
                </a:solidFill>
              </a:rPr>
              <a:t>INFECCIONES DE TRANSMICIÓN SEXUAL (ITS)</a:t>
            </a:r>
            <a:br>
              <a:rPr lang="es-CL" sz="2800" b="1" u="sng" dirty="0">
                <a:solidFill>
                  <a:schemeClr val="tx2"/>
                </a:solidFill>
              </a:rPr>
            </a:br>
            <a:endParaRPr lang="es-CL" sz="2800" b="1" u="sng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800" b="1" dirty="0">
                <a:solidFill>
                  <a:schemeClr val="tx2"/>
                </a:solidFill>
              </a:rPr>
              <a:t>       </a:t>
            </a:r>
            <a:r>
              <a:rPr lang="es-CL" sz="2400" b="1" dirty="0">
                <a:solidFill>
                  <a:schemeClr val="tx2"/>
                </a:solidFill>
              </a:rPr>
              <a:t>PROFESORA: DORA RODRIGUEZ</a:t>
            </a:r>
            <a:br>
              <a:rPr lang="es-CL" sz="2400" b="1" dirty="0">
                <a:solidFill>
                  <a:schemeClr val="tx2"/>
                </a:solidFill>
              </a:rPr>
            </a:br>
            <a:endParaRPr lang="es-CL" sz="24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400" b="1" dirty="0">
                <a:solidFill>
                  <a:schemeClr val="tx2"/>
                </a:solidFill>
              </a:rPr>
              <a:t>         (SEMANA DEL 29/06 AL 03/07 DE 2020)</a:t>
            </a:r>
            <a:br>
              <a:rPr lang="es-CL" sz="2400" b="1" dirty="0">
                <a:solidFill>
                  <a:schemeClr val="tx2"/>
                </a:solidFill>
              </a:rPr>
            </a:br>
            <a:endParaRPr lang="es-CL" sz="2400" dirty="0"/>
          </a:p>
        </p:txBody>
      </p:sp>
      <p:pic>
        <p:nvPicPr>
          <p:cNvPr id="4099" name="Picture 3" descr="D:\Usuario\Desktop\JUNI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71792"/>
          </a:xfrm>
          <a:prstGeom prst="rect">
            <a:avLst/>
          </a:prstGeom>
          <a:noFill/>
        </p:spPr>
      </p:pic>
      <p:pic>
        <p:nvPicPr>
          <p:cNvPr id="6" name="Picture 3" descr="D:\Usuario\Desktop\JUNI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71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100" b="1" dirty="0">
                <a:solidFill>
                  <a:schemeClr val="tx2"/>
                </a:solidFill>
              </a:rPr>
              <a:t>¿QUÉ SON LAS INFECCIONES DE TRANSMISIÓN SEXUAL (ITS)</a:t>
            </a:r>
            <a:endParaRPr lang="es-CL" b="1" dirty="0">
              <a:solidFill>
                <a:schemeClr val="tx2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/>
              <a:t>Son un grupo heterogéneo de enfermedades transmisibles, que afectan a hombres y mujeres, cuyo elemento en común es la transmisión por vía sexual.</a:t>
            </a:r>
            <a:br>
              <a:rPr lang="es-CL" dirty="0"/>
            </a:br>
            <a:r>
              <a:rPr lang="es-CL" dirty="0"/>
              <a:t>Una persona que tiene una ITS, puede adquirir más fácilmente el virus de inmunodeficiencia humana (VIH), que es el virus que provoca el SIDA. 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</p:spPr>
        <p:txBody>
          <a:bodyPr>
            <a:normAutofit fontScale="85000" lnSpcReduction="10000"/>
          </a:bodyPr>
          <a:lstStyle/>
          <a:p>
            <a:r>
              <a:rPr lang="es-CL" dirty="0"/>
              <a:t>El tratamiento oportuno de estas infecciones evita las complicaciones y secuelas, disminuyendo la probabilidad de adquirir el VIH.</a:t>
            </a:r>
            <a:br>
              <a:rPr lang="es-CL" dirty="0"/>
            </a:br>
            <a:r>
              <a:rPr lang="es-CL" b="1" dirty="0"/>
              <a:t>Todas las ITS se pueden prevenir, diagnosticar y tratar.</a:t>
            </a:r>
            <a:endParaRPr lang="es-CL" dirty="0"/>
          </a:p>
        </p:txBody>
      </p:sp>
      <p:pic>
        <p:nvPicPr>
          <p:cNvPr id="8" name="Picture 3" descr="D:\Usuario\Pictures\ETS 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909" y="4572008"/>
            <a:ext cx="3519510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s-CL" sz="3600" b="1" u="sng" dirty="0">
                <a:solidFill>
                  <a:schemeClr val="tx2"/>
                </a:solidFill>
              </a:rPr>
              <a:t>LAS  ITS MÁS FRECUENTES EN CHILE SON: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L" sz="4000" b="1" dirty="0"/>
              <a:t>   • Condiloma Acuminado VPH</a:t>
            </a:r>
          </a:p>
          <a:p>
            <a:pPr>
              <a:buNone/>
            </a:pPr>
            <a:endParaRPr lang="es-CL" sz="4000" b="1" dirty="0"/>
          </a:p>
          <a:p>
            <a:pPr>
              <a:buNone/>
            </a:pPr>
            <a:br>
              <a:rPr lang="es-CL" sz="4000" b="1" dirty="0"/>
            </a:br>
            <a:r>
              <a:rPr lang="es-CL" sz="4000" b="1" dirty="0"/>
              <a:t>• Sífilis</a:t>
            </a:r>
            <a:br>
              <a:rPr lang="es-CL" sz="4000" b="1" dirty="0"/>
            </a:br>
            <a:r>
              <a:rPr lang="es-CL" sz="4000" b="1" dirty="0"/>
              <a:t>• Gonorrea</a:t>
            </a:r>
            <a:br>
              <a:rPr lang="es-CL" sz="4000" b="1" dirty="0"/>
            </a:br>
            <a:r>
              <a:rPr lang="es-CL" sz="4000" b="1" dirty="0"/>
              <a:t>• Herpes</a:t>
            </a:r>
            <a:br>
              <a:rPr lang="es-CL" sz="4000" b="1" dirty="0"/>
            </a:br>
            <a:r>
              <a:rPr lang="es-CL" sz="4000" b="1" dirty="0"/>
              <a:t>• Infecciones vaginales</a:t>
            </a:r>
          </a:p>
          <a:p>
            <a:pPr>
              <a:buNone/>
            </a:pPr>
            <a:r>
              <a:rPr lang="es-CL" sz="4000" b="1" dirty="0"/>
              <a:t>   • VIH/SIDA </a:t>
            </a:r>
            <a:endParaRPr lang="es-CL" sz="4000" dirty="0"/>
          </a:p>
        </p:txBody>
      </p:sp>
      <p:pic>
        <p:nvPicPr>
          <p:cNvPr id="4" name="Picture 2" descr="D:\Usuario\Pictures\verrugas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785794"/>
            <a:ext cx="3643338" cy="1928826"/>
          </a:xfrm>
          <a:prstGeom prst="rect">
            <a:avLst/>
          </a:prstGeom>
          <a:noFill/>
        </p:spPr>
      </p:pic>
      <p:pic>
        <p:nvPicPr>
          <p:cNvPr id="1026" name="Picture 2" descr="D:\Usuario\Pictures\Sifilis gonorre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000372"/>
            <a:ext cx="3643338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4040188" cy="571480"/>
          </a:xfrm>
        </p:spPr>
        <p:txBody>
          <a:bodyPr>
            <a:normAutofit/>
          </a:bodyPr>
          <a:lstStyle/>
          <a:p>
            <a:pPr algn="ctr"/>
            <a:r>
              <a:rPr lang="es-CL" sz="2800" u="sng" dirty="0">
                <a:solidFill>
                  <a:schemeClr val="tx2"/>
                </a:solidFill>
              </a:rPr>
              <a:t>SÍNTOMAS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285720" y="714356"/>
            <a:ext cx="4040188" cy="6143644"/>
          </a:xfrm>
        </p:spPr>
        <p:txBody>
          <a:bodyPr>
            <a:normAutofit/>
          </a:bodyPr>
          <a:lstStyle/>
          <a:p>
            <a:r>
              <a:rPr lang="es-CL" dirty="0"/>
              <a:t>Más frecuentes, son:</a:t>
            </a:r>
            <a:br>
              <a:rPr lang="es-CL" dirty="0"/>
            </a:br>
            <a:r>
              <a:rPr lang="es-CL" dirty="0"/>
              <a:t>• </a:t>
            </a:r>
            <a:r>
              <a:rPr lang="es-CL" b="1" dirty="0"/>
              <a:t>Úlceras:</a:t>
            </a:r>
            <a:r>
              <a:rPr lang="es-CL" dirty="0"/>
              <a:t> heridas, ampollas en los genitales, ano o boca.</a:t>
            </a:r>
            <a:br>
              <a:rPr lang="es-CL" dirty="0"/>
            </a:br>
            <a:r>
              <a:rPr lang="es-CL" dirty="0"/>
              <a:t>• </a:t>
            </a:r>
            <a:r>
              <a:rPr lang="es-CL" b="1" dirty="0"/>
              <a:t>Descargas de flujo:</a:t>
            </a:r>
            <a:r>
              <a:rPr lang="es-CL" dirty="0"/>
              <a:t> salida de pus o líquido a través de la uretra en el hombre, del cuello uterino o la vagina en la mujer, o a través del ano en hombres y mujeres.</a:t>
            </a:r>
            <a:br>
              <a:rPr lang="es-CL" dirty="0"/>
            </a:br>
            <a:r>
              <a:rPr lang="es-CL" dirty="0"/>
              <a:t>• </a:t>
            </a:r>
            <a:r>
              <a:rPr lang="es-CL" b="1" dirty="0"/>
              <a:t>Verrugas:</a:t>
            </a:r>
            <a:r>
              <a:rPr lang="es-CL" dirty="0"/>
              <a:t> en los genitales, ano o boca.</a:t>
            </a:r>
            <a:br>
              <a:rPr lang="es-CL" dirty="0"/>
            </a:br>
            <a:r>
              <a:rPr lang="es-CL" dirty="0"/>
              <a:t>• </a:t>
            </a:r>
            <a:r>
              <a:rPr lang="es-CL" b="1" dirty="0"/>
              <a:t>Dolor:</a:t>
            </a:r>
            <a:r>
              <a:rPr lang="es-CL" dirty="0"/>
              <a:t> en la parte inferior del abdomen, inflamación en las ingles, dolor en las relaciones sexuales.</a:t>
            </a:r>
          </a:p>
          <a:p>
            <a:endParaRPr lang="es-CL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0"/>
            <a:ext cx="4041775" cy="571480"/>
          </a:xfrm>
        </p:spPr>
        <p:txBody>
          <a:bodyPr>
            <a:normAutofit/>
          </a:bodyPr>
          <a:lstStyle/>
          <a:p>
            <a:pPr algn="ctr"/>
            <a:r>
              <a:rPr lang="es-CL" sz="2800" u="sng" dirty="0">
                <a:solidFill>
                  <a:schemeClr val="tx2"/>
                </a:solidFill>
              </a:rPr>
              <a:t>¿CÓMO SE TRANSMITEN? 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5102225" y="714356"/>
            <a:ext cx="4041775" cy="6143644"/>
          </a:xfrm>
        </p:spPr>
        <p:txBody>
          <a:bodyPr>
            <a:normAutofit/>
          </a:bodyPr>
          <a:lstStyle/>
          <a:p>
            <a:r>
              <a:rPr lang="es-CL" dirty="0"/>
              <a:t>Las ITS se transmiten de una persona a otra a través de relaciones sexuales vaginales, anales y orales sin protección. También se manifiestan a través  de secreciones o flujos vaginales, uretrales o anales, se transmiten de una persona a otra a través de estos fluidos. </a:t>
            </a:r>
          </a:p>
          <a:p>
            <a:r>
              <a:rPr lang="es-CL" dirty="0"/>
              <a:t>Algunas ITS también pueden transmitirse a través de la sangre o de la madre al niño/niña durante la gestación o el parto.</a:t>
            </a:r>
          </a:p>
          <a:p>
            <a:endParaRPr lang="es-CL" dirty="0"/>
          </a:p>
          <a:p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355976" cy="571480"/>
          </a:xfrm>
        </p:spPr>
        <p:txBody>
          <a:bodyPr>
            <a:noAutofit/>
          </a:bodyPr>
          <a:lstStyle/>
          <a:p>
            <a:pPr algn="ctr"/>
            <a:r>
              <a:rPr lang="es-CL" sz="2800" u="sng" dirty="0">
                <a:solidFill>
                  <a:schemeClr val="tx2"/>
                </a:solidFill>
              </a:rPr>
              <a:t>¿CÓMO PREVENIR LAS ITS?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2429" y="620688"/>
            <a:ext cx="4499992" cy="3214710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USO DE CONDÓN</a:t>
            </a:r>
          </a:p>
          <a:p>
            <a:r>
              <a:rPr lang="es-CL" dirty="0"/>
              <a:t>TENER PAREJA FIJA</a:t>
            </a:r>
          </a:p>
          <a:p>
            <a:r>
              <a:rPr lang="es-CL" dirty="0"/>
              <a:t>ABSTINENCIA SEXUAL</a:t>
            </a:r>
          </a:p>
          <a:p>
            <a:r>
              <a:rPr lang="es-CL" dirty="0"/>
              <a:t>VÍA SANGUINEA – </a:t>
            </a:r>
          </a:p>
          <a:p>
            <a:pPr marL="0" indent="0">
              <a:buNone/>
            </a:pPr>
            <a:r>
              <a:rPr lang="es-CL" dirty="0"/>
              <a:t>     (evitar compartir agujas)</a:t>
            </a:r>
          </a:p>
          <a:p>
            <a:r>
              <a:rPr lang="es-CL" dirty="0"/>
              <a:t>VÍA VERTICAL (realizando examen a la mama de sangre )</a:t>
            </a:r>
          </a:p>
          <a:p>
            <a:r>
              <a:rPr lang="es-CL" dirty="0"/>
              <a:t>APLICANDO PROFILAXIS A LOS RECIÉN NACIDOS EN LOS OJOS SE PREVIENE LA GONORREA.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0"/>
            <a:ext cx="4041775" cy="571480"/>
          </a:xfrm>
        </p:spPr>
        <p:txBody>
          <a:bodyPr>
            <a:normAutofit/>
          </a:bodyPr>
          <a:lstStyle/>
          <a:p>
            <a:pPr algn="ctr"/>
            <a:r>
              <a:rPr lang="es-CL" sz="2800" u="sng" dirty="0">
                <a:solidFill>
                  <a:schemeClr val="tx2"/>
                </a:solidFill>
              </a:rPr>
              <a:t>TRATAMIENTO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02225" y="571480"/>
            <a:ext cx="4041775" cy="3214710"/>
          </a:xfrm>
        </p:spPr>
        <p:txBody>
          <a:bodyPr>
            <a:normAutofit/>
          </a:bodyPr>
          <a:lstStyle/>
          <a:p>
            <a:r>
              <a:rPr lang="es-CL" b="1" dirty="0"/>
              <a:t>El tratamiento de las ITS es gratuito y confidencial en el sistema público. </a:t>
            </a:r>
          </a:p>
          <a:p>
            <a:r>
              <a:rPr lang="es-CL" dirty="0"/>
              <a:t>Dependiendo del agente causal de la enfermedad (virus, bacterias, parásitos, etc. ) es el tratamiento indicado en cada caso.</a:t>
            </a:r>
          </a:p>
          <a:p>
            <a:endParaRPr lang="es-CL" dirty="0"/>
          </a:p>
        </p:txBody>
      </p:sp>
      <p:pic>
        <p:nvPicPr>
          <p:cNvPr id="2050" name="Picture 2" descr="D:\Usuario\Pictures\PREV I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884606"/>
            <a:ext cx="4214842" cy="2795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s-CL" b="1" u="sng" dirty="0">
                <a:solidFill>
                  <a:schemeClr val="tx2"/>
                </a:solidFill>
              </a:rPr>
              <a:t>ACTIVIDAD FINAL 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507288" cy="5715040"/>
          </a:xfrm>
        </p:spPr>
        <p:txBody>
          <a:bodyPr>
            <a:normAutofit fontScale="92500"/>
          </a:bodyPr>
          <a:lstStyle/>
          <a:p>
            <a:r>
              <a:rPr lang="es-CL" dirty="0"/>
              <a:t>Lee, copia y analiza el PPT entregado en tu cuaderno de clases.</a:t>
            </a:r>
          </a:p>
          <a:p>
            <a:r>
              <a:rPr lang="es-CL" dirty="0"/>
              <a:t>Lee las páginas 62 y 63 del texto escolar.</a:t>
            </a:r>
          </a:p>
          <a:p>
            <a:r>
              <a:rPr lang="es-CL" dirty="0"/>
              <a:t>Ingresa los códigos en Google que se indican en la parte final de la página 63 del libro escolar, lee la información para complementar el aprendizaje entregado.</a:t>
            </a:r>
          </a:p>
          <a:p>
            <a:r>
              <a:rPr lang="es-CL" dirty="0"/>
              <a:t>Responde las primeras 4 preguntas del libro que están en la página 63 actividad 5.</a:t>
            </a:r>
          </a:p>
          <a:p>
            <a:r>
              <a:rPr lang="es-CL" dirty="0"/>
              <a:t>Envía la actividad resuelta al correo de la profesora:</a:t>
            </a:r>
          </a:p>
          <a:p>
            <a:r>
              <a:rPr lang="es-CL" dirty="0"/>
              <a:t>    </a:t>
            </a:r>
            <a:r>
              <a:rPr lang="es-CL" b="1" dirty="0"/>
              <a:t> rodriguezdora771@gmail.com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573</Words>
  <Application>Microsoft Office PowerPoint</Application>
  <PresentationFormat>Presentación en pantalla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OBJETIVOS </vt:lpstr>
      <vt:lpstr>¿QUÉ SON LAS INFECCIONES DE TRANSMISIÓN SEXUAL (ITS)</vt:lpstr>
      <vt:lpstr>LAS  ITS MÁS FRECUENTES EN CHILE SON:</vt:lpstr>
      <vt:lpstr>Presentación de PowerPoint</vt:lpstr>
      <vt:lpstr>Presentación de PowerPoint</vt:lpstr>
      <vt:lpstr>ACTIVIDAD FINAL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</dc:title>
  <dc:creator>Usuario</dc:creator>
  <cp:lastModifiedBy>Paz Valdés</cp:lastModifiedBy>
  <cp:revision>8</cp:revision>
  <dcterms:created xsi:type="dcterms:W3CDTF">2020-05-27T00:02:24Z</dcterms:created>
  <dcterms:modified xsi:type="dcterms:W3CDTF">2020-06-21T22:17:37Z</dcterms:modified>
</cp:coreProperties>
</file>