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9" r:id="rId2"/>
    <p:sldId id="260" r:id="rId3"/>
    <p:sldId id="264" r:id="rId4"/>
    <p:sldId id="265" r:id="rId5"/>
    <p:sldId id="268" r:id="rId6"/>
    <p:sldId id="256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98871-D45D-4488-9E05-B26B3F0D0C6B}" type="datetimeFigureOut">
              <a:rPr lang="es-CL" smtClean="0"/>
              <a:pPr/>
              <a:t>27-05-2020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8460-865A-404D-B09F-7A1F6AD2A3C7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Lvs4vlS2AE" TargetMode="External"/><Relationship Id="rId2" Type="http://schemas.openxmlformats.org/officeDocument/2006/relationships/hyperlink" Target="https://www.youtube.com/watch?v=a-JBxD3jHv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14612" y="1785926"/>
            <a:ext cx="6129326" cy="4684735"/>
          </a:xfrm>
        </p:spPr>
        <p:txBody>
          <a:bodyPr>
            <a:normAutofit fontScale="90000"/>
          </a:bodyPr>
          <a:lstStyle/>
          <a:p>
            <a:r>
              <a:rPr lang="es-CL" sz="3600" b="1" dirty="0">
                <a:solidFill>
                  <a:schemeClr val="tx2"/>
                </a:solidFill>
              </a:rPr>
              <a:t>CIENCIAS PARA LA </a:t>
            </a:r>
            <a:r>
              <a:rPr lang="es-CL" sz="3600" b="1" dirty="0" smtClean="0">
                <a:solidFill>
                  <a:schemeClr val="tx2"/>
                </a:solidFill>
              </a:rPr>
              <a:t>CIUDADANÍA</a:t>
            </a: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sz="3100" b="1" dirty="0">
                <a:solidFill>
                  <a:schemeClr val="tx2"/>
                </a:solidFill>
              </a:rPr>
              <a:t>VIRUS,HONGOS Y BACTERIAS.</a:t>
            </a: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r>
              <a:rPr lang="es-CL" sz="2700" b="1" dirty="0">
                <a:solidFill>
                  <a:schemeClr val="tx2"/>
                </a:solidFill>
              </a:rPr>
              <a:t>PROFESORA: DORA RODRIGUEZ</a:t>
            </a:r>
            <a:br>
              <a:rPr lang="es-CL" sz="2700" b="1" dirty="0">
                <a:solidFill>
                  <a:schemeClr val="tx2"/>
                </a:solidFill>
              </a:rPr>
            </a:br>
            <a:r>
              <a:rPr lang="es-CL" sz="2700" b="1" dirty="0">
                <a:solidFill>
                  <a:schemeClr val="tx2"/>
                </a:solidFill>
              </a:rPr>
              <a:t>SEMANA DEL </a:t>
            </a:r>
            <a:r>
              <a:rPr lang="es-CL" sz="2700" b="1" dirty="0" smtClean="0">
                <a:solidFill>
                  <a:schemeClr val="tx2"/>
                </a:solidFill>
              </a:rPr>
              <a:t>01</a:t>
            </a:r>
            <a:r>
              <a:rPr lang="es-CL" sz="2700" b="1" dirty="0" smtClean="0">
                <a:solidFill>
                  <a:schemeClr val="tx2"/>
                </a:solidFill>
              </a:rPr>
              <a:t>  </a:t>
            </a:r>
            <a:r>
              <a:rPr lang="es-CL" sz="2700" b="1" dirty="0">
                <a:solidFill>
                  <a:schemeClr val="tx2"/>
                </a:solidFill>
              </a:rPr>
              <a:t>AL  </a:t>
            </a:r>
            <a:r>
              <a:rPr lang="es-CL" sz="2700" b="1" dirty="0" smtClean="0">
                <a:solidFill>
                  <a:schemeClr val="tx2"/>
                </a:solidFill>
              </a:rPr>
              <a:t>05</a:t>
            </a:r>
            <a:r>
              <a:rPr lang="es-CL" sz="2700" b="1" dirty="0" smtClean="0">
                <a:solidFill>
                  <a:schemeClr val="tx2"/>
                </a:solidFill>
              </a:rPr>
              <a:t> </a:t>
            </a:r>
            <a:r>
              <a:rPr lang="es-CL" sz="2700" b="1" dirty="0">
                <a:solidFill>
                  <a:schemeClr val="tx2"/>
                </a:solidFill>
              </a:rPr>
              <a:t>DE </a:t>
            </a:r>
            <a:r>
              <a:rPr lang="es-CL" sz="2700" b="1" dirty="0" smtClean="0">
                <a:solidFill>
                  <a:schemeClr val="tx2"/>
                </a:solidFill>
              </a:rPr>
              <a:t>JUNIO </a:t>
            </a:r>
            <a:r>
              <a:rPr lang="es-CL" sz="2700" b="1" dirty="0">
                <a:solidFill>
                  <a:schemeClr val="tx2"/>
                </a:solidFill>
              </a:rPr>
              <a:t>2020</a:t>
            </a:r>
            <a:br>
              <a:rPr lang="es-CL" sz="2700" b="1" dirty="0">
                <a:solidFill>
                  <a:schemeClr val="tx2"/>
                </a:solidFill>
              </a:rPr>
            </a:br>
            <a:r>
              <a:rPr lang="es-CL" b="1" dirty="0">
                <a:solidFill>
                  <a:schemeClr val="tx2"/>
                </a:solidFill>
              </a:rPr>
              <a:t/>
            </a:r>
            <a:br>
              <a:rPr lang="es-CL" b="1" dirty="0">
                <a:solidFill>
                  <a:schemeClr val="tx2"/>
                </a:solidFill>
              </a:rPr>
            </a:br>
            <a:endParaRPr lang="es-CL" b="1" dirty="0">
              <a:solidFill>
                <a:schemeClr val="tx2"/>
              </a:solidFill>
            </a:endParaRPr>
          </a:p>
        </p:txBody>
      </p:sp>
      <p:pic>
        <p:nvPicPr>
          <p:cNvPr id="4" name="4 Marcador de contenido" descr="protozo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751892"/>
            <a:ext cx="2643174" cy="3429024"/>
          </a:xfrm>
          <a:prstGeom prst="rect">
            <a:avLst/>
          </a:prstGeom>
        </p:spPr>
      </p:pic>
      <p:pic>
        <p:nvPicPr>
          <p:cNvPr id="2050" name="Imagen 3" descr="No hay ninguna descripción de la foto disponible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46968"/>
            <a:ext cx="198120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41930"/>
              </p:ext>
            </p:extLst>
          </p:nvPr>
        </p:nvGraphicFramePr>
        <p:xfrm>
          <a:off x="579208" y="587877"/>
          <a:ext cx="777875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r:id="rId5" imgW="11725275" imgH="16811625" progId="Unknown">
                  <p:embed/>
                </p:oleObj>
              </mc:Choice>
              <mc:Fallback>
                <p:oleObj r:id="rId5" imgW="11725275" imgH="16811625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08" y="587877"/>
                        <a:ext cx="777875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57083" y="561267"/>
            <a:ext cx="3240360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Liceo José Victorino Lastarria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Rancagua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“</a:t>
            </a: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Formando Técnicos para el mañana”</a:t>
            </a:r>
            <a:endParaRPr kumimoji="0" lang="es-CL" altLang="es-CL" sz="700" b="0" i="0" u="none" strike="noStrike" cap="none" normalizeH="0" baseline="0" dirty="0" smtClean="0" bmk="_Hlk39867199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L" sz="1100" b="0" i="1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kumimoji="0" lang="es-ES" altLang="es-CL" sz="1100" b="0" i="0" u="none" strike="noStrike" cap="none" normalizeH="0" baseline="0" dirty="0" smtClean="0" bmk="_Hlk39867199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Técnico-Pedagógica</a:t>
            </a:r>
            <a:endParaRPr kumimoji="0" lang="es-CL" altLang="es-CL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alt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/>
          </a:bodyPr>
          <a:lstStyle/>
          <a:p>
            <a:r>
              <a:rPr lang="es-CL" sz="2800" b="1" dirty="0">
                <a:cs typeface="Arial" pitchFamily="34" charset="0"/>
              </a:rPr>
              <a:t>OA1: </a:t>
            </a:r>
            <a:r>
              <a:rPr lang="es-ES_tradnl" sz="2800" dirty="0"/>
              <a:t>DESAROLLAR EN LOS ALUMNOS HABILIDADES Y ACTITUDES NECESARIAS PARA LA </a:t>
            </a:r>
            <a:r>
              <a:rPr lang="es-ES_tradnl" sz="2800" dirty="0" smtClean="0"/>
              <a:t>INVESTIGACIÓN CIENTÍFICA</a:t>
            </a:r>
            <a:r>
              <a:rPr lang="es-ES_tradnl" sz="2800" dirty="0"/>
              <a:t>, COMPRENDIENDO CONOCIMIENTOS </a:t>
            </a:r>
            <a:r>
              <a:rPr lang="es-ES_tradnl" sz="2800" dirty="0" smtClean="0"/>
              <a:t>BÁSICOS </a:t>
            </a:r>
            <a:r>
              <a:rPr lang="es-ES_tradnl" sz="2800" dirty="0"/>
              <a:t>DE SALUD, BIENESTAR, SEGURIDAD, </a:t>
            </a:r>
            <a:r>
              <a:rPr lang="es-ES_tradnl" sz="2800" dirty="0" smtClean="0"/>
              <a:t>PREVENCIÓN </a:t>
            </a:r>
            <a:r>
              <a:rPr lang="es-ES_tradnl" sz="2800" dirty="0"/>
              <a:t>Y AUTOCUIDADO.</a:t>
            </a:r>
          </a:p>
          <a:p>
            <a:endParaRPr lang="es-ES_tradnl" sz="2800" dirty="0">
              <a:cs typeface="Arial" pitchFamily="34" charset="0"/>
            </a:endParaRPr>
          </a:p>
          <a:p>
            <a:r>
              <a:rPr lang="es-ES_tradnl" sz="2800" b="1" dirty="0">
                <a:cs typeface="Arial" pitchFamily="34" charset="0"/>
              </a:rPr>
              <a:t>OBJETIVO DE LA CLASE: </a:t>
            </a:r>
            <a:r>
              <a:rPr lang="es-ES_tradnl" sz="2800" dirty="0" smtClean="0">
                <a:cs typeface="Arial" pitchFamily="34" charset="0"/>
              </a:rPr>
              <a:t>CONTINUACIÓN </a:t>
            </a:r>
            <a:r>
              <a:rPr lang="es-ES_tradnl" sz="2800" dirty="0">
                <a:cs typeface="Arial" pitchFamily="34" charset="0"/>
              </a:rPr>
              <a:t>DE CLASE </a:t>
            </a:r>
            <a:r>
              <a:rPr lang="es-ES_tradnl" sz="2800" dirty="0" smtClean="0">
                <a:cs typeface="Arial" pitchFamily="34" charset="0"/>
              </a:rPr>
              <a:t>ANTERIOR. </a:t>
            </a:r>
            <a:r>
              <a:rPr lang="es-CL" sz="2800" dirty="0">
                <a:cs typeface="Arial" pitchFamily="34" charset="0"/>
              </a:rPr>
              <a:t>CONOCER Y ANALIZAR LAS ENFERMEDADES E INFECCIONES QUE AFECTAN LA </a:t>
            </a:r>
            <a:r>
              <a:rPr lang="es-CL" sz="2800" dirty="0" smtClean="0">
                <a:cs typeface="Arial" pitchFamily="34" charset="0"/>
              </a:rPr>
              <a:t>POBLACIÓN </a:t>
            </a:r>
            <a:r>
              <a:rPr lang="es-CL" sz="2800" dirty="0">
                <a:cs typeface="Arial" pitchFamily="34" charset="0"/>
              </a:rPr>
              <a:t>Y SUS AGENTES CAUSANTES (HONGOS, VIRUS, BACTERIAS 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es-CL" b="1" dirty="0">
                <a:solidFill>
                  <a:schemeClr val="tx2"/>
                </a:solidFill>
              </a:rPr>
              <a:t>BACTERIAS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5257808" cy="6000768"/>
          </a:xfrm>
        </p:spPr>
        <p:txBody>
          <a:bodyPr>
            <a:noAutofit/>
          </a:bodyPr>
          <a:lstStyle/>
          <a:p>
            <a:r>
              <a:rPr lang="es-CL" sz="2000" dirty="0">
                <a:cs typeface="Arial" pitchFamily="34" charset="0"/>
              </a:rPr>
              <a:t>Se llama bacterias a un conjunto de microorganismos procariotas (desprovistos de núcleo celular) de diversas formas y tamaños posibles, que junto a las </a:t>
            </a:r>
            <a:r>
              <a:rPr lang="es-CL" sz="2000" b="1" u="sng" dirty="0">
                <a:cs typeface="Arial" pitchFamily="34" charset="0"/>
              </a:rPr>
              <a:t>arqueas</a:t>
            </a:r>
            <a:r>
              <a:rPr lang="es-CL" sz="2000" u="sng" dirty="0">
                <a:cs typeface="Arial" pitchFamily="34" charset="0"/>
              </a:rPr>
              <a:t>, </a:t>
            </a:r>
            <a:r>
              <a:rPr lang="es-CL" sz="2000" dirty="0">
                <a:cs typeface="Arial" pitchFamily="34" charset="0"/>
              </a:rPr>
              <a:t>constituyen los seres vivientes más primitivos y más abundantes del planeta Tierra, adaptados a prácticamente todas las condiciones y hábitats, incluido el parasitario. </a:t>
            </a:r>
          </a:p>
          <a:p>
            <a:endParaRPr lang="es-CL" sz="2000" dirty="0">
              <a:cs typeface="Arial" pitchFamily="34" charset="0"/>
            </a:endParaRPr>
          </a:p>
          <a:p>
            <a:r>
              <a:rPr lang="es-CL" sz="2000" dirty="0">
                <a:cs typeface="Arial" pitchFamily="34" charset="0"/>
              </a:rPr>
              <a:t>Las </a:t>
            </a:r>
            <a:r>
              <a:rPr lang="es-CL" sz="2000" b="1" u="sng" dirty="0">
                <a:cs typeface="Arial" pitchFamily="34" charset="0"/>
              </a:rPr>
              <a:t>Arqueas</a:t>
            </a:r>
            <a:r>
              <a:rPr lang="es-CL" sz="2000" u="sng" dirty="0">
                <a:cs typeface="Arial" pitchFamily="34" charset="0"/>
              </a:rPr>
              <a:t> </a:t>
            </a:r>
            <a:r>
              <a:rPr lang="es-CL" sz="2000" dirty="0">
                <a:cs typeface="Arial" pitchFamily="34" charset="0"/>
              </a:rPr>
              <a:t>Son organismos microscópicos, que sus </a:t>
            </a:r>
            <a:r>
              <a:rPr lang="es-CL" sz="2000" b="1" dirty="0">
                <a:cs typeface="Arial" pitchFamily="34" charset="0"/>
              </a:rPr>
              <a:t>células</a:t>
            </a:r>
            <a:r>
              <a:rPr lang="es-CL" sz="2000" dirty="0">
                <a:cs typeface="Arial" pitchFamily="34" charset="0"/>
              </a:rPr>
              <a:t> están envueltas con una cubierta (pared celular) hecha de diversos materiales que les confieren alta resistencia contra los antibióticos y  otras sustancias dañinas.</a:t>
            </a:r>
          </a:p>
          <a:p>
            <a:pPr>
              <a:buNone/>
            </a:pPr>
            <a:r>
              <a:rPr lang="es-CL" sz="2000" dirty="0">
                <a:latin typeface="Arial" pitchFamily="34" charset="0"/>
                <a:cs typeface="Arial" pitchFamily="34" charset="0"/>
              </a:rPr>
              <a:t/>
            </a:r>
            <a:br>
              <a:rPr lang="es-CL" sz="2000" dirty="0">
                <a:latin typeface="Arial" pitchFamily="34" charset="0"/>
                <a:cs typeface="Arial" pitchFamily="34" charset="0"/>
              </a:rPr>
            </a:br>
            <a:r>
              <a:rPr lang="es-CL" sz="2000" dirty="0">
                <a:latin typeface="Arial" pitchFamily="34" charset="0"/>
                <a:cs typeface="Arial" pitchFamily="34" charset="0"/>
              </a:rPr>
              <a:t/>
            </a:r>
            <a:br>
              <a:rPr lang="es-CL" sz="2000" dirty="0">
                <a:latin typeface="Arial" pitchFamily="34" charset="0"/>
                <a:cs typeface="Arial" pitchFamily="34" charset="0"/>
              </a:rPr>
            </a:br>
            <a:endParaRPr lang="es-CL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4 Marcador de contenido" descr="bacteri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6446" y="1571612"/>
            <a:ext cx="3114668" cy="392909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PROTOZOOS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857232"/>
            <a:ext cx="6186502" cy="6000768"/>
          </a:xfrm>
        </p:spPr>
        <p:txBody>
          <a:bodyPr>
            <a:normAutofit fontScale="70000" lnSpcReduction="20000"/>
          </a:bodyPr>
          <a:lstStyle/>
          <a:p>
            <a:r>
              <a:rPr lang="es-CL" sz="3400" dirty="0">
                <a:cs typeface="Arial" pitchFamily="34" charset="0"/>
              </a:rPr>
              <a:t>Los </a:t>
            </a:r>
            <a:r>
              <a:rPr lang="es-CL" sz="3400" b="1" dirty="0">
                <a:cs typeface="Arial" pitchFamily="34" charset="0"/>
              </a:rPr>
              <a:t>protozoos</a:t>
            </a:r>
            <a:r>
              <a:rPr lang="es-CL" sz="3400" dirty="0">
                <a:cs typeface="Arial" pitchFamily="34" charset="0"/>
              </a:rPr>
              <a:t> o </a:t>
            </a:r>
            <a:r>
              <a:rPr lang="es-CL" sz="3400" b="1" dirty="0">
                <a:cs typeface="Arial" pitchFamily="34" charset="0"/>
              </a:rPr>
              <a:t>protozoarios </a:t>
            </a:r>
            <a:r>
              <a:rPr lang="es-CL" sz="3400" dirty="0">
                <a:cs typeface="Arial" pitchFamily="34" charset="0"/>
              </a:rPr>
              <a:t>(parásitos) son organismos de tipo microscópico, unicelular de composición idéntica entre sí. </a:t>
            </a:r>
          </a:p>
          <a:p>
            <a:r>
              <a:rPr lang="es-CL" sz="3400" dirty="0">
                <a:cs typeface="Arial" pitchFamily="34" charset="0"/>
              </a:rPr>
              <a:t>Habitan sitios húmedos o sitios acuáticos.</a:t>
            </a:r>
          </a:p>
          <a:p>
            <a:endParaRPr lang="es-CL" sz="3400" dirty="0">
              <a:cs typeface="Arial" pitchFamily="34" charset="0"/>
            </a:endParaRPr>
          </a:p>
          <a:p>
            <a:r>
              <a:rPr lang="es-CL" sz="3400" dirty="0">
                <a:cs typeface="Arial" pitchFamily="34" charset="0"/>
              </a:rPr>
              <a:t>Desde el punto de vista etimológico la palabra </a:t>
            </a:r>
            <a:r>
              <a:rPr lang="es-CL" sz="3400" i="1" dirty="0">
                <a:cs typeface="Arial" pitchFamily="34" charset="0"/>
              </a:rPr>
              <a:t>protozoo</a:t>
            </a:r>
            <a:r>
              <a:rPr lang="es-CL" sz="3400" dirty="0">
                <a:cs typeface="Arial" pitchFamily="34" charset="0"/>
              </a:rPr>
              <a:t> se compone de dos palabras: “</a:t>
            </a:r>
            <a:r>
              <a:rPr lang="es-CL" sz="3400" dirty="0" err="1">
                <a:cs typeface="Arial" pitchFamily="34" charset="0"/>
              </a:rPr>
              <a:t>proto</a:t>
            </a:r>
            <a:r>
              <a:rPr lang="es-CL" sz="3400" dirty="0">
                <a:cs typeface="Arial" pitchFamily="34" charset="0"/>
              </a:rPr>
              <a:t>” que significa </a:t>
            </a:r>
            <a:r>
              <a:rPr lang="es-CL" sz="3400" i="1" u="sng" dirty="0">
                <a:cs typeface="Arial" pitchFamily="34" charset="0"/>
              </a:rPr>
              <a:t>el primero</a:t>
            </a:r>
            <a:r>
              <a:rPr lang="es-CL" sz="3400" dirty="0">
                <a:cs typeface="Arial" pitchFamily="34" charset="0"/>
              </a:rPr>
              <a:t> y “zoo” que significa </a:t>
            </a:r>
            <a:r>
              <a:rPr lang="es-CL" sz="3400" i="1" u="sng" dirty="0">
                <a:cs typeface="Arial" pitchFamily="34" charset="0"/>
              </a:rPr>
              <a:t>animal</a:t>
            </a:r>
            <a:r>
              <a:rPr lang="es-CL" sz="3400" dirty="0">
                <a:cs typeface="Arial" pitchFamily="34" charset="0"/>
              </a:rPr>
              <a:t>.</a:t>
            </a:r>
          </a:p>
          <a:p>
            <a:endParaRPr lang="es-CL" sz="3400" dirty="0">
              <a:cs typeface="Arial" pitchFamily="34" charset="0"/>
            </a:endParaRPr>
          </a:p>
          <a:p>
            <a:r>
              <a:rPr lang="es-CL" sz="3400" dirty="0">
                <a:cs typeface="Arial" pitchFamily="34" charset="0"/>
              </a:rPr>
              <a:t>A este tipo de microorganismo se lo puede visualizar mediante un microscopio. Pueden crecer hasta un milímetro. Actualmente se han hallado cerca de </a:t>
            </a:r>
            <a:r>
              <a:rPr lang="es-CL" sz="3400" b="1" dirty="0">
                <a:cs typeface="Arial" pitchFamily="34" charset="0"/>
              </a:rPr>
              <a:t>50.000 especies de protozoos</a:t>
            </a:r>
            <a:r>
              <a:rPr lang="es-CL" sz="3400" dirty="0">
                <a:cs typeface="Arial" pitchFamily="34" charset="0"/>
              </a:rPr>
              <a:t>. </a:t>
            </a:r>
          </a:p>
          <a:p>
            <a:r>
              <a:rPr lang="es-CL" sz="3400" dirty="0">
                <a:cs typeface="Arial" pitchFamily="34" charset="0"/>
              </a:rPr>
              <a:t>Tienen como función </a:t>
            </a:r>
            <a:r>
              <a:rPr lang="es-CL" sz="3400" i="1" dirty="0">
                <a:cs typeface="Arial" pitchFamily="34" charset="0"/>
              </a:rPr>
              <a:t>controlar las células bacterianas</a:t>
            </a:r>
            <a:r>
              <a:rPr lang="es-CL" sz="3200" dirty="0">
                <a:cs typeface="Arial" pitchFamily="34" charset="0"/>
              </a:rPr>
              <a:t>.</a:t>
            </a:r>
            <a:br>
              <a:rPr lang="es-CL" sz="3200" dirty="0">
                <a:cs typeface="Arial" pitchFamily="34" charset="0"/>
              </a:rPr>
            </a:b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p:pic>
        <p:nvPicPr>
          <p:cNvPr id="5" name="4 Marcador de contenido" descr="protozoo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00826" y="857232"/>
            <a:ext cx="2643174" cy="52149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0" y="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chemeClr val="tx2"/>
                </a:solidFill>
              </a:rPr>
              <a:t>HEIMITOS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0" y="714356"/>
            <a:ext cx="4040188" cy="3951288"/>
          </a:xfrm>
        </p:spPr>
        <p:txBody>
          <a:bodyPr/>
          <a:lstStyle/>
          <a:p>
            <a:r>
              <a:rPr lang="es-CL" dirty="0">
                <a:cs typeface="Arial" pitchFamily="34" charset="0"/>
              </a:rPr>
              <a:t>Los </a:t>
            </a:r>
            <a:r>
              <a:rPr lang="es-CL" b="1" dirty="0">
                <a:cs typeface="Arial" pitchFamily="34" charset="0"/>
              </a:rPr>
              <a:t>helmintos</a:t>
            </a:r>
            <a:r>
              <a:rPr lang="es-CL" dirty="0">
                <a:cs typeface="Arial" pitchFamily="34" charset="0"/>
              </a:rPr>
              <a:t> son un grupo de gusanos que la única característica que comparten, a parte de ser gusanos y ser invertebrados, es que son parásitos del hombre</a:t>
            </a:r>
          </a:p>
        </p:txBody>
      </p:sp>
      <p:sp>
        <p:nvSpPr>
          <p:cNvPr id="8" name="7 Marcador de texto"/>
          <p:cNvSpPr>
            <a:spLocks noGrp="1"/>
          </p:cNvSpPr>
          <p:nvPr>
            <p:ph type="body" sz="quarter" idx="3"/>
          </p:nvPr>
        </p:nvSpPr>
        <p:spPr>
          <a:xfrm>
            <a:off x="5072066" y="0"/>
            <a:ext cx="4071934" cy="639762"/>
          </a:xfrm>
        </p:spPr>
        <p:txBody>
          <a:bodyPr>
            <a:normAutofit/>
          </a:bodyPr>
          <a:lstStyle/>
          <a:p>
            <a:pPr algn="ctr"/>
            <a:r>
              <a:rPr lang="es-CL" sz="3200" dirty="0">
                <a:solidFill>
                  <a:schemeClr val="tx2"/>
                </a:solidFill>
              </a:rPr>
              <a:t>PARASITO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4"/>
          </p:nvPr>
        </p:nvSpPr>
        <p:spPr>
          <a:xfrm>
            <a:off x="5102225" y="642918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s-CL" dirty="0">
                <a:cs typeface="Arial" pitchFamily="34" charset="0"/>
              </a:rPr>
              <a:t>Un parásito es un organismo que vive sobre otro organismo huésped o en su interior y se alimenta a expensas del huésped. </a:t>
            </a:r>
          </a:p>
          <a:p>
            <a:r>
              <a:rPr lang="es-CL" dirty="0">
                <a:cs typeface="Arial" pitchFamily="34" charset="0"/>
              </a:rPr>
              <a:t>Hay  tres clases importantes de parásitos que pueden provocar enfermedades en los seres humanos, ellos son : </a:t>
            </a:r>
          </a:p>
          <a:p>
            <a:r>
              <a:rPr lang="es-CL" dirty="0">
                <a:cs typeface="Arial" pitchFamily="34" charset="0"/>
              </a:rPr>
              <a:t>Protozoos.</a:t>
            </a:r>
          </a:p>
          <a:p>
            <a:r>
              <a:rPr lang="es-CL" dirty="0">
                <a:cs typeface="Arial" pitchFamily="34" charset="0"/>
              </a:rPr>
              <a:t> Helmintos.</a:t>
            </a:r>
          </a:p>
          <a:p>
            <a:r>
              <a:rPr lang="es-CL" dirty="0">
                <a:cs typeface="Arial" pitchFamily="34" charset="0"/>
              </a:rPr>
              <a:t> Ectoparásitos (pulga, garrapata, piojo)</a:t>
            </a:r>
            <a:endParaRPr lang="es-CL" dirty="0"/>
          </a:p>
        </p:txBody>
      </p:sp>
      <p:pic>
        <p:nvPicPr>
          <p:cNvPr id="11" name="4 Marcador de contenido" descr="helmint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3571876"/>
            <a:ext cx="3000396" cy="3000396"/>
          </a:xfrm>
          <a:prstGeom prst="rect">
            <a:avLst/>
          </a:prstGeom>
        </p:spPr>
      </p:pic>
      <p:pic>
        <p:nvPicPr>
          <p:cNvPr id="12" name="4 Marcador de contenido" descr="parasi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4572008"/>
            <a:ext cx="3143272" cy="2000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428604"/>
            <a:ext cx="7858180" cy="5929354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tx2"/>
                </a:solidFill>
              </a:rPr>
              <a:t>ACTIVIDAD FINAL:</a:t>
            </a:r>
          </a:p>
          <a:p>
            <a:pPr algn="l"/>
            <a:r>
              <a:rPr lang="es-CL" b="1" dirty="0"/>
              <a:t>1-</a:t>
            </a:r>
            <a:r>
              <a:rPr lang="es-CL" dirty="0"/>
              <a:t> </a:t>
            </a:r>
            <a:r>
              <a:rPr lang="es-CL" dirty="0">
                <a:solidFill>
                  <a:schemeClr val="tx1"/>
                </a:solidFill>
              </a:rPr>
              <a:t>Lee, analiza y escribe el PPT en tu cuaderno de clases .</a:t>
            </a:r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 2- </a:t>
            </a:r>
            <a:r>
              <a:rPr lang="es-CL" dirty="0">
                <a:solidFill>
                  <a:schemeClr val="tx1"/>
                </a:solidFill>
              </a:rPr>
              <a:t>Lee las </a:t>
            </a:r>
            <a:r>
              <a:rPr lang="es-CL" dirty="0" smtClean="0">
                <a:solidFill>
                  <a:schemeClr val="tx1"/>
                </a:solidFill>
              </a:rPr>
              <a:t>páginas </a:t>
            </a:r>
            <a:r>
              <a:rPr lang="es-CL" dirty="0">
                <a:solidFill>
                  <a:schemeClr val="tx1"/>
                </a:solidFill>
              </a:rPr>
              <a:t>60 y 61 del texto escolar Ciencias para la Ciudadanía.   </a:t>
            </a:r>
          </a:p>
          <a:p>
            <a:pPr algn="l"/>
            <a:r>
              <a:rPr lang="es-CL" b="1" dirty="0">
                <a:solidFill>
                  <a:schemeClr val="tx1"/>
                </a:solidFill>
              </a:rPr>
              <a:t>3-</a:t>
            </a:r>
            <a:r>
              <a:rPr lang="es-CL" dirty="0">
                <a:solidFill>
                  <a:schemeClr val="tx1"/>
                </a:solidFill>
              </a:rPr>
              <a:t> Observa los 2 videos : </a:t>
            </a:r>
            <a:r>
              <a:rPr lang="es-CL" dirty="0">
                <a:hlinkClick r:id="rId2"/>
              </a:rPr>
              <a:t>https://www.youtube.com/watch?v=a-JBxD3jHvo</a:t>
            </a:r>
            <a:endParaRPr lang="es-CL" dirty="0"/>
          </a:p>
          <a:p>
            <a:pPr algn="l"/>
            <a:r>
              <a:rPr lang="es-CL" dirty="0">
                <a:hlinkClick r:id="rId3"/>
              </a:rPr>
              <a:t>https://www.youtube.com/watch?v=8Lvs4vlS2AE</a:t>
            </a:r>
            <a:endParaRPr lang="es-CL" dirty="0"/>
          </a:p>
          <a:p>
            <a:pPr algn="l"/>
            <a:r>
              <a:rPr lang="es-CL" dirty="0">
                <a:solidFill>
                  <a:schemeClr val="tx1"/>
                </a:solidFill>
              </a:rPr>
              <a:t>4- </a:t>
            </a:r>
            <a:r>
              <a:rPr lang="es-CL" b="1" dirty="0">
                <a:solidFill>
                  <a:schemeClr val="tx1"/>
                </a:solidFill>
              </a:rPr>
              <a:t>Según lo que aprendiste RESPONDE:</a:t>
            </a:r>
          </a:p>
          <a:p>
            <a:pPr algn="l">
              <a:buFont typeface="Wingdings" pitchFamily="2" charset="2"/>
              <a:buChar char="ü"/>
            </a:pPr>
            <a:endParaRPr lang="es-C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s-CL" dirty="0" smtClean="0">
                <a:solidFill>
                  <a:schemeClr val="tx1"/>
                </a:solidFill>
              </a:rPr>
              <a:t>¿Cuál </a:t>
            </a:r>
            <a:r>
              <a:rPr lang="es-CL" dirty="0">
                <a:solidFill>
                  <a:schemeClr val="tx1"/>
                </a:solidFill>
              </a:rPr>
              <a:t>es la diferencia entre las bacterias y los </a:t>
            </a:r>
            <a:r>
              <a:rPr lang="es-CL" dirty="0" smtClean="0">
                <a:solidFill>
                  <a:schemeClr val="tx1"/>
                </a:solidFill>
              </a:rPr>
              <a:t>parásitos?</a:t>
            </a:r>
            <a:endParaRPr lang="es-C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es-CL" dirty="0">
                <a:solidFill>
                  <a:schemeClr val="tx1"/>
                </a:solidFill>
              </a:rPr>
              <a:t> </a:t>
            </a:r>
            <a:r>
              <a:rPr lang="es-CL" smtClean="0">
                <a:solidFill>
                  <a:schemeClr val="tx1"/>
                </a:solidFill>
              </a:rPr>
              <a:t>¿Cómo </a:t>
            </a:r>
            <a:r>
              <a:rPr lang="es-CL" dirty="0">
                <a:solidFill>
                  <a:schemeClr val="tx1"/>
                </a:solidFill>
              </a:rPr>
              <a:t>afectan las bacterias y los parásitos  </a:t>
            </a:r>
            <a:r>
              <a:rPr lang="es-CL">
                <a:solidFill>
                  <a:schemeClr val="tx1"/>
                </a:solidFill>
              </a:rPr>
              <a:t>al </a:t>
            </a:r>
            <a:r>
              <a:rPr lang="es-CL" smtClean="0">
                <a:solidFill>
                  <a:schemeClr val="tx1"/>
                </a:solidFill>
              </a:rPr>
              <a:t>organismo?</a:t>
            </a:r>
            <a:endParaRPr lang="es-CL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ü"/>
            </a:pPr>
            <a:endParaRPr lang="es-CL" dirty="0">
              <a:solidFill>
                <a:schemeClr val="tx1"/>
              </a:solidFill>
            </a:endParaRPr>
          </a:p>
          <a:p>
            <a:pPr algn="l"/>
            <a:r>
              <a:rPr lang="es-CL" dirty="0">
                <a:solidFill>
                  <a:schemeClr val="tx1"/>
                </a:solidFill>
              </a:rPr>
              <a:t>Envía la actividad resuelta al correo de la profesora:</a:t>
            </a:r>
          </a:p>
          <a:p>
            <a:pPr algn="l"/>
            <a:r>
              <a:rPr lang="es-CL" dirty="0">
                <a:solidFill>
                  <a:schemeClr val="tx1"/>
                </a:solidFill>
              </a:rPr>
              <a:t>    </a:t>
            </a:r>
            <a:r>
              <a:rPr lang="es-CL" b="1" dirty="0">
                <a:solidFill>
                  <a:schemeClr val="tx1"/>
                </a:solidFill>
              </a:rPr>
              <a:t> rodriguezdora771@gmail.com</a:t>
            </a:r>
          </a:p>
          <a:p>
            <a:pPr algn="l"/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221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Tema de Office</vt:lpstr>
      <vt:lpstr>Unknown</vt:lpstr>
      <vt:lpstr>CIENCIAS PARA LA CIUDADANÍA  VIRUS,HONGOS Y BACTERIAS.  PROFESORA: DORA RODRIGUEZ SEMANA DEL 01  AL  05 DE JUNIO 2020  </vt:lpstr>
      <vt:lpstr>OBJETIVOS</vt:lpstr>
      <vt:lpstr>BACTERIAS</vt:lpstr>
      <vt:lpstr>PROTOZOOS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CIENCIAS PARA LA CIUDADANIA  VIRUS,HONGOS Y BACTERIAS.  PROFESORA: DORA RODRIGUEZ SEMANA DEL 18 AL 22 DE MAYO 2020</dc:title>
  <dc:creator>Usuario</dc:creator>
  <cp:lastModifiedBy>Sra paz</cp:lastModifiedBy>
  <cp:revision>10</cp:revision>
  <dcterms:created xsi:type="dcterms:W3CDTF">2020-05-09T21:48:46Z</dcterms:created>
  <dcterms:modified xsi:type="dcterms:W3CDTF">2020-05-27T15:08:16Z</dcterms:modified>
</cp:coreProperties>
</file>