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133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EBBA09C8-55A4-48E7-8BA3-0F6D8AD99A44}" type="datetimeFigureOut">
              <a:rPr lang="es-CL" smtClean="0"/>
              <a:t>30-03-2020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FED00FB5-F91A-4B9D-80C9-46C5F6F0E665}" type="slidenum">
              <a:rPr lang="es-CL" smtClean="0"/>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EBBA09C8-55A4-48E7-8BA3-0F6D8AD99A44}" type="datetimeFigureOut">
              <a:rPr lang="es-CL" smtClean="0"/>
              <a:t>30-03-2020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FED00FB5-F91A-4B9D-80C9-46C5F6F0E665}"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EBBA09C8-55A4-48E7-8BA3-0F6D8AD99A44}" type="datetimeFigureOut">
              <a:rPr lang="es-CL" smtClean="0"/>
              <a:t>30-03-2020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FED00FB5-F91A-4B9D-80C9-46C5F6F0E665}"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EBBA09C8-55A4-48E7-8BA3-0F6D8AD99A44}" type="datetimeFigureOut">
              <a:rPr lang="es-CL" smtClean="0"/>
              <a:t>30-03-2020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FED00FB5-F91A-4B9D-80C9-46C5F6F0E665}" type="slidenum">
              <a:rPr lang="es-CL" smtClean="0"/>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BBA09C8-55A4-48E7-8BA3-0F6D8AD99A44}" type="datetimeFigureOut">
              <a:rPr lang="es-CL" smtClean="0"/>
              <a:t>30-03-2020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FED00FB5-F91A-4B9D-80C9-46C5F6F0E665}" type="slidenum">
              <a:rPr lang="es-CL" smtClean="0"/>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EBBA09C8-55A4-48E7-8BA3-0F6D8AD99A44}" type="datetimeFigureOut">
              <a:rPr lang="es-CL" smtClean="0"/>
              <a:t>30-03-2020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FED00FB5-F91A-4B9D-80C9-46C5F6F0E665}" type="slidenum">
              <a:rPr lang="es-CL" smtClean="0"/>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EBBA09C8-55A4-48E7-8BA3-0F6D8AD99A44}" type="datetimeFigureOut">
              <a:rPr lang="es-CL" smtClean="0"/>
              <a:t>30-03-2020</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FED00FB5-F91A-4B9D-80C9-46C5F6F0E665}" type="slidenum">
              <a:rPr lang="es-CL" smtClean="0"/>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EBBA09C8-55A4-48E7-8BA3-0F6D8AD99A44}" type="datetimeFigureOut">
              <a:rPr lang="es-CL" smtClean="0"/>
              <a:t>30-03-2020</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FED00FB5-F91A-4B9D-80C9-46C5F6F0E665}"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BBA09C8-55A4-48E7-8BA3-0F6D8AD99A44}" type="datetimeFigureOut">
              <a:rPr lang="es-CL" smtClean="0"/>
              <a:t>30-03-2020</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FED00FB5-F91A-4B9D-80C9-46C5F6F0E665}"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BBA09C8-55A4-48E7-8BA3-0F6D8AD99A44}" type="datetimeFigureOut">
              <a:rPr lang="es-CL" smtClean="0"/>
              <a:t>30-03-2020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FED00FB5-F91A-4B9D-80C9-46C5F6F0E665}" type="slidenum">
              <a:rPr lang="es-CL" smtClean="0"/>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BBA09C8-55A4-48E7-8BA3-0F6D8AD99A44}" type="datetimeFigureOut">
              <a:rPr lang="es-CL" smtClean="0"/>
              <a:t>30-03-2020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FED00FB5-F91A-4B9D-80C9-46C5F6F0E665}" type="slidenum">
              <a:rPr lang="es-CL" smtClean="0"/>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BA09C8-55A4-48E7-8BA3-0F6D8AD99A44}" type="datetimeFigureOut">
              <a:rPr lang="es-CL" smtClean="0"/>
              <a:t>30-03-2020</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D00FB5-F91A-4B9D-80C9-46C5F6F0E665}" type="slidenum">
              <a:rPr lang="es-CL" smtClean="0"/>
              <a:t>‹Nº›</a:t>
            </a:fld>
            <a:endParaRPr lang="es-C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Rodriguezdora771@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CL" sz="4000" b="1" dirty="0" smtClean="0"/>
              <a:t>CIENCIAS PARA LA CIUDADANIA </a:t>
            </a:r>
            <a:endParaRPr lang="es-CL" sz="4000" dirty="0"/>
          </a:p>
        </p:txBody>
      </p:sp>
      <p:sp>
        <p:nvSpPr>
          <p:cNvPr id="3" name="2 Subtítulo"/>
          <p:cNvSpPr>
            <a:spLocks noGrp="1"/>
          </p:cNvSpPr>
          <p:nvPr>
            <p:ph type="subTitle" idx="1"/>
          </p:nvPr>
        </p:nvSpPr>
        <p:spPr/>
        <p:txBody>
          <a:bodyPr>
            <a:normAutofit fontScale="92500" lnSpcReduction="20000"/>
          </a:bodyPr>
          <a:lstStyle/>
          <a:p>
            <a:r>
              <a:rPr lang="es-CL" b="1" dirty="0" smtClean="0">
                <a:solidFill>
                  <a:schemeClr val="tx1"/>
                </a:solidFill>
              </a:rPr>
              <a:t>PROFESORA: DORA RODRIGUEZ </a:t>
            </a:r>
          </a:p>
          <a:p>
            <a:r>
              <a:rPr lang="es-CL" b="1" dirty="0" smtClean="0">
                <a:solidFill>
                  <a:schemeClr val="tx1"/>
                </a:solidFill>
              </a:rPr>
              <a:t>ENFERMERA.</a:t>
            </a:r>
          </a:p>
          <a:p>
            <a:r>
              <a:rPr lang="es-CL" b="1" dirty="0" smtClean="0">
                <a:solidFill>
                  <a:schemeClr val="tx1"/>
                </a:solidFill>
              </a:rPr>
              <a:t>3MABCD-CSPLAC-PPT-S-4 (SEMANA DEL 03 AL 06 DE ABRIL 2020)</a:t>
            </a:r>
          </a:p>
          <a:p>
            <a:endParaRPr lang="es-CL" b="1" dirty="0">
              <a:solidFill>
                <a:schemeClr val="tx1"/>
              </a:solidFill>
            </a:endParaRPr>
          </a:p>
        </p:txBody>
      </p:sp>
      <p:pic>
        <p:nvPicPr>
          <p:cNvPr id="1026" name="Picture 2" descr="D:\Usuario\Desktop\Sin título.png"/>
          <p:cNvPicPr>
            <a:picLocks noChangeAspect="1" noChangeArrowheads="1"/>
          </p:cNvPicPr>
          <p:nvPr/>
        </p:nvPicPr>
        <p:blipFill>
          <a:blip r:embed="rId2"/>
          <a:srcRect/>
          <a:stretch>
            <a:fillRect/>
          </a:stretch>
        </p:blipFill>
        <p:spPr bwMode="auto">
          <a:xfrm>
            <a:off x="500034" y="642918"/>
            <a:ext cx="8215370" cy="1343213"/>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0"/>
            <a:ext cx="8229600" cy="654032"/>
          </a:xfrm>
        </p:spPr>
        <p:txBody>
          <a:bodyPr>
            <a:normAutofit fontScale="90000"/>
          </a:bodyPr>
          <a:lstStyle/>
          <a:p>
            <a:r>
              <a:rPr lang="es-CL" b="1" dirty="0" smtClean="0"/>
              <a:t>ACTIVIDAD</a:t>
            </a:r>
            <a:endParaRPr lang="es-CL" b="1" dirty="0"/>
          </a:p>
        </p:txBody>
      </p:sp>
      <p:sp>
        <p:nvSpPr>
          <p:cNvPr id="3" name="2 Marcador de contenido"/>
          <p:cNvSpPr>
            <a:spLocks noGrp="1"/>
          </p:cNvSpPr>
          <p:nvPr>
            <p:ph idx="1"/>
          </p:nvPr>
        </p:nvSpPr>
        <p:spPr>
          <a:xfrm>
            <a:off x="457200" y="857232"/>
            <a:ext cx="8229600" cy="6000768"/>
          </a:xfrm>
        </p:spPr>
        <p:txBody>
          <a:bodyPr>
            <a:normAutofit fontScale="92500" lnSpcReduction="10000"/>
          </a:bodyPr>
          <a:lstStyle/>
          <a:p>
            <a:r>
              <a:rPr lang="es-CL" dirty="0" smtClean="0"/>
              <a:t> </a:t>
            </a:r>
            <a:r>
              <a:rPr lang="es-CL" sz="2400" dirty="0" smtClean="0"/>
              <a:t>Copia el ppt en tu cuaderno de clases que será corregido a la vuelta a clases.</a:t>
            </a:r>
          </a:p>
          <a:p>
            <a:r>
              <a:rPr lang="es-CL" sz="2400" dirty="0" smtClean="0"/>
              <a:t>Responde la siguiente pregunta y en un archivo Word envíalo al correo de tu profesora</a:t>
            </a:r>
          </a:p>
          <a:p>
            <a:r>
              <a:rPr lang="es-CL" sz="2400" dirty="0" smtClean="0"/>
              <a:t>Correo : </a:t>
            </a:r>
            <a:r>
              <a:rPr lang="es-CL" sz="2400" dirty="0" smtClean="0">
                <a:hlinkClick r:id="rId2"/>
              </a:rPr>
              <a:t>Rodriguezdora771@gmail.com</a:t>
            </a:r>
            <a:r>
              <a:rPr lang="es-CL" sz="2400" dirty="0" smtClean="0"/>
              <a:t>.</a:t>
            </a:r>
          </a:p>
          <a:p>
            <a:r>
              <a:rPr lang="es-CL" sz="2400" b="1" dirty="0" smtClean="0"/>
              <a:t>PREGUNTA :</a:t>
            </a:r>
          </a:p>
          <a:p>
            <a:r>
              <a:rPr lang="es-CL" sz="2400" dirty="0" smtClean="0"/>
              <a:t>1- Toma tu peso subiéndote a una balanza o peso y mide tu tamaño o altura con una huincha, luego saca tu índice de masa corporal (IMC)usando la formula que te voy a dar a continuación.</a:t>
            </a:r>
          </a:p>
          <a:p>
            <a:pPr>
              <a:buNone/>
            </a:pPr>
            <a:r>
              <a:rPr lang="es-CL" sz="2400" dirty="0" smtClean="0"/>
              <a:t>                                                                                                        </a:t>
            </a:r>
            <a:r>
              <a:rPr lang="es-CL" sz="1200" b="1" dirty="0" smtClean="0"/>
              <a:t>RESULTADO</a:t>
            </a:r>
          </a:p>
          <a:p>
            <a:r>
              <a:rPr lang="es-CL" sz="2400" b="1" dirty="0" smtClean="0"/>
              <a:t>FORMULA: </a:t>
            </a:r>
            <a:r>
              <a:rPr lang="es-CL" sz="2400" b="1" u="sng" dirty="0" smtClean="0"/>
              <a:t>PESO (kg)     </a:t>
            </a:r>
            <a:r>
              <a:rPr lang="es-CL" sz="2400" b="1" dirty="0" smtClean="0"/>
              <a:t>  EJ: 90kilo% 1,55cm (altura) = </a:t>
            </a:r>
            <a:r>
              <a:rPr lang="es-CL" sz="2400" b="1" dirty="0" smtClean="0">
                <a:effectLst>
                  <a:outerShdw blurRad="38100" dist="38100" dir="2700000" algn="tl">
                    <a:srgbClr val="000000">
                      <a:alpha val="43137"/>
                    </a:srgbClr>
                  </a:outerShdw>
                </a:effectLst>
              </a:rPr>
              <a:t>58,06</a:t>
            </a:r>
            <a:endParaRPr lang="es-CL" sz="2400" b="1" dirty="0" smtClean="0">
              <a:effectLst>
                <a:outerShdw blurRad="38100" dist="38100" dir="2700000" algn="tl">
                  <a:srgbClr val="000000">
                    <a:alpha val="43137"/>
                  </a:srgbClr>
                </a:outerShdw>
              </a:effectLst>
            </a:endParaRPr>
          </a:p>
          <a:p>
            <a:pPr>
              <a:buNone/>
            </a:pPr>
            <a:r>
              <a:rPr lang="es-CL" sz="2400" dirty="0" smtClean="0"/>
              <a:t>                          </a:t>
            </a:r>
            <a:r>
              <a:rPr lang="es-CL" sz="2400" b="1" dirty="0" smtClean="0"/>
              <a:t>TALLA(cm)</a:t>
            </a:r>
          </a:p>
          <a:p>
            <a:pPr>
              <a:buNone/>
            </a:pPr>
            <a:endParaRPr lang="es-CL" sz="2400" b="1" dirty="0" smtClean="0"/>
          </a:p>
          <a:p>
            <a:r>
              <a:rPr lang="es-CL" sz="2200" b="1" dirty="0" smtClean="0"/>
              <a:t>EL RESULTADO DEBE SER BUSCADOEN LA TABLA DE LA PAGINA 9 DE PPT, PARA CONOCER SU INDICE DE MASA CORPORAL (IMC) Y DEBE REGISTRARLO ASI:</a:t>
            </a:r>
          </a:p>
          <a:p>
            <a:r>
              <a:rPr lang="es-CL" sz="2200" b="1" dirty="0"/>
              <a:t> </a:t>
            </a:r>
            <a:r>
              <a:rPr lang="es-CL" sz="2200" b="1" dirty="0" smtClean="0"/>
              <a:t>NOMBRE APELLIDO ,PESO,TALLA ,IMC (NORMO,SOBRE,OBESIDAD,ETC)</a:t>
            </a:r>
          </a:p>
          <a:p>
            <a:endParaRPr lang="es-CL" sz="24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1071546"/>
          </a:xfrm>
        </p:spPr>
        <p:txBody>
          <a:bodyPr>
            <a:normAutofit/>
          </a:bodyPr>
          <a:lstStyle/>
          <a:p>
            <a:r>
              <a:rPr lang="es-CL" sz="4000" b="1" dirty="0" smtClean="0"/>
              <a:t>OBJETIVOS:</a:t>
            </a:r>
            <a:endParaRPr lang="es-CL" sz="4000" b="1" dirty="0"/>
          </a:p>
        </p:txBody>
      </p:sp>
      <p:sp>
        <p:nvSpPr>
          <p:cNvPr id="3" name="2 Marcador de contenido"/>
          <p:cNvSpPr>
            <a:spLocks noGrp="1"/>
          </p:cNvSpPr>
          <p:nvPr>
            <p:ph idx="1"/>
          </p:nvPr>
        </p:nvSpPr>
        <p:spPr>
          <a:xfrm>
            <a:off x="457200" y="1000108"/>
            <a:ext cx="8229600" cy="5500726"/>
          </a:xfrm>
        </p:spPr>
        <p:txBody>
          <a:bodyPr>
            <a:normAutofit/>
          </a:bodyPr>
          <a:lstStyle/>
          <a:p>
            <a:r>
              <a:rPr lang="es-ES_tradnl" sz="2800" b="1" dirty="0" smtClean="0"/>
              <a:t>OA</a:t>
            </a:r>
            <a:r>
              <a:rPr lang="es-ES_tradnl" sz="2800" b="1" dirty="0" smtClean="0"/>
              <a:t>1</a:t>
            </a:r>
            <a:r>
              <a:rPr lang="es-ES_tradnl" sz="2800" dirty="0" smtClean="0"/>
              <a:t>:Desarollar en los alumnos habilidades y actitudes necesarias para la investigación científica, comprendiendo conocimientos básicos de salud, bienestar, seguridad, prevención y auto cuidado</a:t>
            </a:r>
            <a:endParaRPr lang="es-CL" sz="2800" dirty="0" smtClean="0">
              <a:cs typeface="Arial" pitchFamily="34" charset="0"/>
            </a:endParaRPr>
          </a:p>
          <a:p>
            <a:endParaRPr lang="es-CL" sz="2800" b="1" dirty="0" smtClean="0">
              <a:cs typeface="Arial" pitchFamily="34" charset="0"/>
            </a:endParaRPr>
          </a:p>
          <a:p>
            <a:r>
              <a:rPr lang="es-CL" sz="2800" b="1" dirty="0" smtClean="0">
                <a:cs typeface="Arial" pitchFamily="34" charset="0"/>
              </a:rPr>
              <a:t>O</a:t>
            </a:r>
            <a:r>
              <a:rPr lang="es-CL" sz="2800" b="1" dirty="0" smtClean="0">
                <a:cs typeface="Arial" pitchFamily="34" charset="0"/>
              </a:rPr>
              <a:t>bjetivo de la Clase: </a:t>
            </a:r>
            <a:r>
              <a:rPr lang="es-CL" sz="2800" dirty="0">
                <a:cs typeface="Arial" pitchFamily="34" charset="0"/>
              </a:rPr>
              <a:t>R</a:t>
            </a:r>
            <a:r>
              <a:rPr lang="es-CL" sz="2800" dirty="0" smtClean="0">
                <a:cs typeface="Arial" pitchFamily="34" charset="0"/>
              </a:rPr>
              <a:t>etroalimentación</a:t>
            </a:r>
            <a:r>
              <a:rPr lang="es-CL" sz="2800" dirty="0" smtClean="0">
                <a:cs typeface="Arial" pitchFamily="34" charset="0"/>
              </a:rPr>
              <a:t> clase #2 .</a:t>
            </a:r>
            <a:r>
              <a:rPr lang="es-CL" sz="2800" dirty="0">
                <a:cs typeface="Arial" pitchFamily="34" charset="0"/>
              </a:rPr>
              <a:t> </a:t>
            </a:r>
            <a:r>
              <a:rPr lang="es-CL" sz="2800" dirty="0" smtClean="0">
                <a:cs typeface="Arial" pitchFamily="34" charset="0"/>
              </a:rPr>
              <a:t>C</a:t>
            </a:r>
            <a:r>
              <a:rPr lang="es-CL" sz="2800" dirty="0" smtClean="0">
                <a:cs typeface="Arial" pitchFamily="34" charset="0"/>
              </a:rPr>
              <a:t>omprender la relación que existe entre el estado nutricional, la actividad física y las enfermedades crónicas como diabetes, hipertensión arterial y obesidad en la población chilena.mn </a:t>
            </a:r>
            <a:endParaRPr lang="es-CL"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57166"/>
            <a:ext cx="8229600" cy="6215106"/>
          </a:xfrm>
        </p:spPr>
        <p:txBody>
          <a:bodyPr>
            <a:normAutofit/>
          </a:bodyPr>
          <a:lstStyle/>
          <a:p>
            <a:r>
              <a:rPr lang="es-CL" sz="2800" b="1" dirty="0" smtClean="0">
                <a:cs typeface="Arial" pitchFamily="34" charset="0"/>
              </a:rPr>
              <a:t>Nutrición</a:t>
            </a:r>
            <a:r>
              <a:rPr lang="es-CL" sz="2800" dirty="0" smtClean="0">
                <a:latin typeface="Arial" pitchFamily="34" charset="0"/>
                <a:cs typeface="Arial" pitchFamily="34" charset="0"/>
              </a:rPr>
              <a:t> </a:t>
            </a:r>
            <a:r>
              <a:rPr lang="es-CL" sz="2800" dirty="0" smtClean="0">
                <a:cs typeface="Arial" pitchFamily="34" charset="0"/>
              </a:rPr>
              <a:t>:</a:t>
            </a:r>
            <a:r>
              <a:rPr lang="es-CL" sz="2800" dirty="0" smtClean="0"/>
              <a:t> </a:t>
            </a:r>
            <a:r>
              <a:rPr lang="es-CL" sz="2800" dirty="0" smtClean="0">
                <a:cs typeface="Arial" pitchFamily="34" charset="0"/>
              </a:rPr>
              <a:t>Es el proceso de obtener y procesar las sustancias necesarias hasta tenerlos en una forma utilizable, involucra la adquisición de nutrientes, la digestión, absorción y distribución en el organismo.</a:t>
            </a:r>
          </a:p>
          <a:p>
            <a:endParaRPr lang="es-CL" dirty="0">
              <a:cs typeface="Arial" pitchFamily="34" charset="0"/>
            </a:endParaRPr>
          </a:p>
          <a:p>
            <a:endParaRPr lang="es-CL" dirty="0" smtClean="0">
              <a:cs typeface="Arial" pitchFamily="34" charset="0"/>
            </a:endParaRPr>
          </a:p>
          <a:p>
            <a:endParaRPr lang="es-CL" sz="2800" dirty="0">
              <a:cs typeface="Arial" pitchFamily="34" charset="0"/>
            </a:endParaRPr>
          </a:p>
          <a:p>
            <a:r>
              <a:rPr lang="es-CL" sz="2800" b="1" dirty="0" smtClean="0"/>
              <a:t>Estado Nutricional</a:t>
            </a:r>
            <a:r>
              <a:rPr lang="es-CL" dirty="0" smtClean="0"/>
              <a:t>:</a:t>
            </a:r>
            <a:r>
              <a:rPr lang="es-CL" dirty="0" smtClean="0">
                <a:latin typeface="Arial" pitchFamily="34" charset="0"/>
                <a:cs typeface="Arial" pitchFamily="34" charset="0"/>
              </a:rPr>
              <a:t> </a:t>
            </a:r>
            <a:r>
              <a:rPr lang="es-CL" sz="2800" dirty="0" smtClean="0">
                <a:cs typeface="Arial" pitchFamily="34" charset="0"/>
              </a:rPr>
              <a:t>Es la situación en la que se encuentra una persona en relación con la ingesta y adaptaciones fisiológicas que tienen lugar tras el ingreso de nutrientes.</a:t>
            </a:r>
          </a:p>
        </p:txBody>
      </p:sp>
      <p:pic>
        <p:nvPicPr>
          <p:cNvPr id="4" name="Picture 2" descr="D:\Usuario\Pictures\nutricion.jpg"/>
          <p:cNvPicPr>
            <a:picLocks noChangeAspect="1" noChangeArrowheads="1"/>
          </p:cNvPicPr>
          <p:nvPr/>
        </p:nvPicPr>
        <p:blipFill>
          <a:blip r:embed="rId2"/>
          <a:srcRect/>
          <a:stretch>
            <a:fillRect/>
          </a:stretch>
        </p:blipFill>
        <p:spPr bwMode="auto">
          <a:xfrm>
            <a:off x="2857488" y="2214554"/>
            <a:ext cx="2695575" cy="169545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28604"/>
            <a:ext cx="8229600" cy="6072230"/>
          </a:xfrm>
        </p:spPr>
        <p:txBody>
          <a:bodyPr>
            <a:normAutofit/>
          </a:bodyPr>
          <a:lstStyle/>
          <a:p>
            <a:r>
              <a:rPr lang="es-CL" sz="2800" b="1" dirty="0" smtClean="0"/>
              <a:t>ENTENDIENDO QUE LA ACTIVIDAD FISICA ES: </a:t>
            </a:r>
            <a:r>
              <a:rPr lang="es-CL" sz="2800" dirty="0" smtClean="0">
                <a:latin typeface="Arial" pitchFamily="34" charset="0"/>
                <a:cs typeface="Arial" pitchFamily="34" charset="0"/>
              </a:rPr>
              <a:t>todo movimiento del cuerpo que hace trabajar los músculos  y requiere mas energía que estar en reposo, </a:t>
            </a:r>
            <a:r>
              <a:rPr lang="es-CL" sz="2800" dirty="0" err="1" smtClean="0">
                <a:latin typeface="Arial" pitchFamily="34" charset="0"/>
                <a:cs typeface="Arial" pitchFamily="34" charset="0"/>
              </a:rPr>
              <a:t>Ej</a:t>
            </a:r>
            <a:r>
              <a:rPr lang="es-CL" sz="2800" dirty="0" smtClean="0">
                <a:latin typeface="Arial" pitchFamily="34" charset="0"/>
                <a:cs typeface="Arial" pitchFamily="34" charset="0"/>
              </a:rPr>
              <a:t> caminar,  bailar, correr, nada, trabajar en el jardín etc. </a:t>
            </a:r>
            <a:r>
              <a:rPr lang="es-CL" sz="2800" b="1" dirty="0" smtClean="0">
                <a:latin typeface="Arial" pitchFamily="34" charset="0"/>
                <a:cs typeface="Arial" pitchFamily="34" charset="0"/>
              </a:rPr>
              <a:t>ADEMAS QUE BENEFICIA :</a:t>
            </a:r>
          </a:p>
          <a:p>
            <a:endParaRPr lang="es-CL" sz="2800" b="1" dirty="0" smtClean="0">
              <a:latin typeface="Arial" pitchFamily="34" charset="0"/>
              <a:cs typeface="Arial" pitchFamily="34" charset="0"/>
            </a:endParaRPr>
          </a:p>
          <a:p>
            <a:endParaRPr lang="es-CL" sz="2800" dirty="0" smtClean="0">
              <a:latin typeface="Arial" pitchFamily="34" charset="0"/>
              <a:cs typeface="Arial" pitchFamily="34" charset="0"/>
            </a:endParaRPr>
          </a:p>
          <a:p>
            <a:endParaRPr lang="es-CL" sz="2800" b="1" dirty="0"/>
          </a:p>
        </p:txBody>
      </p:sp>
      <p:pic>
        <p:nvPicPr>
          <p:cNvPr id="2050" name="Picture 2" descr="D:\Usuario\Pictures\ejercicio.jpg"/>
          <p:cNvPicPr>
            <a:picLocks noChangeAspect="1" noChangeArrowheads="1"/>
          </p:cNvPicPr>
          <p:nvPr/>
        </p:nvPicPr>
        <p:blipFill>
          <a:blip r:embed="rId2"/>
          <a:srcRect/>
          <a:stretch>
            <a:fillRect/>
          </a:stretch>
        </p:blipFill>
        <p:spPr bwMode="auto">
          <a:xfrm>
            <a:off x="1928794" y="2786058"/>
            <a:ext cx="5500726" cy="3714776"/>
          </a:xfrm>
          <a:prstGeom prst="rect">
            <a:avLst/>
          </a:prstGeom>
          <a:noFill/>
        </p:spPr>
      </p:pic>
      <p:sp>
        <p:nvSpPr>
          <p:cNvPr id="8" name="7 Flecha curvada hacia la izquierda"/>
          <p:cNvSpPr/>
          <p:nvPr/>
        </p:nvSpPr>
        <p:spPr>
          <a:xfrm flipV="1">
            <a:off x="7643834" y="3286124"/>
            <a:ext cx="1160148" cy="20002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solidFill>
                <a:schemeClr val="tx1"/>
              </a:solidFill>
            </a:endParaRPr>
          </a:p>
        </p:txBody>
      </p:sp>
      <p:sp>
        <p:nvSpPr>
          <p:cNvPr id="10" name="9 Flecha curvada hacia la derecha"/>
          <p:cNvSpPr/>
          <p:nvPr/>
        </p:nvSpPr>
        <p:spPr>
          <a:xfrm>
            <a:off x="785786" y="3357562"/>
            <a:ext cx="928694" cy="192882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Usuario\Pictures\enfermedades-cronicas-2-638.jpg"/>
          <p:cNvPicPr>
            <a:picLocks noGrp="1" noChangeAspect="1" noChangeArrowheads="1"/>
          </p:cNvPicPr>
          <p:nvPr>
            <p:ph idx="1"/>
          </p:nvPr>
        </p:nvPicPr>
        <p:blipFill>
          <a:blip r:embed="rId2"/>
          <a:srcRect/>
          <a:stretch>
            <a:fillRect/>
          </a:stretch>
        </p:blipFill>
        <p:spPr bwMode="auto">
          <a:xfrm>
            <a:off x="285720" y="285728"/>
            <a:ext cx="8572560" cy="628654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0"/>
            <a:ext cx="8229600" cy="785794"/>
          </a:xfrm>
        </p:spPr>
        <p:txBody>
          <a:bodyPr>
            <a:noAutofit/>
          </a:bodyPr>
          <a:lstStyle/>
          <a:p>
            <a:r>
              <a:rPr lang="es-CL" sz="2800" b="1" dirty="0" smtClean="0"/>
              <a:t>La </a:t>
            </a:r>
            <a:r>
              <a:rPr lang="es-CL" sz="2800" b="1" dirty="0"/>
              <a:t>M</a:t>
            </a:r>
            <a:r>
              <a:rPr lang="es-CL" sz="2800" b="1" dirty="0" smtClean="0"/>
              <a:t>ala Alimentación y la falta de Actividad Física son responsables de : </a:t>
            </a:r>
            <a:endParaRPr lang="es-CL" sz="2800" b="1" dirty="0"/>
          </a:p>
        </p:txBody>
      </p:sp>
      <p:pic>
        <p:nvPicPr>
          <p:cNvPr id="3074" name="Picture 2" descr="D:\Usuario\Pictures\slide_1.jpg"/>
          <p:cNvPicPr>
            <a:picLocks noGrp="1" noChangeAspect="1" noChangeArrowheads="1"/>
          </p:cNvPicPr>
          <p:nvPr>
            <p:ph idx="1"/>
          </p:nvPr>
        </p:nvPicPr>
        <p:blipFill>
          <a:blip r:embed="rId2"/>
          <a:srcRect/>
          <a:stretch>
            <a:fillRect/>
          </a:stretch>
        </p:blipFill>
        <p:spPr bwMode="auto">
          <a:xfrm>
            <a:off x="714348" y="1000125"/>
            <a:ext cx="7810500" cy="585787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texto"/>
          <p:cNvSpPr>
            <a:spLocks noGrp="1"/>
          </p:cNvSpPr>
          <p:nvPr>
            <p:ph type="body" idx="1"/>
          </p:nvPr>
        </p:nvSpPr>
        <p:spPr>
          <a:xfrm>
            <a:off x="0" y="285728"/>
            <a:ext cx="3571900" cy="639762"/>
          </a:xfrm>
        </p:spPr>
        <p:txBody>
          <a:bodyPr>
            <a:normAutofit/>
          </a:bodyPr>
          <a:lstStyle/>
          <a:p>
            <a:pPr algn="ctr"/>
            <a:r>
              <a:rPr lang="es-CL" sz="3200" dirty="0" smtClean="0"/>
              <a:t>DIABETES </a:t>
            </a:r>
            <a:endParaRPr lang="es-CL" sz="3200" dirty="0"/>
          </a:p>
        </p:txBody>
      </p:sp>
      <p:sp>
        <p:nvSpPr>
          <p:cNvPr id="6" name="5 Marcador de contenido"/>
          <p:cNvSpPr>
            <a:spLocks noGrp="1"/>
          </p:cNvSpPr>
          <p:nvPr>
            <p:ph sz="half" idx="2"/>
          </p:nvPr>
        </p:nvSpPr>
        <p:spPr>
          <a:xfrm>
            <a:off x="0" y="1000108"/>
            <a:ext cx="3643306" cy="3951288"/>
          </a:xfrm>
        </p:spPr>
        <p:txBody>
          <a:bodyPr>
            <a:normAutofit fontScale="92500" lnSpcReduction="10000"/>
          </a:bodyPr>
          <a:lstStyle/>
          <a:p>
            <a:pPr>
              <a:buNone/>
            </a:pPr>
            <a:r>
              <a:rPr lang="es-CL" dirty="0"/>
              <a:t> </a:t>
            </a:r>
            <a:r>
              <a:rPr lang="es-CL" dirty="0" smtClean="0"/>
              <a:t>    Es </a:t>
            </a:r>
            <a:r>
              <a:rPr lang="es-CL" dirty="0"/>
              <a:t>una enfermedad crónica que aparece cuando el páncreas no produce insulina suficiente o cuando el organismo no utiliza eficazmente la insulina que produce. El efecto de la diabetes no controlada es la hiperglucemia (aumento del azúcar en la sangre</a:t>
            </a:r>
            <a:r>
              <a:rPr lang="es-CL" dirty="0" smtClean="0"/>
              <a:t>).OMS</a:t>
            </a:r>
            <a:endParaRPr lang="es-CL" dirty="0"/>
          </a:p>
        </p:txBody>
      </p:sp>
      <p:sp>
        <p:nvSpPr>
          <p:cNvPr id="7" name="6 Marcador de texto"/>
          <p:cNvSpPr>
            <a:spLocks noGrp="1"/>
          </p:cNvSpPr>
          <p:nvPr>
            <p:ph type="body" sz="quarter" idx="3"/>
          </p:nvPr>
        </p:nvSpPr>
        <p:spPr>
          <a:xfrm>
            <a:off x="5857884" y="285728"/>
            <a:ext cx="3571868" cy="568324"/>
          </a:xfrm>
        </p:spPr>
        <p:txBody>
          <a:bodyPr>
            <a:noAutofit/>
          </a:bodyPr>
          <a:lstStyle/>
          <a:p>
            <a:pPr algn="ctr"/>
            <a:r>
              <a:rPr lang="es-CL" sz="3200" dirty="0" smtClean="0"/>
              <a:t>HIPERTENSION</a:t>
            </a:r>
            <a:endParaRPr lang="es-CL" sz="3200" dirty="0"/>
          </a:p>
        </p:txBody>
      </p:sp>
      <p:sp>
        <p:nvSpPr>
          <p:cNvPr id="8" name="7 Marcador de contenido"/>
          <p:cNvSpPr>
            <a:spLocks noGrp="1"/>
          </p:cNvSpPr>
          <p:nvPr>
            <p:ph sz="quarter" idx="4"/>
          </p:nvPr>
        </p:nvSpPr>
        <p:spPr>
          <a:xfrm>
            <a:off x="5643570" y="928670"/>
            <a:ext cx="3500430" cy="3951288"/>
          </a:xfrm>
        </p:spPr>
        <p:txBody>
          <a:bodyPr>
            <a:normAutofit lnSpcReduction="10000"/>
          </a:bodyPr>
          <a:lstStyle/>
          <a:p>
            <a:pPr>
              <a:buNone/>
            </a:pPr>
            <a:r>
              <a:rPr lang="es-CL" dirty="0" smtClean="0"/>
              <a:t>     La </a:t>
            </a:r>
            <a:r>
              <a:rPr lang="es-CL" dirty="0"/>
              <a:t>tensión arterial es la fuerza que ejerce la sangre contra las paredes de los vasos (arterias) al ser bombeada por el corazón. Cuanto más alta es la tensión, más esfuerzo tiene que realizar el corazón para </a:t>
            </a:r>
            <a:r>
              <a:rPr lang="es-CL" dirty="0" smtClean="0"/>
              <a:t>bombear.OMS</a:t>
            </a:r>
            <a:endParaRPr lang="es-CL" dirty="0"/>
          </a:p>
        </p:txBody>
      </p:sp>
      <p:pic>
        <p:nvPicPr>
          <p:cNvPr id="5122" name="Picture 2" descr="D:\Usuario\Pictures\descarga.jpg"/>
          <p:cNvPicPr>
            <a:picLocks noChangeAspect="1" noChangeArrowheads="1"/>
          </p:cNvPicPr>
          <p:nvPr/>
        </p:nvPicPr>
        <p:blipFill>
          <a:blip r:embed="rId2"/>
          <a:srcRect/>
          <a:stretch>
            <a:fillRect/>
          </a:stretch>
        </p:blipFill>
        <p:spPr bwMode="auto">
          <a:xfrm>
            <a:off x="1785918" y="4714884"/>
            <a:ext cx="5715040" cy="2143116"/>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idx="1"/>
          </p:nvPr>
        </p:nvSpPr>
        <p:spPr>
          <a:xfrm>
            <a:off x="457200" y="500042"/>
            <a:ext cx="8229600" cy="6357958"/>
          </a:xfrm>
        </p:spPr>
        <p:txBody>
          <a:bodyPr>
            <a:normAutofit/>
          </a:bodyPr>
          <a:lstStyle/>
          <a:p>
            <a:pPr>
              <a:buNone/>
            </a:pPr>
            <a:r>
              <a:rPr lang="es-CL" b="1" dirty="0" smtClean="0"/>
              <a:t>    OBESIDAD : </a:t>
            </a:r>
          </a:p>
          <a:p>
            <a:r>
              <a:rPr lang="es-CL" sz="2800" dirty="0" smtClean="0"/>
              <a:t>Se </a:t>
            </a:r>
            <a:r>
              <a:rPr lang="es-CL" sz="2800" dirty="0"/>
              <a:t>definen como una acumulación anormal o excesiva de grasa que puede ser perjudicial para la </a:t>
            </a:r>
            <a:r>
              <a:rPr lang="es-CL" sz="2800" dirty="0" smtClean="0"/>
              <a:t>salud .</a:t>
            </a:r>
            <a:r>
              <a:rPr lang="es-CL" sz="2800" dirty="0"/>
              <a:t> la </a:t>
            </a:r>
            <a:r>
              <a:rPr lang="es-CL" sz="2800" dirty="0" smtClean="0"/>
              <a:t>obesidad y el sobre peso </a:t>
            </a:r>
            <a:r>
              <a:rPr lang="es-CL" sz="2800" dirty="0"/>
              <a:t>son factores de riesgo para numerosas enfermedades crónicas, entre las que se incluyen la diabetes, las enfermedades cardiovasculares y el cáncer</a:t>
            </a:r>
            <a:r>
              <a:rPr lang="es-CL" sz="2800" dirty="0" smtClean="0"/>
              <a:t>.</a:t>
            </a:r>
            <a:r>
              <a:rPr lang="es-CL" sz="2800" dirty="0"/>
              <a:t> </a:t>
            </a:r>
          </a:p>
        </p:txBody>
      </p:sp>
      <p:pic>
        <p:nvPicPr>
          <p:cNvPr id="8" name="Picture 2" descr="D:\Usuario\Pictures\OBESIDAD.jpg"/>
          <p:cNvPicPr>
            <a:picLocks noChangeAspect="1" noChangeArrowheads="1"/>
          </p:cNvPicPr>
          <p:nvPr/>
        </p:nvPicPr>
        <p:blipFill>
          <a:blip r:embed="rId2"/>
          <a:srcRect/>
          <a:stretch>
            <a:fillRect/>
          </a:stretch>
        </p:blipFill>
        <p:spPr bwMode="auto">
          <a:xfrm>
            <a:off x="2500298" y="3857628"/>
            <a:ext cx="4643470" cy="3000372"/>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0"/>
            <a:ext cx="8229600" cy="714356"/>
          </a:xfrm>
        </p:spPr>
        <p:txBody>
          <a:bodyPr>
            <a:normAutofit/>
          </a:bodyPr>
          <a:lstStyle/>
          <a:p>
            <a:r>
              <a:rPr lang="es-CL" sz="3200" b="1" dirty="0" smtClean="0"/>
              <a:t>FACTORES DE RIESGO PARA TENER OBESIDAD</a:t>
            </a:r>
            <a:endParaRPr lang="es-CL" sz="3200" b="1" dirty="0"/>
          </a:p>
        </p:txBody>
      </p:sp>
      <p:sp>
        <p:nvSpPr>
          <p:cNvPr id="3" name="2 Marcador de contenido"/>
          <p:cNvSpPr>
            <a:spLocks noGrp="1"/>
          </p:cNvSpPr>
          <p:nvPr>
            <p:ph idx="1"/>
          </p:nvPr>
        </p:nvSpPr>
        <p:spPr>
          <a:xfrm>
            <a:off x="0" y="642918"/>
            <a:ext cx="9144000" cy="6215082"/>
          </a:xfrm>
        </p:spPr>
        <p:txBody>
          <a:bodyPr>
            <a:normAutofit/>
          </a:bodyPr>
          <a:lstStyle/>
          <a:p>
            <a:pPr>
              <a:buFont typeface="Wingdings" pitchFamily="2" charset="2"/>
              <a:buChar char="ü"/>
            </a:pPr>
            <a:r>
              <a:rPr lang="es-CL" sz="2800" dirty="0" smtClean="0">
                <a:cs typeface="Arial" pitchFamily="34" charset="0"/>
              </a:rPr>
              <a:t>Malos hábitos alimenticios, falta de ejercicios, predisposición genética, etc. </a:t>
            </a:r>
            <a:r>
              <a:rPr lang="es-CL" sz="2800" b="1" dirty="0" smtClean="0">
                <a:cs typeface="Arial" pitchFamily="34" charset="0"/>
              </a:rPr>
              <a:t>Existe una forma simple de medir la obesidad es (IMC) = Esto es el peso( kg) entre (%) la talla (cm). </a:t>
            </a:r>
          </a:p>
          <a:p>
            <a:pPr>
              <a:buFont typeface="Wingdings" pitchFamily="2" charset="2"/>
              <a:buChar char="ü"/>
            </a:pPr>
            <a:r>
              <a:rPr lang="es-CL" sz="2800" b="1" dirty="0" smtClean="0">
                <a:cs typeface="Arial" pitchFamily="34" charset="0"/>
              </a:rPr>
              <a:t>IMC= índice de masa corporal : </a:t>
            </a:r>
            <a:r>
              <a:rPr lang="es-CL" sz="2400" b="1" dirty="0" smtClean="0">
                <a:cs typeface="Arial" pitchFamily="34" charset="0"/>
              </a:rPr>
              <a:t>TABLA PARA VER  IMC</a:t>
            </a:r>
          </a:p>
          <a:p>
            <a:pPr>
              <a:buNone/>
            </a:pPr>
            <a:endParaRPr lang="es-CL" sz="2800" dirty="0"/>
          </a:p>
        </p:txBody>
      </p:sp>
      <p:pic>
        <p:nvPicPr>
          <p:cNvPr id="4" name="Picture 2" descr="D:\Usuario\Pictures\IMC.jpg"/>
          <p:cNvPicPr>
            <a:picLocks noChangeAspect="1" noChangeArrowheads="1"/>
          </p:cNvPicPr>
          <p:nvPr/>
        </p:nvPicPr>
        <p:blipFill>
          <a:blip r:embed="rId2"/>
          <a:srcRect/>
          <a:stretch>
            <a:fillRect/>
          </a:stretch>
        </p:blipFill>
        <p:spPr bwMode="auto">
          <a:xfrm>
            <a:off x="1643042" y="3500438"/>
            <a:ext cx="5857916" cy="2833697"/>
          </a:xfrm>
          <a:prstGeom prst="rect">
            <a:avLst/>
          </a:prstGeom>
          <a:noFill/>
        </p:spPr>
      </p:pic>
      <p:sp>
        <p:nvSpPr>
          <p:cNvPr id="6" name="5 Flecha curvada hacia la izquierda"/>
          <p:cNvSpPr/>
          <p:nvPr/>
        </p:nvSpPr>
        <p:spPr>
          <a:xfrm>
            <a:off x="8001024" y="2643182"/>
            <a:ext cx="731520" cy="185738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TotalTime>
  <Words>547</Words>
  <Application>Microsoft Office PowerPoint</Application>
  <PresentationFormat>Presentación en pantalla (4:3)</PresentationFormat>
  <Paragraphs>37</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CIENCIAS PARA LA CIUDADANIA </vt:lpstr>
      <vt:lpstr>OBJETIVOS:</vt:lpstr>
      <vt:lpstr>Diapositiva 3</vt:lpstr>
      <vt:lpstr>Diapositiva 4</vt:lpstr>
      <vt:lpstr>Diapositiva 5</vt:lpstr>
      <vt:lpstr>La Mala Alimentación y la falta de Actividad Física son responsables de : </vt:lpstr>
      <vt:lpstr>Diapositiva 7</vt:lpstr>
      <vt:lpstr>Diapositiva 8</vt:lpstr>
      <vt:lpstr>FACTORES DE RIESGO PARA TENER OBESIDAD</vt:lpstr>
      <vt:lpstr>ACTIVIDAD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CIENCIAS PARA LA CIUDADANIA </dc:title>
  <dc:creator>Usuario</dc:creator>
  <cp:lastModifiedBy>Usuario</cp:lastModifiedBy>
  <cp:revision>2</cp:revision>
  <dcterms:created xsi:type="dcterms:W3CDTF">2020-03-30T18:53:09Z</dcterms:created>
  <dcterms:modified xsi:type="dcterms:W3CDTF">2020-03-30T21:24:38Z</dcterms:modified>
</cp:coreProperties>
</file>