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63" r:id="rId3"/>
    <p:sldId id="257" r:id="rId4"/>
    <p:sldId id="271" r:id="rId5"/>
    <p:sldId id="259" r:id="rId6"/>
    <p:sldId id="265" r:id="rId7"/>
    <p:sldId id="264" r:id="rId8"/>
    <p:sldId id="260" r:id="rId9"/>
    <p:sldId id="266" r:id="rId10"/>
    <p:sldId id="261" r:id="rId11"/>
    <p:sldId id="267" r:id="rId12"/>
    <p:sldId id="269" r:id="rId13"/>
    <p:sldId id="268" r:id="rId14"/>
    <p:sldId id="270" r:id="rId15"/>
    <p:sldId id="262" r:id="rId16"/>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BD90E8C3-8C40-4F18-ABEB-EF928D2BF8B1}" type="datetimeFigureOut">
              <a:rPr lang="es-CL" smtClean="0"/>
              <a:pPr/>
              <a:t>19-03-2020</a:t>
            </a:fld>
            <a:endParaRPr lang="es-CL"/>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CL"/>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5D33FFF6-1470-4438-ADEE-768B7C9B2E50}" type="slidenum">
              <a:rPr lang="es-CL" smtClean="0"/>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BD90E8C3-8C40-4F18-ABEB-EF928D2BF8B1}" type="datetimeFigureOut">
              <a:rPr lang="es-CL" smtClean="0"/>
              <a:pPr/>
              <a:t>19-03-2020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D33FFF6-1470-4438-ADEE-768B7C9B2E50}"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BD90E8C3-8C40-4F18-ABEB-EF928D2BF8B1}" type="datetimeFigureOut">
              <a:rPr lang="es-CL" smtClean="0"/>
              <a:pPr/>
              <a:t>19-03-2020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D33FFF6-1470-4438-ADEE-768B7C9B2E50}"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BD90E8C3-8C40-4F18-ABEB-EF928D2BF8B1}" type="datetimeFigureOut">
              <a:rPr lang="es-CL" smtClean="0"/>
              <a:pPr/>
              <a:t>19-03-2020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D33FFF6-1470-4438-ADEE-768B7C9B2E50}" type="slidenum">
              <a:rPr lang="es-CL" smtClean="0"/>
              <a:pPr/>
              <a:t>‹Nº›</a:t>
            </a:fld>
            <a:endParaRPr lang="es-CL"/>
          </a:p>
        </p:txBody>
      </p:sp>
      <p:sp>
        <p:nvSpPr>
          <p:cNvPr id="7" name="6 Título"/>
          <p:cNvSpPr>
            <a:spLocks noGrp="1"/>
          </p:cNvSpPr>
          <p:nvPr>
            <p:ph type="title"/>
          </p:nvPr>
        </p:nvSpPr>
        <p:spPr/>
        <p:txBody>
          <a:bodyPr rtlCol="0"/>
          <a:lstStyle/>
          <a:p>
            <a:r>
              <a:rPr kumimoji="0" lang="es-ES"/>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BD90E8C3-8C40-4F18-ABEB-EF928D2BF8B1}" type="datetimeFigureOut">
              <a:rPr lang="es-CL" smtClean="0"/>
              <a:pPr/>
              <a:t>19-03-2020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D33FFF6-1470-4438-ADEE-768B7C9B2E50}" type="slidenum">
              <a:rPr lang="es-CL" smtClean="0"/>
              <a:pPr/>
              <a:t>‹Nº›</a:t>
            </a:fld>
            <a:endParaRPr lang="es-CL"/>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BD90E8C3-8C40-4F18-ABEB-EF928D2BF8B1}" type="datetimeFigureOut">
              <a:rPr lang="es-CL" smtClean="0"/>
              <a:pPr/>
              <a:t>19-03-2020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5D33FFF6-1470-4438-ADEE-768B7C9B2E50}" type="slidenum">
              <a:rPr lang="es-CL" smtClean="0"/>
              <a:pPr/>
              <a:t>‹Nº›</a:t>
            </a:fld>
            <a:endParaRPr lang="es-CL"/>
          </a:p>
        </p:txBody>
      </p:sp>
      <p:sp>
        <p:nvSpPr>
          <p:cNvPr id="8" name="7 Título"/>
          <p:cNvSpPr>
            <a:spLocks noGrp="1"/>
          </p:cNvSpPr>
          <p:nvPr>
            <p:ph type="title"/>
          </p:nvPr>
        </p:nvSpPr>
        <p:spPr/>
        <p:txBody>
          <a:bodyPr rtlCol="0"/>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BD90E8C3-8C40-4F18-ABEB-EF928D2BF8B1}" type="datetimeFigureOut">
              <a:rPr lang="es-CL" smtClean="0"/>
              <a:pPr/>
              <a:t>19-03-2020</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5D33FFF6-1470-4438-ADEE-768B7C9B2E50}" type="slidenum">
              <a:rPr lang="es-CL" smtClean="0"/>
              <a:pPr/>
              <a:t>‹Nº›</a:t>
            </a:fld>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BD90E8C3-8C40-4F18-ABEB-EF928D2BF8B1}" type="datetimeFigureOut">
              <a:rPr lang="es-CL" smtClean="0"/>
              <a:pPr/>
              <a:t>19-03-2020</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5D33FFF6-1470-4438-ADEE-768B7C9B2E50}" type="slidenum">
              <a:rPr lang="es-CL" smtClean="0"/>
              <a:pPr/>
              <a:t>‹Nº›</a:t>
            </a:fld>
            <a:endParaRPr lang="es-CL"/>
          </a:p>
        </p:txBody>
      </p:sp>
      <p:sp>
        <p:nvSpPr>
          <p:cNvPr id="6" name="5 Título"/>
          <p:cNvSpPr>
            <a:spLocks noGrp="1"/>
          </p:cNvSpPr>
          <p:nvPr>
            <p:ph type="title"/>
          </p:nvPr>
        </p:nvSpPr>
        <p:spPr/>
        <p:txBody>
          <a:bodyPr rtlCol="0"/>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D90E8C3-8C40-4F18-ABEB-EF928D2BF8B1}" type="datetimeFigureOut">
              <a:rPr lang="es-CL" smtClean="0"/>
              <a:pPr/>
              <a:t>19-03-2020</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5D33FFF6-1470-4438-ADEE-768B7C9B2E50}"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p>
            <a:fld id="{BD90E8C3-8C40-4F18-ABEB-EF928D2BF8B1}" type="datetimeFigureOut">
              <a:rPr lang="es-CL" smtClean="0"/>
              <a:pPr/>
              <a:t>19-03-2020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5D33FFF6-1470-4438-ADEE-768B7C9B2E50}" type="slidenum">
              <a:rPr lang="es-CL" smtClean="0"/>
              <a:pPr/>
              <a:t>‹Nº›</a:t>
            </a:fld>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BD90E8C3-8C40-4F18-ABEB-EF928D2BF8B1}" type="datetimeFigureOut">
              <a:rPr lang="es-CL" smtClean="0"/>
              <a:pPr/>
              <a:t>19-03-2020</a:t>
            </a:fld>
            <a:endParaRPr lang="es-CL"/>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CL"/>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5D33FFF6-1470-4438-ADEE-768B7C9B2E50}" type="slidenum">
              <a:rPr lang="es-CL" smtClean="0"/>
              <a:pPr/>
              <a:t>‹Nº›</a:t>
            </a:fld>
            <a:endParaRPr lang="es-CL"/>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s-ES"/>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D90E8C3-8C40-4F18-ABEB-EF928D2BF8B1}" type="datetimeFigureOut">
              <a:rPr lang="es-CL" smtClean="0"/>
              <a:pPr/>
              <a:t>19-03-2020</a:t>
            </a:fld>
            <a:endParaRPr lang="es-CL"/>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CL"/>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D33FFF6-1470-4438-ADEE-768B7C9B2E50}" type="slidenum">
              <a:rPr lang="es-CL" smtClean="0"/>
              <a:pPr/>
              <a:t>‹Nº›</a:t>
            </a:fld>
            <a:endParaRPr lang="es-CL"/>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CL" sz="4000" b="1" dirty="0">
                <a:solidFill>
                  <a:schemeClr val="tx2"/>
                </a:solidFill>
                <a:latin typeface="Arial" pitchFamily="34" charset="0"/>
                <a:cs typeface="Arial" pitchFamily="34" charset="0"/>
              </a:rPr>
              <a:t>ACTIVIDAD FISICA, OBESIDAD,DIABETES MELLITUS E HIPERTENCION ARTERIAL.</a:t>
            </a:r>
            <a:r>
              <a:rPr lang="es-CL" b="1" dirty="0">
                <a:solidFill>
                  <a:schemeClr val="tx2"/>
                </a:solidFill>
                <a:latin typeface="Arial" pitchFamily="34" charset="0"/>
                <a:cs typeface="Arial" pitchFamily="34" charset="0"/>
              </a:rPr>
              <a:t>  </a:t>
            </a:r>
          </a:p>
        </p:txBody>
      </p:sp>
      <p:sp>
        <p:nvSpPr>
          <p:cNvPr id="3" name="2 Subtítulo"/>
          <p:cNvSpPr>
            <a:spLocks noGrp="1"/>
          </p:cNvSpPr>
          <p:nvPr>
            <p:ph type="subTitle" idx="1"/>
          </p:nvPr>
        </p:nvSpPr>
        <p:spPr/>
        <p:txBody>
          <a:bodyPr>
            <a:normAutofit fontScale="92500" lnSpcReduction="10000"/>
          </a:bodyPr>
          <a:lstStyle/>
          <a:p>
            <a:pPr algn="ctr"/>
            <a:r>
              <a:rPr lang="es-CL" b="1" dirty="0">
                <a:solidFill>
                  <a:srgbClr val="FFC000"/>
                </a:solidFill>
                <a:latin typeface="Arial" pitchFamily="34" charset="0"/>
                <a:cs typeface="Arial" pitchFamily="34" charset="0"/>
              </a:rPr>
              <a:t>CIENCIAS PARA LA CIUDADANIA.</a:t>
            </a:r>
          </a:p>
          <a:p>
            <a:pPr algn="ctr"/>
            <a:r>
              <a:rPr lang="es-CL" b="1" dirty="0">
                <a:solidFill>
                  <a:srgbClr val="FFC000"/>
                </a:solidFill>
                <a:latin typeface="Arial" pitchFamily="34" charset="0"/>
                <a:cs typeface="Arial" pitchFamily="34" charset="0"/>
              </a:rPr>
              <a:t>PROFESORA: DORA RODRIGUEZ       ENFERMERA.</a:t>
            </a:r>
          </a:p>
          <a:p>
            <a:endParaRPr lang="es-CL" b="1" dirty="0">
              <a:solidFill>
                <a:srgbClr val="FFC000"/>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28"/>
            <a:ext cx="8229600" cy="5840435"/>
          </a:xfrm>
        </p:spPr>
        <p:txBody>
          <a:bodyPr/>
          <a:lstStyle/>
          <a:p>
            <a:r>
              <a:rPr lang="es-CL" b="1" dirty="0">
                <a:solidFill>
                  <a:schemeClr val="tx2"/>
                </a:solidFill>
                <a:latin typeface="Arial" pitchFamily="34" charset="0"/>
                <a:cs typeface="Arial" pitchFamily="34" charset="0"/>
              </a:rPr>
              <a:t>Obesidad y/o Sobre Peso: </a:t>
            </a:r>
            <a:r>
              <a:rPr lang="es-CL" dirty="0">
                <a:latin typeface="Arial" pitchFamily="34" charset="0"/>
                <a:cs typeface="Arial" pitchFamily="34" charset="0"/>
              </a:rPr>
              <a:t>se define como una acumulación anormal o excesiva de grasa que puede ser perjudicial para la salud, esta es una enfermedad crónica como la DM – HTA. </a:t>
            </a:r>
            <a:endParaRPr lang="es-CL" b="1" dirty="0">
              <a:solidFill>
                <a:schemeClr val="tx2"/>
              </a:solidFill>
              <a:latin typeface="Arial" pitchFamily="34" charset="0"/>
              <a:cs typeface="Arial" pitchFamily="34" charset="0"/>
            </a:endParaRPr>
          </a:p>
        </p:txBody>
      </p:sp>
      <p:pic>
        <p:nvPicPr>
          <p:cNvPr id="5122" name="Picture 2" descr="D:\Usuario\Pictures\OBESIDAD.jpg"/>
          <p:cNvPicPr>
            <a:picLocks noChangeAspect="1" noChangeArrowheads="1"/>
          </p:cNvPicPr>
          <p:nvPr/>
        </p:nvPicPr>
        <p:blipFill>
          <a:blip r:embed="rId2"/>
          <a:srcRect/>
          <a:stretch>
            <a:fillRect/>
          </a:stretch>
        </p:blipFill>
        <p:spPr bwMode="auto">
          <a:xfrm>
            <a:off x="2643174" y="3143248"/>
            <a:ext cx="3571880" cy="257176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57232"/>
            <a:ext cx="8229600" cy="5643602"/>
          </a:xfrm>
        </p:spPr>
        <p:txBody>
          <a:bodyPr/>
          <a:lstStyle/>
          <a:p>
            <a:pPr>
              <a:buNone/>
            </a:pPr>
            <a:r>
              <a:rPr lang="es-CL" b="1" dirty="0">
                <a:solidFill>
                  <a:schemeClr val="tx2"/>
                </a:solidFill>
                <a:latin typeface="Arial" pitchFamily="34" charset="0"/>
                <a:cs typeface="Arial" pitchFamily="34" charset="0"/>
              </a:rPr>
              <a:t>   </a:t>
            </a:r>
            <a:r>
              <a:rPr lang="es-CL" b="1" dirty="0">
                <a:latin typeface="Arial" pitchFamily="34" charset="0"/>
                <a:cs typeface="Arial" pitchFamily="34" charset="0"/>
              </a:rPr>
              <a:t>M</a:t>
            </a:r>
            <a:r>
              <a:rPr lang="es-CL" dirty="0">
                <a:latin typeface="Arial" pitchFamily="34" charset="0"/>
                <a:cs typeface="Arial" pitchFamily="34" charset="0"/>
              </a:rPr>
              <a:t>alos hábitos alimenticios, falta de ejercicios, predisposición genética, etc. </a:t>
            </a:r>
            <a:r>
              <a:rPr lang="es-CL" b="1" dirty="0">
                <a:latin typeface="Arial" pitchFamily="34" charset="0"/>
                <a:cs typeface="Arial" pitchFamily="34" charset="0"/>
              </a:rPr>
              <a:t>Existe una forma simple de medir la obesidad es (IMC) esto es el peso( kg) entre (%) la talla (cm). </a:t>
            </a:r>
          </a:p>
          <a:p>
            <a:pPr>
              <a:buNone/>
            </a:pPr>
            <a:r>
              <a:rPr lang="es-CL" b="1" dirty="0">
                <a:latin typeface="Arial" pitchFamily="34" charset="0"/>
                <a:cs typeface="Arial" pitchFamily="34" charset="0"/>
              </a:rPr>
              <a:t>   </a:t>
            </a:r>
          </a:p>
          <a:p>
            <a:pPr>
              <a:buNone/>
            </a:pPr>
            <a:r>
              <a:rPr lang="es-CL" b="1" dirty="0">
                <a:latin typeface="Arial" pitchFamily="34" charset="0"/>
                <a:cs typeface="Arial" pitchFamily="34" charset="0"/>
              </a:rPr>
              <a:t> IMC= índice de masa corporal</a:t>
            </a:r>
          </a:p>
          <a:p>
            <a:endParaRPr lang="es-CL" dirty="0"/>
          </a:p>
        </p:txBody>
      </p:sp>
      <p:sp>
        <p:nvSpPr>
          <p:cNvPr id="2" name="1 Título"/>
          <p:cNvSpPr>
            <a:spLocks noGrp="1"/>
          </p:cNvSpPr>
          <p:nvPr>
            <p:ph type="title"/>
          </p:nvPr>
        </p:nvSpPr>
        <p:spPr>
          <a:xfrm>
            <a:off x="428596" y="0"/>
            <a:ext cx="8229600" cy="796908"/>
          </a:xfrm>
        </p:spPr>
        <p:txBody>
          <a:bodyPr>
            <a:normAutofit/>
          </a:bodyPr>
          <a:lstStyle/>
          <a:p>
            <a:r>
              <a:rPr lang="es-CL" sz="3600" b="1" dirty="0">
                <a:solidFill>
                  <a:schemeClr val="tx2"/>
                </a:solidFill>
                <a:latin typeface="Arial" pitchFamily="34" charset="0"/>
                <a:cs typeface="Arial" pitchFamily="34" charset="0"/>
              </a:rPr>
              <a:t>FACTORES DE RIESGO</a:t>
            </a:r>
            <a:endParaRPr lang="es-CL" sz="3600" dirty="0"/>
          </a:p>
        </p:txBody>
      </p:sp>
      <p:pic>
        <p:nvPicPr>
          <p:cNvPr id="6146" name="Picture 2" descr="D:\Usuario\Pictures\IMC.jpg"/>
          <p:cNvPicPr>
            <a:picLocks noChangeAspect="1" noChangeArrowheads="1"/>
          </p:cNvPicPr>
          <p:nvPr/>
        </p:nvPicPr>
        <p:blipFill>
          <a:blip r:embed="rId2"/>
          <a:srcRect/>
          <a:stretch>
            <a:fillRect/>
          </a:stretch>
        </p:blipFill>
        <p:spPr bwMode="auto">
          <a:xfrm>
            <a:off x="1643042" y="3500438"/>
            <a:ext cx="5857916" cy="2833697"/>
          </a:xfrm>
          <a:prstGeom prst="rect">
            <a:avLst/>
          </a:prstGeom>
          <a:noFill/>
        </p:spPr>
      </p:pic>
      <p:sp>
        <p:nvSpPr>
          <p:cNvPr id="5" name="4 Flecha abajo"/>
          <p:cNvSpPr/>
          <p:nvPr/>
        </p:nvSpPr>
        <p:spPr>
          <a:xfrm>
            <a:off x="6215074" y="228599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214422"/>
            <a:ext cx="8229600" cy="4792869"/>
          </a:xfrm>
        </p:spPr>
        <p:txBody>
          <a:bodyPr/>
          <a:lstStyle/>
          <a:p>
            <a:r>
              <a:rPr lang="es-CL" dirty="0">
                <a:solidFill>
                  <a:schemeClr val="tx2"/>
                </a:solidFill>
              </a:rPr>
              <a:t>¿Alguien cercano a ti tiene Hipertensión u Obesidad?, </a:t>
            </a:r>
          </a:p>
          <a:p>
            <a:r>
              <a:rPr lang="es-CL" dirty="0">
                <a:solidFill>
                  <a:schemeClr val="tx2"/>
                </a:solidFill>
              </a:rPr>
              <a:t>¿Qué sientes tú frente a esta situación?,</a:t>
            </a:r>
          </a:p>
          <a:p>
            <a:r>
              <a:rPr lang="es-CL" dirty="0">
                <a:solidFill>
                  <a:schemeClr val="tx2"/>
                </a:solidFill>
              </a:rPr>
              <a:t>¿Conoces la realidad de Chile en estos temas de </a:t>
            </a:r>
            <a:r>
              <a:rPr lang="es-CL" dirty="0">
                <a:solidFill>
                  <a:srgbClr val="C00000"/>
                </a:solidFill>
              </a:rPr>
              <a:t>HTA - DM </a:t>
            </a:r>
            <a:r>
              <a:rPr lang="es-CL" dirty="0">
                <a:solidFill>
                  <a:schemeClr val="tx2"/>
                </a:solidFill>
              </a:rPr>
              <a:t>Obesidad? Comenta sobre esto lo que sabes, has leído u/o escuchado.</a:t>
            </a:r>
          </a:p>
          <a:p>
            <a:endParaRPr lang="es-CL" dirty="0">
              <a:solidFill>
                <a:schemeClr val="tx2"/>
              </a:solidFill>
            </a:endParaRPr>
          </a:p>
          <a:p>
            <a:r>
              <a:rPr lang="es-CL" b="1" dirty="0">
                <a:solidFill>
                  <a:srgbClr val="C00000"/>
                </a:solidFill>
              </a:rPr>
              <a:t>ALERTA:</a:t>
            </a:r>
          </a:p>
          <a:p>
            <a:r>
              <a:rPr lang="es-CL" dirty="0">
                <a:solidFill>
                  <a:srgbClr val="C00000"/>
                </a:solidFill>
              </a:rPr>
              <a:t>HTA=HIPERTENSION ARTERIAL</a:t>
            </a:r>
          </a:p>
          <a:p>
            <a:r>
              <a:rPr lang="es-CL" dirty="0">
                <a:solidFill>
                  <a:srgbClr val="C00000"/>
                </a:solidFill>
              </a:rPr>
              <a:t>DM= DIABETES MELLITUS</a:t>
            </a:r>
          </a:p>
        </p:txBody>
      </p:sp>
      <p:sp>
        <p:nvSpPr>
          <p:cNvPr id="3" name="2 Título"/>
          <p:cNvSpPr>
            <a:spLocks noGrp="1"/>
          </p:cNvSpPr>
          <p:nvPr>
            <p:ph type="title"/>
          </p:nvPr>
        </p:nvSpPr>
        <p:spPr>
          <a:xfrm>
            <a:off x="285720" y="285728"/>
            <a:ext cx="8229600" cy="1142984"/>
          </a:xfrm>
        </p:spPr>
        <p:txBody>
          <a:bodyPr>
            <a:normAutofit fontScale="90000"/>
          </a:bodyPr>
          <a:lstStyle/>
          <a:p>
            <a:r>
              <a:rPr lang="es-CL" sz="3600" dirty="0">
                <a:latin typeface="Arial" pitchFamily="34" charset="0"/>
                <a:cs typeface="Arial" pitchFamily="34" charset="0"/>
              </a:rPr>
              <a:t>Responden algunas preguntas de sensibilización </a:t>
            </a:r>
            <a:br>
              <a:rPr lang="es-CL" dirty="0">
                <a:solidFill>
                  <a:schemeClr val="bg2">
                    <a:lumMod val="25000"/>
                  </a:schemeClr>
                </a:solidFill>
              </a:rPr>
            </a:br>
            <a:endParaRPr lang="es-CL" dirty="0">
              <a:solidFill>
                <a:schemeClr val="bg2">
                  <a:lumMod val="2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p:cNvPicPr>
          <p:nvPr>
            <p:ph idx="1"/>
          </p:nvPr>
        </p:nvPicPr>
        <p:blipFill>
          <a:blip r:embed="rId2"/>
          <a:stretch>
            <a:fillRect/>
          </a:stretch>
        </p:blipFill>
        <p:spPr bwMode="auto">
          <a:xfrm>
            <a:off x="428596" y="1857364"/>
            <a:ext cx="8229600" cy="5000636"/>
          </a:xfrm>
          <a:prstGeom prst="rect">
            <a:avLst/>
          </a:prstGeom>
          <a:noFill/>
          <a:ln w="9525">
            <a:noFill/>
            <a:miter lim="800000"/>
            <a:headEnd/>
            <a:tailEnd/>
          </a:ln>
        </p:spPr>
      </p:pic>
      <p:sp>
        <p:nvSpPr>
          <p:cNvPr id="2" name="1 Título"/>
          <p:cNvSpPr>
            <a:spLocks noGrp="1"/>
          </p:cNvSpPr>
          <p:nvPr>
            <p:ph type="title"/>
          </p:nvPr>
        </p:nvSpPr>
        <p:spPr>
          <a:xfrm>
            <a:off x="428596" y="0"/>
            <a:ext cx="8229600" cy="2214530"/>
          </a:xfrm>
        </p:spPr>
        <p:txBody>
          <a:bodyPr>
            <a:normAutofit fontScale="90000"/>
          </a:bodyPr>
          <a:lstStyle/>
          <a:p>
            <a:r>
              <a:rPr lang="es-CL" sz="2200" dirty="0">
                <a:latin typeface="Arial" pitchFamily="34" charset="0"/>
                <a:cs typeface="Arial" pitchFamily="34" charset="0"/>
              </a:rPr>
              <a:t>Analizan la información y datos entregados por investigaciones realizadas por el Ministerio del Deporte y de Salud en el siguiente grafico y Responde, teniendo en cuenta que los números de abajo corresponden a edades y los de arriba al porcentaje de personas los de color azul claro  serian las personas activas y los azul oscuros las personas inactivas.</a:t>
            </a:r>
            <a:br>
              <a:rPr lang="es-CL" sz="2400" dirty="0"/>
            </a:br>
            <a:endParaRPr lang="es-CL" sz="2400"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CL" sz="2400" b="1" dirty="0">
                <a:solidFill>
                  <a:schemeClr val="tx2"/>
                </a:solidFill>
                <a:latin typeface="Arial" pitchFamily="34" charset="0"/>
                <a:cs typeface="Arial" pitchFamily="34" charset="0"/>
              </a:rPr>
              <a:t>1. ¿Qué grupo según edad presenta mayor y menor actividad física? ¿Cuáles podrían ser las razones de esto ocurra?  </a:t>
            </a:r>
            <a:endParaRPr lang="es-CL" sz="2400" dirty="0">
              <a:solidFill>
                <a:schemeClr val="tx2"/>
              </a:solidFill>
              <a:latin typeface="Arial" pitchFamily="34" charset="0"/>
              <a:cs typeface="Arial" pitchFamily="34" charset="0"/>
            </a:endParaRPr>
          </a:p>
          <a:p>
            <a:r>
              <a:rPr lang="es-CL" sz="2400" b="1" dirty="0">
                <a:solidFill>
                  <a:schemeClr val="tx2"/>
                </a:solidFill>
                <a:latin typeface="Arial" pitchFamily="34" charset="0"/>
                <a:cs typeface="Arial" pitchFamily="34" charset="0"/>
              </a:rPr>
              <a:t>2. ¿Cuáles son las razones según tu apreciación que explican el aumento de personas inactivas en la población chilena? </a:t>
            </a:r>
          </a:p>
          <a:p>
            <a:r>
              <a:rPr lang="es-CL" sz="2400" b="1" dirty="0">
                <a:solidFill>
                  <a:schemeClr val="tx2"/>
                </a:solidFill>
                <a:latin typeface="Arial" pitchFamily="34" charset="0"/>
                <a:cs typeface="Arial" pitchFamily="34" charset="0"/>
              </a:rPr>
              <a:t>3. ¿Qué relación se puede establecer entre el nivel de actividad física y el estado nutricional de la población chilena? </a:t>
            </a:r>
            <a:endParaRPr lang="es-CL" sz="2400" dirty="0">
              <a:solidFill>
                <a:schemeClr val="tx2"/>
              </a:solidFill>
              <a:latin typeface="Arial" pitchFamily="34" charset="0"/>
              <a:cs typeface="Arial" pitchFamily="34" charset="0"/>
            </a:endParaRPr>
          </a:p>
          <a:p>
            <a:r>
              <a:rPr lang="es-CL" sz="2400" b="1" dirty="0">
                <a:solidFill>
                  <a:schemeClr val="tx2"/>
                </a:solidFill>
                <a:latin typeface="Arial" pitchFamily="34" charset="0"/>
                <a:cs typeface="Arial" pitchFamily="34" charset="0"/>
              </a:rPr>
              <a:t>4. ¿Cuáles podrían ser los factores de riesgo que presenta la población al NO realizar actividad física? </a:t>
            </a:r>
            <a:endParaRPr lang="es-CL" sz="2400" dirty="0">
              <a:solidFill>
                <a:schemeClr val="tx2"/>
              </a:solidFill>
              <a:latin typeface="Arial" pitchFamily="34" charset="0"/>
              <a:cs typeface="Arial" pitchFamily="34" charset="0"/>
            </a:endParaRPr>
          </a:p>
          <a:p>
            <a:endParaRPr lang="es-CL" sz="2400" dirty="0">
              <a:solidFill>
                <a:schemeClr val="tx2"/>
              </a:solidFill>
              <a:latin typeface="Arial" pitchFamily="34" charset="0"/>
              <a:cs typeface="Arial" pitchFamily="34" charset="0"/>
            </a:endParaRPr>
          </a:p>
          <a:p>
            <a:endParaRPr lang="es-CL" sz="2400" dirty="0">
              <a:solidFill>
                <a:schemeClr val="tx2"/>
              </a:solidFill>
              <a:latin typeface="Arial" pitchFamily="34" charset="0"/>
              <a:cs typeface="Arial" pitchFamily="34" charset="0"/>
            </a:endParaRPr>
          </a:p>
        </p:txBody>
      </p:sp>
      <p:sp>
        <p:nvSpPr>
          <p:cNvPr id="3" name="2 Título"/>
          <p:cNvSpPr>
            <a:spLocks noGrp="1"/>
          </p:cNvSpPr>
          <p:nvPr>
            <p:ph type="title"/>
          </p:nvPr>
        </p:nvSpPr>
        <p:spPr/>
        <p:txBody>
          <a:bodyPr>
            <a:normAutofit fontScale="90000"/>
          </a:bodyPr>
          <a:lstStyle/>
          <a:p>
            <a:r>
              <a:rPr lang="es-CL" sz="2400" dirty="0">
                <a:latin typeface="Arial" pitchFamily="34" charset="0"/>
                <a:cs typeface="Arial" pitchFamily="34" charset="0"/>
              </a:rPr>
              <a:t>DESPUES DE HABER VISTO Y ANALIZADO EL GRAFICO RESPONDE SEGÚN TU APRESIACION.(5pto c/u)</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5697559"/>
          </a:xfrm>
        </p:spPr>
        <p:txBody>
          <a:bodyPr/>
          <a:lstStyle/>
          <a:p>
            <a:endParaRPr lang="es-CL" dirty="0"/>
          </a:p>
          <a:p>
            <a:endParaRPr lang="es-CL" dirty="0"/>
          </a:p>
          <a:p>
            <a:r>
              <a:rPr lang="es-CL" dirty="0"/>
              <a:t>REALIZAR TALLER #2 CIENCIAS PARA LA CIUDADANIA . </a:t>
            </a:r>
          </a:p>
          <a:p>
            <a:r>
              <a:rPr lang="es-CL" dirty="0"/>
              <a:t>ANALISIS DE GRAFICOS.</a:t>
            </a:r>
          </a:p>
          <a:p>
            <a:r>
              <a:rPr lang="es-CL" dirty="0">
                <a:solidFill>
                  <a:srgbClr val="FF0000"/>
                </a:solidFill>
              </a:rPr>
              <a:t>PARA LA PRÓXIMA CLASE TRAE MATERIALES PARA ELABORAR UN AFICHE QUE DIVULGUE UN MENSAJE A LA COMUNIDAD ESCOLAR QUE PROMUEVA LA ALIMENTACIÓN SALUDABLE Y LA ACTIVIDAD FÍSICA. </a:t>
            </a:r>
          </a:p>
          <a:p>
            <a:pPr>
              <a:buNone/>
            </a:pPr>
            <a:endParaRPr lang="es-CL" b="1" dirty="0">
              <a:solidFill>
                <a:srgbClr val="FF0000"/>
              </a:solidFill>
            </a:endParaRPr>
          </a:p>
          <a:p>
            <a:pPr>
              <a:buNone/>
            </a:pPr>
            <a:r>
              <a:rPr lang="es-CL" b="1" dirty="0">
                <a:solidFill>
                  <a:srgbClr val="FF0000"/>
                </a:solidFill>
              </a:rPr>
              <a:t>PENDIENTE POR HACER EN CLASE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CL" dirty="0"/>
              <a:t>SEMANA DEL 23 AL 27 DE MARZO 2020</a:t>
            </a:r>
          </a:p>
          <a:p>
            <a:r>
              <a:rPr lang="es-CL" dirty="0"/>
              <a:t>COPIA EL PPT EN TU CUADERNO Y RESPONDE LA ACTIVIDAD QUE APARECE AL FINAL.</a:t>
            </a:r>
          </a:p>
          <a:p>
            <a:r>
              <a:rPr lang="es-CL" dirty="0"/>
              <a:t>EL CUADERNO SERA CORREGIDO A LA VUELTA A CLASES. </a:t>
            </a:r>
          </a:p>
          <a:p>
            <a:r>
              <a:rPr lang="es-CL" dirty="0"/>
              <a:t>Envíalo a:</a:t>
            </a:r>
          </a:p>
          <a:p>
            <a:pPr marL="109728" indent="0">
              <a:buNone/>
            </a:pPr>
            <a:r>
              <a:rPr lang="es-CL" b="1" dirty="0"/>
              <a:t>CORREO:DORARODRIGUEZ02@HOTMAIL.COM</a:t>
            </a:r>
          </a:p>
          <a:p>
            <a:endParaRPr lang="es-CL" b="1" dirty="0"/>
          </a:p>
          <a:p>
            <a:endParaRPr lang="es-CL" b="1" dirty="0"/>
          </a:p>
        </p:txBody>
      </p:sp>
      <p:sp>
        <p:nvSpPr>
          <p:cNvPr id="2" name="1 Título"/>
          <p:cNvSpPr>
            <a:spLocks noGrp="1"/>
          </p:cNvSpPr>
          <p:nvPr>
            <p:ph type="title"/>
          </p:nvPr>
        </p:nvSpPr>
        <p:spPr/>
        <p:txBody>
          <a:bodyPr/>
          <a:lstStyle/>
          <a:p>
            <a:r>
              <a:rPr lang="es-CL" b="1" dirty="0">
                <a:solidFill>
                  <a:schemeClr val="tx2"/>
                </a:solidFill>
              </a:rPr>
              <a:t>GUIA DE TRABAJO 3 MEDIO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28670"/>
            <a:ext cx="8229600" cy="5197493"/>
          </a:xfrm>
        </p:spPr>
        <p:txBody>
          <a:bodyPr>
            <a:normAutofit lnSpcReduction="10000"/>
          </a:bodyPr>
          <a:lstStyle/>
          <a:p>
            <a:r>
              <a:rPr lang="es-ES_tradnl" sz="2800" b="1" dirty="0">
                <a:solidFill>
                  <a:schemeClr val="tx2"/>
                </a:solidFill>
              </a:rPr>
              <a:t>OA1</a:t>
            </a:r>
            <a:r>
              <a:rPr lang="es-ES_tradnl" sz="2800" b="1" dirty="0"/>
              <a:t>:</a:t>
            </a:r>
            <a:r>
              <a:rPr lang="es-ES_tradnl" sz="2800" dirty="0"/>
              <a:t>DESAROLLAR EN LOS ALUMNOS HABILIDADES Y ACTITUDES NECESARIAS PARA LA INVESTIGACION CIENTIFICA, COMPRENDIENDO CONOCIMIENTOS BASICOS DE SALUD, BIENESTAR, SEGURIDAD, PREVENCION Y AUTOCUIDADO</a:t>
            </a:r>
            <a:endParaRPr lang="es-CL" sz="2800" dirty="0">
              <a:latin typeface="Arial" pitchFamily="34" charset="0"/>
              <a:cs typeface="Arial" pitchFamily="34" charset="0"/>
            </a:endParaRPr>
          </a:p>
          <a:p>
            <a:r>
              <a:rPr lang="es-CL" sz="2800" b="1" dirty="0">
                <a:solidFill>
                  <a:schemeClr val="tx2"/>
                </a:solidFill>
                <a:latin typeface="Arial" pitchFamily="34" charset="0"/>
                <a:cs typeface="Arial" pitchFamily="34" charset="0"/>
              </a:rPr>
              <a:t>OBJETIVO DE LA CLASE</a:t>
            </a:r>
            <a:r>
              <a:rPr lang="es-CL" sz="2800" b="1" dirty="0">
                <a:latin typeface="Arial" pitchFamily="34" charset="0"/>
                <a:cs typeface="Arial" pitchFamily="34" charset="0"/>
              </a:rPr>
              <a:t>: </a:t>
            </a:r>
            <a:r>
              <a:rPr lang="es-CL" sz="2800" dirty="0">
                <a:latin typeface="Arial" pitchFamily="34" charset="0"/>
                <a:cs typeface="Arial" pitchFamily="34" charset="0"/>
              </a:rPr>
              <a:t>Comprender la relación que existe entre el estado nutricional, la actividad física y las enfermedades crónicas como Diabetes, Hipertensión Arterial y Obesidad en la población chilena , así como también el cuidado por la salud evitando conductas de riesgos.</a:t>
            </a:r>
          </a:p>
        </p:txBody>
      </p:sp>
      <p:sp>
        <p:nvSpPr>
          <p:cNvPr id="2" name="1 Título"/>
          <p:cNvSpPr>
            <a:spLocks noGrp="1"/>
          </p:cNvSpPr>
          <p:nvPr>
            <p:ph type="title"/>
          </p:nvPr>
        </p:nvSpPr>
        <p:spPr>
          <a:xfrm>
            <a:off x="457200" y="0"/>
            <a:ext cx="8229600" cy="1000108"/>
          </a:xfrm>
        </p:spPr>
        <p:txBody>
          <a:bodyPr/>
          <a:lstStyle/>
          <a:p>
            <a:r>
              <a:rPr lang="es-CL" b="1" dirty="0">
                <a:solidFill>
                  <a:schemeClr val="tx2"/>
                </a:solidFill>
                <a:latin typeface="Arial" pitchFamily="34" charset="0"/>
                <a:cs typeface="Arial" pitchFamily="34" charset="0"/>
              </a:rPr>
              <a:t>OBJETIVOS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Marcador de texto"/>
          <p:cNvSpPr>
            <a:spLocks noGrp="1"/>
          </p:cNvSpPr>
          <p:nvPr>
            <p:ph type="body" idx="1"/>
          </p:nvPr>
        </p:nvSpPr>
        <p:spPr>
          <a:xfrm>
            <a:off x="0" y="357166"/>
            <a:ext cx="3428992" cy="762000"/>
          </a:xfrm>
        </p:spPr>
        <p:txBody>
          <a:bodyPr/>
          <a:lstStyle/>
          <a:p>
            <a:r>
              <a:rPr lang="es-CL" dirty="0"/>
              <a:t>NUTRICION</a:t>
            </a:r>
          </a:p>
        </p:txBody>
      </p:sp>
      <p:sp>
        <p:nvSpPr>
          <p:cNvPr id="13" name="12 Marcador de texto"/>
          <p:cNvSpPr>
            <a:spLocks noGrp="1"/>
          </p:cNvSpPr>
          <p:nvPr>
            <p:ph type="body" sz="half" idx="3"/>
          </p:nvPr>
        </p:nvSpPr>
        <p:spPr>
          <a:xfrm>
            <a:off x="5929322" y="357166"/>
            <a:ext cx="3214678" cy="762000"/>
          </a:xfrm>
        </p:spPr>
        <p:txBody>
          <a:bodyPr>
            <a:normAutofit lnSpcReduction="10000"/>
          </a:bodyPr>
          <a:lstStyle/>
          <a:p>
            <a:r>
              <a:rPr lang="es-CL" dirty="0"/>
              <a:t>ESTADO NUTRICIONAL</a:t>
            </a:r>
          </a:p>
        </p:txBody>
      </p:sp>
      <p:sp>
        <p:nvSpPr>
          <p:cNvPr id="12" name="11 Marcador de contenido"/>
          <p:cNvSpPr>
            <a:spLocks noGrp="1"/>
          </p:cNvSpPr>
          <p:nvPr>
            <p:ph sz="quarter" idx="2"/>
          </p:nvPr>
        </p:nvSpPr>
        <p:spPr>
          <a:xfrm>
            <a:off x="0" y="1285860"/>
            <a:ext cx="3543296" cy="4572032"/>
          </a:xfrm>
        </p:spPr>
        <p:txBody>
          <a:bodyPr>
            <a:noAutofit/>
          </a:bodyPr>
          <a:lstStyle/>
          <a:p>
            <a:r>
              <a:rPr lang="es-CL" dirty="0">
                <a:latin typeface="Arial" pitchFamily="34" charset="0"/>
                <a:cs typeface="Arial" pitchFamily="34" charset="0"/>
              </a:rPr>
              <a:t>Es el proceso de obtener y procesar nutrientes hasta tenerlos en una forma utilizable. Involucra la adquisición de los nutrientes, la digestión, la absorción, la distribución de los nutrientes en el organismo y, sobre todo, su utilización por las células del cuerpo.</a:t>
            </a:r>
          </a:p>
        </p:txBody>
      </p:sp>
      <p:sp>
        <p:nvSpPr>
          <p:cNvPr id="14" name="13 Marcador de contenido"/>
          <p:cNvSpPr>
            <a:spLocks noGrp="1"/>
          </p:cNvSpPr>
          <p:nvPr>
            <p:ph sz="quarter" idx="4"/>
          </p:nvPr>
        </p:nvSpPr>
        <p:spPr>
          <a:xfrm>
            <a:off x="5929322" y="1357298"/>
            <a:ext cx="3214678" cy="3941763"/>
          </a:xfrm>
        </p:spPr>
        <p:txBody>
          <a:bodyPr>
            <a:normAutofit fontScale="92500" lnSpcReduction="20000"/>
          </a:bodyPr>
          <a:lstStyle/>
          <a:p>
            <a:r>
              <a:rPr lang="es-CL" dirty="0"/>
              <a:t> </a:t>
            </a:r>
            <a:r>
              <a:rPr lang="es-CL" sz="2800" dirty="0">
                <a:latin typeface="Arial" pitchFamily="34" charset="0"/>
                <a:cs typeface="Arial" pitchFamily="34" charset="0"/>
              </a:rPr>
              <a:t>Es la situación en la que se encuentra una persona en relación con la ingesta y adaptaciones fisiológicas que tienen lugar tras el ingreso de nutrientes. ...</a:t>
            </a:r>
          </a:p>
        </p:txBody>
      </p:sp>
      <p:pic>
        <p:nvPicPr>
          <p:cNvPr id="28674" name="Picture 2" descr="D:\Usuario\Pictures\nutricion.jpg"/>
          <p:cNvPicPr>
            <a:picLocks noChangeAspect="1" noChangeArrowheads="1"/>
          </p:cNvPicPr>
          <p:nvPr/>
        </p:nvPicPr>
        <p:blipFill>
          <a:blip r:embed="rId2"/>
          <a:srcRect/>
          <a:stretch>
            <a:fillRect/>
          </a:stretch>
        </p:blipFill>
        <p:spPr bwMode="auto">
          <a:xfrm>
            <a:off x="3500430" y="2714620"/>
            <a:ext cx="2695575" cy="16954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6215106"/>
          </a:xfrm>
        </p:spPr>
        <p:txBody>
          <a:bodyPr/>
          <a:lstStyle/>
          <a:p>
            <a:r>
              <a:rPr lang="es-CL" b="1" dirty="0">
                <a:solidFill>
                  <a:schemeClr val="tx2"/>
                </a:solidFill>
                <a:latin typeface="Arial" pitchFamily="34" charset="0"/>
                <a:cs typeface="Arial" pitchFamily="34" charset="0"/>
              </a:rPr>
              <a:t>Actividad Física : </a:t>
            </a:r>
            <a:r>
              <a:rPr lang="es-CL" dirty="0">
                <a:latin typeface="Arial" pitchFamily="34" charset="0"/>
                <a:cs typeface="Arial" pitchFamily="34" charset="0"/>
              </a:rPr>
              <a:t>es todo movimiento del cuerpo que hace trabajar los músculos  y requiere mas energía que estar en reposo, </a:t>
            </a:r>
            <a:r>
              <a:rPr lang="es-CL" dirty="0" err="1">
                <a:latin typeface="Arial" pitchFamily="34" charset="0"/>
                <a:cs typeface="Arial" pitchFamily="34" charset="0"/>
              </a:rPr>
              <a:t>Ej</a:t>
            </a:r>
            <a:r>
              <a:rPr lang="es-CL" dirty="0">
                <a:latin typeface="Arial" pitchFamily="34" charset="0"/>
                <a:cs typeface="Arial" pitchFamily="34" charset="0"/>
              </a:rPr>
              <a:t> caminar,  bailar, correr, nada, trabajar en el jardín etc.</a:t>
            </a:r>
          </a:p>
          <a:p>
            <a:endParaRPr lang="es-CL" dirty="0">
              <a:latin typeface="Arial" pitchFamily="34" charset="0"/>
              <a:cs typeface="Arial" pitchFamily="34" charset="0"/>
            </a:endParaRPr>
          </a:p>
        </p:txBody>
      </p:sp>
      <p:pic>
        <p:nvPicPr>
          <p:cNvPr id="2050" name="Picture 2" descr="D:\Usuario\Pictures\ACTIVIDAD FISICA.jpg"/>
          <p:cNvPicPr>
            <a:picLocks noChangeAspect="1" noChangeArrowheads="1"/>
          </p:cNvPicPr>
          <p:nvPr/>
        </p:nvPicPr>
        <p:blipFill>
          <a:blip r:embed="rId2"/>
          <a:srcRect/>
          <a:stretch>
            <a:fillRect/>
          </a:stretch>
        </p:blipFill>
        <p:spPr bwMode="auto">
          <a:xfrm>
            <a:off x="3357554" y="3143248"/>
            <a:ext cx="2928958" cy="314327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71480"/>
            <a:ext cx="8229600" cy="6286520"/>
          </a:xfrm>
        </p:spPr>
        <p:txBody>
          <a:bodyPr>
            <a:normAutofit/>
          </a:bodyPr>
          <a:lstStyle/>
          <a:p>
            <a:r>
              <a:rPr lang="es-CL" dirty="0">
                <a:latin typeface="Arial" pitchFamily="34" charset="0"/>
                <a:cs typeface="Arial" pitchFamily="34" charset="0"/>
              </a:rPr>
              <a:t>Es una enfermedad crónica que se caracteriza por glucosa en sangre elevada, esta aparece cuando el páncreas no produce suficiente insulina o no la utiliza eficazmente.</a:t>
            </a:r>
            <a:endParaRPr lang="es-CL" b="1" dirty="0">
              <a:solidFill>
                <a:schemeClr val="tx2"/>
              </a:solidFill>
              <a:latin typeface="Arial" pitchFamily="34" charset="0"/>
              <a:cs typeface="Arial" pitchFamily="34" charset="0"/>
            </a:endParaRPr>
          </a:p>
          <a:p>
            <a:r>
              <a:rPr lang="es-CL" b="1" dirty="0">
                <a:solidFill>
                  <a:schemeClr val="accent4"/>
                </a:solidFill>
                <a:latin typeface="Arial" pitchFamily="34" charset="0"/>
                <a:cs typeface="Arial" pitchFamily="34" charset="0"/>
              </a:rPr>
              <a:t>Factores de riesgos</a:t>
            </a:r>
            <a:r>
              <a:rPr lang="es-CL" b="1" dirty="0">
                <a:solidFill>
                  <a:schemeClr val="tx2"/>
                </a:solidFill>
                <a:latin typeface="Arial" pitchFamily="34" charset="0"/>
                <a:cs typeface="Arial" pitchFamily="34" charset="0"/>
              </a:rPr>
              <a:t>: </a:t>
            </a:r>
            <a:r>
              <a:rPr lang="es-CL" dirty="0">
                <a:latin typeface="Arial" pitchFamily="34" charset="0"/>
                <a:cs typeface="Arial" pitchFamily="34" charset="0"/>
              </a:rPr>
              <a:t>alimentación, actividad física y peso.</a:t>
            </a:r>
          </a:p>
          <a:p>
            <a:r>
              <a:rPr lang="es-CL" b="1" dirty="0">
                <a:latin typeface="Arial" pitchFamily="34" charset="0"/>
                <a:cs typeface="Arial" pitchFamily="34" charset="0"/>
              </a:rPr>
              <a:t>GLUCOMETRO EQUIPO QUE MIDE AZUCAR EN SANGRE DE FORMA RAPIDA </a:t>
            </a:r>
          </a:p>
          <a:p>
            <a:pPr>
              <a:buNone/>
            </a:pPr>
            <a:endParaRPr lang="es-CL" b="1" dirty="0">
              <a:solidFill>
                <a:schemeClr val="tx2"/>
              </a:solidFill>
              <a:latin typeface="Arial" pitchFamily="34" charset="0"/>
              <a:cs typeface="Arial" pitchFamily="34" charset="0"/>
            </a:endParaRPr>
          </a:p>
        </p:txBody>
      </p:sp>
      <p:sp>
        <p:nvSpPr>
          <p:cNvPr id="2" name="1 Título"/>
          <p:cNvSpPr>
            <a:spLocks noGrp="1"/>
          </p:cNvSpPr>
          <p:nvPr>
            <p:ph type="title"/>
          </p:nvPr>
        </p:nvSpPr>
        <p:spPr>
          <a:xfrm>
            <a:off x="357158" y="-285776"/>
            <a:ext cx="8229600" cy="1143000"/>
          </a:xfrm>
        </p:spPr>
        <p:txBody>
          <a:bodyPr>
            <a:normAutofit/>
          </a:bodyPr>
          <a:lstStyle/>
          <a:p>
            <a:r>
              <a:rPr lang="es-CL" sz="3200" b="1" dirty="0">
                <a:latin typeface="Arial" pitchFamily="34" charset="0"/>
                <a:cs typeface="Arial" pitchFamily="34" charset="0"/>
              </a:rPr>
              <a:t>Diabetes Mellitus:</a:t>
            </a:r>
            <a:endParaRPr lang="es-CL" sz="3200" dirty="0"/>
          </a:p>
        </p:txBody>
      </p:sp>
      <p:pic>
        <p:nvPicPr>
          <p:cNvPr id="3074" name="Picture 2" descr="D:\Usuario\Pictures\DIABETES.jpg"/>
          <p:cNvPicPr>
            <a:picLocks noChangeAspect="1" noChangeArrowheads="1"/>
          </p:cNvPicPr>
          <p:nvPr/>
        </p:nvPicPr>
        <p:blipFill>
          <a:blip r:embed="rId2"/>
          <a:srcRect/>
          <a:stretch>
            <a:fillRect/>
          </a:stretch>
        </p:blipFill>
        <p:spPr bwMode="auto">
          <a:xfrm>
            <a:off x="3857620" y="4000504"/>
            <a:ext cx="4714908" cy="2857496"/>
          </a:xfrm>
          <a:prstGeom prst="rect">
            <a:avLst/>
          </a:prstGeom>
          <a:noFill/>
        </p:spPr>
      </p:pic>
      <p:sp>
        <p:nvSpPr>
          <p:cNvPr id="5" name="4 Flecha derecha"/>
          <p:cNvSpPr/>
          <p:nvPr/>
        </p:nvSpPr>
        <p:spPr>
          <a:xfrm>
            <a:off x="2643174" y="435769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71546"/>
            <a:ext cx="8229600" cy="5786454"/>
          </a:xfrm>
        </p:spPr>
        <p:txBody>
          <a:bodyPr>
            <a:normAutofit/>
          </a:bodyPr>
          <a:lstStyle/>
          <a:p>
            <a:r>
              <a:rPr lang="es-CL" dirty="0"/>
              <a:t>Es cualquier rasgo, característica o exposición de un individuo que aumente su probabilidad de sufrir una enfermedad o lesión.</a:t>
            </a:r>
          </a:p>
          <a:p>
            <a:pPr>
              <a:buNone/>
            </a:pPr>
            <a:r>
              <a:rPr lang="es-CL" dirty="0">
                <a:solidFill>
                  <a:schemeClr val="tx2"/>
                </a:solidFill>
              </a:rPr>
              <a:t>   </a:t>
            </a:r>
            <a:r>
              <a:rPr lang="es-CL" b="1" dirty="0">
                <a:solidFill>
                  <a:schemeClr val="tx2"/>
                </a:solidFill>
              </a:rPr>
              <a:t>“Toda circunstancia o situación que aumenta las probabilidades de una persona de contraer una enfermedad o cualquier otro problema de salud”.</a:t>
            </a:r>
          </a:p>
          <a:p>
            <a:pPr>
              <a:buNone/>
            </a:pPr>
            <a:r>
              <a:rPr lang="es-CL" dirty="0"/>
              <a:t>    </a:t>
            </a:r>
            <a:r>
              <a:rPr lang="es-CL" b="1" dirty="0">
                <a:solidFill>
                  <a:schemeClr val="tx2"/>
                </a:solidFill>
              </a:rPr>
              <a:t>Ejemplo: </a:t>
            </a:r>
            <a:r>
              <a:rPr lang="es-CL" dirty="0"/>
              <a:t>el Cáncer tiene diferente tipo de riesgos, la exposición sin protección a los rayos solares es un factor de riesgo para el cáncer de piel, y el fumar es un factor de riesgo para el cáncer de pulmón, laringe y boca.</a:t>
            </a:r>
          </a:p>
        </p:txBody>
      </p:sp>
      <p:sp>
        <p:nvSpPr>
          <p:cNvPr id="2" name="1 Título"/>
          <p:cNvSpPr>
            <a:spLocks noGrp="1"/>
          </p:cNvSpPr>
          <p:nvPr>
            <p:ph type="title"/>
          </p:nvPr>
        </p:nvSpPr>
        <p:spPr>
          <a:xfrm>
            <a:off x="357158" y="285728"/>
            <a:ext cx="8229600" cy="714356"/>
          </a:xfrm>
        </p:spPr>
        <p:txBody>
          <a:bodyPr>
            <a:noAutofit/>
          </a:bodyPr>
          <a:lstStyle/>
          <a:p>
            <a:r>
              <a:rPr lang="es-CL" sz="3200" b="1" dirty="0">
                <a:solidFill>
                  <a:schemeClr val="tx2"/>
                </a:solidFill>
              </a:rPr>
              <a:t>QUE ES UN FACTOR DE RIESGO EN UN INDIVIDUO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28"/>
            <a:ext cx="8229600" cy="6286544"/>
          </a:xfrm>
        </p:spPr>
        <p:txBody>
          <a:bodyPr>
            <a:normAutofit/>
          </a:bodyPr>
          <a:lstStyle/>
          <a:p>
            <a:r>
              <a:rPr lang="es-CL" sz="2800" b="1" dirty="0">
                <a:solidFill>
                  <a:schemeClr val="tx2"/>
                </a:solidFill>
                <a:latin typeface="Arial" pitchFamily="34" charset="0"/>
                <a:cs typeface="Arial" pitchFamily="34" charset="0"/>
              </a:rPr>
              <a:t>Hipertensión Arteria:</a:t>
            </a:r>
            <a:r>
              <a:rPr lang="es-CL" sz="2800" dirty="0">
                <a:latin typeface="Arial" pitchFamily="34" charset="0"/>
                <a:cs typeface="Arial" pitchFamily="34" charset="0"/>
              </a:rPr>
              <a:t> es el termino que usa para describir la presión arteria alta. Es la fuerza que ejerce la sangre circulante contra las paredes de las arterias, que son grandes vasos por los que circula la sangre en el organismo. La presión arterial se expresa mediante dos cifra : 1-Sistolica  (alta sobre 140mmhg) ,  2-Diastolica  (baja sobre 90mmhg).</a:t>
            </a:r>
          </a:p>
          <a:p>
            <a:r>
              <a:rPr lang="es-CL" sz="2800" b="1" dirty="0">
                <a:solidFill>
                  <a:schemeClr val="tx2"/>
                </a:solidFill>
                <a:latin typeface="Arial" pitchFamily="34" charset="0"/>
                <a:cs typeface="Arial" pitchFamily="34" charset="0"/>
              </a:rPr>
              <a:t>Factores de riesgos de la HTA: </a:t>
            </a:r>
            <a:r>
              <a:rPr lang="es-CL" sz="2800" dirty="0">
                <a:latin typeface="Arial" pitchFamily="34" charset="0"/>
                <a:cs typeface="Arial" pitchFamily="34" charset="0"/>
              </a:rPr>
              <a:t>exceso consumo de sal , dieta rica en grasas saturadas, ingesta insuficiente de frutas y verduras, inactividad física, sobrepeso, consumo de alcohol y tabaco, entre otras.</a:t>
            </a:r>
            <a:endParaRPr lang="es-CL" sz="2800" b="1" dirty="0">
              <a:solidFill>
                <a:schemeClr val="tx2"/>
              </a:solidFill>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Usuario\Pictures\PRESION ARTERIAL.jpg"/>
          <p:cNvPicPr>
            <a:picLocks noGrp="1" noChangeAspect="1" noChangeArrowheads="1"/>
          </p:cNvPicPr>
          <p:nvPr>
            <p:ph idx="1"/>
          </p:nvPr>
        </p:nvPicPr>
        <p:blipFill>
          <a:blip r:embed="rId2"/>
          <a:srcRect/>
          <a:stretch>
            <a:fillRect/>
          </a:stretch>
        </p:blipFill>
        <p:spPr bwMode="auto">
          <a:xfrm>
            <a:off x="1714480" y="1285860"/>
            <a:ext cx="5205440" cy="4214842"/>
          </a:xfrm>
          <a:prstGeom prst="rect">
            <a:avLst/>
          </a:prstGeom>
          <a:noFill/>
        </p:spPr>
      </p:pic>
      <p:sp>
        <p:nvSpPr>
          <p:cNvPr id="2" name="1 Título"/>
          <p:cNvSpPr>
            <a:spLocks noGrp="1"/>
          </p:cNvSpPr>
          <p:nvPr>
            <p:ph type="title"/>
          </p:nvPr>
        </p:nvSpPr>
        <p:spPr>
          <a:xfrm>
            <a:off x="457200" y="274638"/>
            <a:ext cx="8229600" cy="582594"/>
          </a:xfrm>
        </p:spPr>
        <p:txBody>
          <a:bodyPr>
            <a:noAutofit/>
          </a:bodyPr>
          <a:lstStyle/>
          <a:p>
            <a:r>
              <a:rPr lang="es-CL" sz="3600" b="1" dirty="0">
                <a:solidFill>
                  <a:schemeClr val="tx2"/>
                </a:solidFill>
              </a:rPr>
              <a:t> TOMA PRESION  O  TENSIOMETRO</a:t>
            </a:r>
          </a:p>
        </p:txBody>
      </p:sp>
      <p:sp>
        <p:nvSpPr>
          <p:cNvPr id="6" name="5 Flecha izquierda y arriba"/>
          <p:cNvSpPr/>
          <p:nvPr/>
        </p:nvSpPr>
        <p:spPr>
          <a:xfrm>
            <a:off x="5072066" y="1357298"/>
            <a:ext cx="850392" cy="850392"/>
          </a:xfrm>
          <a:prstGeom prst="leftUpArrow">
            <a:avLst>
              <a:gd name="adj1" fmla="val 25000"/>
              <a:gd name="adj2" fmla="val 25000"/>
              <a:gd name="adj3" fmla="val 4036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Personalizado 1">
      <a:dk1>
        <a:srgbClr val="39639D"/>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556</TotalTime>
  <Words>893</Words>
  <Application>Microsoft Office PowerPoint</Application>
  <PresentationFormat>Presentación en pantalla (4:3)</PresentationFormat>
  <Paragraphs>54</Paragraphs>
  <Slides>15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Lucida Sans Unicode</vt:lpstr>
      <vt:lpstr>Verdana</vt:lpstr>
      <vt:lpstr>Wingdings 2</vt:lpstr>
      <vt:lpstr>Wingdings 3</vt:lpstr>
      <vt:lpstr>Concurrencia</vt:lpstr>
      <vt:lpstr>ACTIVIDAD FISICA, OBESIDAD,DIABETES MELLITUS E HIPERTENCION ARTERIAL.  </vt:lpstr>
      <vt:lpstr>GUIA DE TRABAJO 3 MEDIO</vt:lpstr>
      <vt:lpstr>OBJETIVOS</vt:lpstr>
      <vt:lpstr>Presentación de PowerPoint</vt:lpstr>
      <vt:lpstr>Presentación de PowerPoint</vt:lpstr>
      <vt:lpstr>Diabetes Mellitus:</vt:lpstr>
      <vt:lpstr>QUE ES UN FACTOR DE RIESGO EN UN INDIVIDUO</vt:lpstr>
      <vt:lpstr>Presentación de PowerPoint</vt:lpstr>
      <vt:lpstr> TOMA PRESION  O  TENSIOMETRO</vt:lpstr>
      <vt:lpstr>Presentación de PowerPoint</vt:lpstr>
      <vt:lpstr>FACTORES DE RIESGO</vt:lpstr>
      <vt:lpstr>Responden algunas preguntas de sensibilización  </vt:lpstr>
      <vt:lpstr>Analizan la información y datos entregados por investigaciones realizadas por el Ministerio del Deporte y de Salud en el siguiente grafico y Responde, teniendo en cuenta que los números de abajo corresponden a edades y los de arriba al porcentaje de personas los de color azul claro  serian las personas activas y los azul oscuros las personas inactivas. </vt:lpstr>
      <vt:lpstr>DESPUES DE HABER VISTO Y ANALIZADO EL GRAFICO RESPONDE SEGÚN TU APRESIACION.(5pto c/u)</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ACTIVIDAD FISICA, OBESIDAD,DIABETES MELLITUS E HIPERTENCION ARTERIAL.  </dc:title>
  <dc:creator>Usuario</dc:creator>
  <cp:lastModifiedBy>Padres</cp:lastModifiedBy>
  <cp:revision>7</cp:revision>
  <dcterms:created xsi:type="dcterms:W3CDTF">2020-01-17T15:52:40Z</dcterms:created>
  <dcterms:modified xsi:type="dcterms:W3CDTF">2020-03-19T14:46:03Z</dcterms:modified>
</cp:coreProperties>
</file>