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58" r:id="rId5"/>
    <p:sldId id="259" r:id="rId6"/>
    <p:sldId id="263" r:id="rId7"/>
    <p:sldId id="264" r:id="rId8"/>
    <p:sldId id="265" r:id="rId9"/>
    <p:sldId id="266" r:id="rId10"/>
    <p:sldId id="267" r:id="rId11"/>
    <p:sldId id="268" r:id="rId12"/>
    <p:sldId id="260" r:id="rId13"/>
    <p:sldId id="261" r:id="rId14"/>
    <p:sldId id="262" r:id="rId15"/>
    <p:sldId id="269" r:id="rId16"/>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21" autoAdjust="0"/>
    <p:restoredTop sz="94660"/>
  </p:normalViewPr>
  <p:slideViewPr>
    <p:cSldViewPr>
      <p:cViewPr varScale="1">
        <p:scale>
          <a:sx n="44" d="100"/>
          <a:sy n="44" d="100"/>
        </p:scale>
        <p:origin x="-127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265589C7-98B9-4939-A411-38C2CEBFC348}" type="datetimeFigureOut">
              <a:rPr lang="es-CL" smtClean="0"/>
              <a:pPr/>
              <a:t>17-03-2020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E472151-DD6D-40A6-B167-7CADD629FC62}" type="slidenum">
              <a:rPr lang="es-CL" smtClean="0"/>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265589C7-98B9-4939-A411-38C2CEBFC348}" type="datetimeFigureOut">
              <a:rPr lang="es-CL" smtClean="0"/>
              <a:pPr/>
              <a:t>17-03-2020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E472151-DD6D-40A6-B167-7CADD629FC62}"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265589C7-98B9-4939-A411-38C2CEBFC348}" type="datetimeFigureOut">
              <a:rPr lang="es-CL" smtClean="0"/>
              <a:pPr/>
              <a:t>17-03-2020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E472151-DD6D-40A6-B167-7CADD629FC62}"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265589C7-98B9-4939-A411-38C2CEBFC348}" type="datetimeFigureOut">
              <a:rPr lang="es-CL" smtClean="0"/>
              <a:pPr/>
              <a:t>17-03-2020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E472151-DD6D-40A6-B167-7CADD629FC62}" type="slidenum">
              <a:rPr lang="es-CL" smtClean="0"/>
              <a:pPr/>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65589C7-98B9-4939-A411-38C2CEBFC348}" type="datetimeFigureOut">
              <a:rPr lang="es-CL" smtClean="0"/>
              <a:pPr/>
              <a:t>17-03-2020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E472151-DD6D-40A6-B167-7CADD629FC62}" type="slidenum">
              <a:rPr lang="es-CL" smtClean="0"/>
              <a:pPr/>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265589C7-98B9-4939-A411-38C2CEBFC348}" type="datetimeFigureOut">
              <a:rPr lang="es-CL" smtClean="0"/>
              <a:pPr/>
              <a:t>17-03-2020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1E472151-DD6D-40A6-B167-7CADD629FC62}" type="slidenum">
              <a:rPr lang="es-CL" smtClean="0"/>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265589C7-98B9-4939-A411-38C2CEBFC348}" type="datetimeFigureOut">
              <a:rPr lang="es-CL" smtClean="0"/>
              <a:pPr/>
              <a:t>17-03-2020</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1E472151-DD6D-40A6-B167-7CADD629FC62}" type="slidenum">
              <a:rPr lang="es-CL" smtClean="0"/>
              <a:pPr/>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65589C7-98B9-4939-A411-38C2CEBFC348}" type="datetimeFigureOut">
              <a:rPr lang="es-CL" smtClean="0"/>
              <a:pPr/>
              <a:t>17-03-2020</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1E472151-DD6D-40A6-B167-7CADD629FC62}" type="slidenum">
              <a:rPr lang="es-CL" smtClean="0"/>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65589C7-98B9-4939-A411-38C2CEBFC348}" type="datetimeFigureOut">
              <a:rPr lang="es-CL" smtClean="0"/>
              <a:pPr/>
              <a:t>17-03-2020</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1E472151-DD6D-40A6-B167-7CADD629FC62}"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65589C7-98B9-4939-A411-38C2CEBFC348}" type="datetimeFigureOut">
              <a:rPr lang="es-CL" smtClean="0"/>
              <a:pPr/>
              <a:t>17-03-2020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1E472151-DD6D-40A6-B167-7CADD629FC62}" type="slidenum">
              <a:rPr lang="es-CL" smtClean="0"/>
              <a:pPr/>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65589C7-98B9-4939-A411-38C2CEBFC348}" type="datetimeFigureOut">
              <a:rPr lang="es-CL" smtClean="0"/>
              <a:pPr/>
              <a:t>17-03-2020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1E472151-DD6D-40A6-B167-7CADD629FC62}" type="slidenum">
              <a:rPr lang="es-CL" smtClean="0"/>
              <a:pPr/>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589C7-98B9-4939-A411-38C2CEBFC348}" type="datetimeFigureOut">
              <a:rPr lang="es-CL" smtClean="0"/>
              <a:pPr/>
              <a:t>17-03-2020</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472151-DD6D-40A6-B167-7CADD629FC62}" type="slidenum">
              <a:rPr lang="es-CL" smtClean="0"/>
              <a:pPr/>
              <a:t>‹Nº›</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CL" b="1" dirty="0" smtClean="0">
                <a:solidFill>
                  <a:schemeClr val="tx2"/>
                </a:solidFill>
                <a:latin typeface="Arial" pitchFamily="34" charset="0"/>
                <a:cs typeface="Arial" pitchFamily="34" charset="0"/>
              </a:rPr>
              <a:t>SALUD HUMANA </a:t>
            </a:r>
            <a:br>
              <a:rPr lang="es-CL" b="1" dirty="0" smtClean="0">
                <a:solidFill>
                  <a:schemeClr val="tx2"/>
                </a:solidFill>
                <a:latin typeface="Arial" pitchFamily="34" charset="0"/>
                <a:cs typeface="Arial" pitchFamily="34" charset="0"/>
              </a:rPr>
            </a:br>
            <a:r>
              <a:rPr lang="es-CL" b="1" dirty="0" smtClean="0">
                <a:solidFill>
                  <a:schemeClr val="tx2"/>
                </a:solidFill>
                <a:latin typeface="Arial" pitchFamily="34" charset="0"/>
                <a:cs typeface="Arial" pitchFamily="34" charset="0"/>
              </a:rPr>
              <a:t>NUTRICION,A-TRANSGENICOS Y PLAGUICIDAS </a:t>
            </a:r>
            <a:endParaRPr lang="es-CL" b="1" dirty="0">
              <a:solidFill>
                <a:schemeClr val="tx2"/>
              </a:solidFill>
              <a:latin typeface="Arial" pitchFamily="34" charset="0"/>
              <a:cs typeface="Arial" pitchFamily="34" charset="0"/>
            </a:endParaRPr>
          </a:p>
        </p:txBody>
      </p:sp>
      <p:sp>
        <p:nvSpPr>
          <p:cNvPr id="3" name="2 Subtítulo"/>
          <p:cNvSpPr>
            <a:spLocks noGrp="1"/>
          </p:cNvSpPr>
          <p:nvPr>
            <p:ph type="subTitle" idx="1"/>
          </p:nvPr>
        </p:nvSpPr>
        <p:spPr/>
        <p:txBody>
          <a:bodyPr/>
          <a:lstStyle/>
          <a:p>
            <a:r>
              <a:rPr lang="es-CL" b="1" dirty="0" smtClean="0">
                <a:solidFill>
                  <a:srgbClr val="FFC000"/>
                </a:solidFill>
              </a:rPr>
              <a:t>CIENCIAS PARA LA CIUDADANIA.</a:t>
            </a:r>
          </a:p>
          <a:p>
            <a:r>
              <a:rPr lang="es-CL" b="1" dirty="0" smtClean="0">
                <a:solidFill>
                  <a:srgbClr val="FFC000"/>
                </a:solidFill>
              </a:rPr>
              <a:t>PROFESORA: DORA RODRIGUEZ ENFERMERA</a:t>
            </a:r>
            <a:endParaRPr lang="es-CL" b="1" dirty="0">
              <a:solidFill>
                <a:srgbClr val="FFC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928670"/>
          </a:xfrm>
        </p:spPr>
        <p:txBody>
          <a:bodyPr/>
          <a:lstStyle/>
          <a:p>
            <a:r>
              <a:rPr lang="es-CL" b="1" dirty="0" smtClean="0">
                <a:solidFill>
                  <a:schemeClr val="tx2"/>
                </a:solidFill>
              </a:rPr>
              <a:t>PLAGUICIDAS</a:t>
            </a:r>
            <a:endParaRPr lang="es-CL" b="1" dirty="0">
              <a:solidFill>
                <a:schemeClr val="tx2"/>
              </a:solidFill>
            </a:endParaRPr>
          </a:p>
        </p:txBody>
      </p:sp>
      <p:sp>
        <p:nvSpPr>
          <p:cNvPr id="3" name="2 Marcador de contenido"/>
          <p:cNvSpPr>
            <a:spLocks noGrp="1"/>
          </p:cNvSpPr>
          <p:nvPr>
            <p:ph idx="1"/>
          </p:nvPr>
        </p:nvSpPr>
        <p:spPr>
          <a:xfrm>
            <a:off x="457200" y="785794"/>
            <a:ext cx="8229600" cy="5786478"/>
          </a:xfrm>
        </p:spPr>
        <p:txBody>
          <a:bodyPr/>
          <a:lstStyle/>
          <a:p>
            <a:r>
              <a:rPr lang="es-CL" dirty="0" smtClean="0"/>
              <a:t>Un </a:t>
            </a:r>
            <a:r>
              <a:rPr lang="es-CL" b="1" dirty="0" smtClean="0"/>
              <a:t>plaguicida</a:t>
            </a:r>
            <a:r>
              <a:rPr lang="es-CL" dirty="0" smtClean="0"/>
              <a:t> es una combinación de sustancias que se emplea para ahuyentar o eliminar las plagas. </a:t>
            </a:r>
            <a:r>
              <a:rPr lang="es-CL" b="1" dirty="0" smtClean="0"/>
              <a:t>Este concepto (plaga),</a:t>
            </a:r>
            <a:r>
              <a:rPr lang="es-CL" dirty="0" smtClean="0"/>
              <a:t> por su parte, se refiere a aquellos organismos que aparecen de manera súbita o inesperada y en gran cantidad, generando diferentes daños a las personas, los cultivos, etc.</a:t>
            </a:r>
            <a:endParaRPr lang="es-C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857232"/>
          </a:xfrm>
        </p:spPr>
        <p:txBody>
          <a:bodyPr/>
          <a:lstStyle/>
          <a:p>
            <a:r>
              <a:rPr lang="es-CL" b="1" dirty="0" smtClean="0">
                <a:solidFill>
                  <a:schemeClr val="tx2"/>
                </a:solidFill>
              </a:rPr>
              <a:t>ALIMENTOS ORGANICOS</a:t>
            </a:r>
            <a:endParaRPr lang="es-CL" b="1" dirty="0">
              <a:solidFill>
                <a:schemeClr val="tx2"/>
              </a:solidFill>
            </a:endParaRPr>
          </a:p>
        </p:txBody>
      </p:sp>
      <p:sp>
        <p:nvSpPr>
          <p:cNvPr id="3" name="2 Marcador de contenido"/>
          <p:cNvSpPr>
            <a:spLocks noGrp="1"/>
          </p:cNvSpPr>
          <p:nvPr>
            <p:ph idx="1"/>
          </p:nvPr>
        </p:nvSpPr>
        <p:spPr>
          <a:xfrm>
            <a:off x="457200" y="857232"/>
            <a:ext cx="8229600" cy="5268931"/>
          </a:xfrm>
        </p:spPr>
        <p:txBody>
          <a:bodyPr/>
          <a:lstStyle/>
          <a:p>
            <a:r>
              <a:rPr lang="es-CL" dirty="0" smtClean="0"/>
              <a:t>Los alimentos orgánicos son aquellos que en su proceso de producción no intervienen sustancias químicas como los pesticidas, herbicidas o fertilizantes. Estos alimentos son cultivados, criados y procesados, empleando métodos naturales, con el fin de obtener productos alimenticios que no incluyan ningún compuesto químico ni aditivos sintéticos.</a:t>
            </a:r>
            <a:endParaRPr lang="es-C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85794"/>
            <a:ext cx="8229600" cy="5340369"/>
          </a:xfrm>
        </p:spPr>
        <p:txBody>
          <a:bodyPr>
            <a:normAutofit/>
          </a:bodyPr>
          <a:lstStyle/>
          <a:p>
            <a:r>
              <a:rPr lang="es-CL" dirty="0" smtClean="0"/>
              <a:t>Veamos un video:</a:t>
            </a:r>
          </a:p>
          <a:p>
            <a:endParaRPr lang="es-CL" dirty="0" smtClean="0"/>
          </a:p>
          <a:p>
            <a:endParaRPr lang="es-CL" dirty="0" smtClean="0"/>
          </a:p>
          <a:p>
            <a:endParaRPr lang="es-CL" dirty="0" smtClean="0"/>
          </a:p>
          <a:p>
            <a:r>
              <a:rPr lang="es-CL" dirty="0" smtClean="0"/>
              <a:t>      https://www.chilebio.cl/multimedia/</a:t>
            </a:r>
          </a:p>
          <a:p>
            <a:pPr>
              <a:buNone/>
            </a:pPr>
            <a:endParaRPr lang="es-CL" dirty="0" smtClean="0"/>
          </a:p>
          <a:p>
            <a:endParaRPr lang="es-CL" dirty="0" smtClean="0"/>
          </a:p>
          <a:p>
            <a:r>
              <a:rPr lang="es-CL" dirty="0" smtClean="0"/>
              <a:t>link: https://www.chilebio.cl/multimedia/) </a:t>
            </a:r>
          </a:p>
          <a:p>
            <a:pPr>
              <a:buNone/>
            </a:pPr>
            <a:endParaRPr lang="es-CL" dirty="0" smtClean="0"/>
          </a:p>
          <a:p>
            <a:pPr>
              <a:buNone/>
            </a:pPr>
            <a:endParaRPr lang="es-CL" dirty="0" smtClean="0"/>
          </a:p>
          <a:p>
            <a:endParaRPr lang="es-CL" dirty="0"/>
          </a:p>
        </p:txBody>
      </p:sp>
      <p:sp>
        <p:nvSpPr>
          <p:cNvPr id="4" name="3 Rectángulo"/>
          <p:cNvSpPr/>
          <p:nvPr/>
        </p:nvSpPr>
        <p:spPr>
          <a:xfrm>
            <a:off x="2071670" y="1643050"/>
            <a:ext cx="4572000" cy="1200329"/>
          </a:xfrm>
          <a:prstGeom prst="rect">
            <a:avLst/>
          </a:prstGeom>
        </p:spPr>
        <p:txBody>
          <a:bodyPr>
            <a:spAutoFit/>
          </a:bodyPr>
          <a:lstStyle/>
          <a:p>
            <a:r>
              <a:rPr lang="es-CL" dirty="0" smtClean="0"/>
              <a:t> </a:t>
            </a:r>
          </a:p>
          <a:p>
            <a:endParaRPr lang="es-CL" dirty="0" smtClean="0"/>
          </a:p>
          <a:p>
            <a:endParaRPr lang="es-CL" dirty="0"/>
          </a:p>
          <a:p>
            <a:r>
              <a:rPr lang="es-CL" dirty="0" smtClean="0">
                <a:latin typeface="Arial" pitchFamily="34" charset="0"/>
                <a:cs typeface="Arial" pitchFamily="34" charset="0"/>
              </a:rPr>
              <a:t>. </a:t>
            </a:r>
            <a:endParaRPr lang="es-CL"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0"/>
            <a:ext cx="8229600" cy="1071546"/>
          </a:xfrm>
        </p:spPr>
        <p:txBody>
          <a:bodyPr>
            <a:normAutofit fontScale="90000"/>
          </a:bodyPr>
          <a:lstStyle/>
          <a:p>
            <a:r>
              <a:rPr lang="es-CL" sz="3600" b="1" dirty="0" smtClean="0"/>
              <a:t>Después de haber visto el video, Responde</a:t>
            </a:r>
            <a:r>
              <a:rPr lang="es-CL" sz="3600" dirty="0" smtClean="0"/>
              <a:t>:</a:t>
            </a:r>
            <a:br>
              <a:rPr lang="es-CL" sz="3600" dirty="0" smtClean="0"/>
            </a:br>
            <a:endParaRPr lang="es-CL" sz="3600" dirty="0"/>
          </a:p>
        </p:txBody>
      </p:sp>
      <p:sp>
        <p:nvSpPr>
          <p:cNvPr id="3" name="2 Marcador de contenido"/>
          <p:cNvSpPr>
            <a:spLocks noGrp="1"/>
          </p:cNvSpPr>
          <p:nvPr>
            <p:ph idx="1"/>
          </p:nvPr>
        </p:nvSpPr>
        <p:spPr>
          <a:xfrm>
            <a:off x="457200" y="500042"/>
            <a:ext cx="8229600" cy="6357958"/>
          </a:xfrm>
        </p:spPr>
        <p:txBody>
          <a:bodyPr>
            <a:normAutofit fontScale="85000" lnSpcReduction="10000"/>
          </a:bodyPr>
          <a:lstStyle/>
          <a:p>
            <a:r>
              <a:rPr lang="es-CL" dirty="0" smtClean="0"/>
              <a:t>Que son los transgénicos ?</a:t>
            </a:r>
          </a:p>
          <a:p>
            <a:r>
              <a:rPr lang="es-CL" dirty="0" smtClean="0"/>
              <a:t>Como llegan los  Alimentos transgénicos al mercado?</a:t>
            </a:r>
          </a:p>
          <a:p>
            <a:r>
              <a:rPr lang="es-CL" dirty="0" smtClean="0"/>
              <a:t>Que beneficios y que limitaciones presentan los Alimentos transgénicos ?</a:t>
            </a:r>
          </a:p>
          <a:p>
            <a:r>
              <a:rPr lang="es-CL" dirty="0" smtClean="0"/>
              <a:t>Cuales son los mitos y verdades de los alimentos transgénicos. </a:t>
            </a:r>
          </a:p>
          <a:p>
            <a:r>
              <a:rPr lang="es-CL" dirty="0" smtClean="0"/>
              <a:t>Diga con sus palabras que son los plaguicidas y como afecta al organismo? </a:t>
            </a:r>
          </a:p>
          <a:p>
            <a:r>
              <a:rPr lang="es-CL" dirty="0" smtClean="0"/>
              <a:t>Que relación se establece entre el uso de plaguicidas y la obtención de alimentos transgénicos? </a:t>
            </a:r>
          </a:p>
          <a:p>
            <a:r>
              <a:rPr lang="es-CL" dirty="0" smtClean="0"/>
              <a:t>Cuales son los beneficios de los alimentos orgánicos?</a:t>
            </a:r>
          </a:p>
          <a:p>
            <a:r>
              <a:rPr lang="es-CL" dirty="0" smtClean="0">
                <a:solidFill>
                  <a:srgbClr val="FF0000"/>
                </a:solidFill>
              </a:rPr>
              <a:t>Traer materiales para hacer MENU próxima clase(colores, plumones punta fina, hojas de cartulina, goma eva,etc).</a:t>
            </a:r>
          </a:p>
          <a:p>
            <a:endParaRPr lang="es-CL"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0"/>
            <a:ext cx="8229600" cy="1000108"/>
          </a:xfrm>
        </p:spPr>
        <p:txBody>
          <a:bodyPr>
            <a:normAutofit/>
          </a:bodyPr>
          <a:lstStyle/>
          <a:p>
            <a:r>
              <a:rPr lang="es-CL" dirty="0" smtClean="0"/>
              <a:t>Actividad 2:</a:t>
            </a:r>
            <a:endParaRPr lang="es-CL" dirty="0"/>
          </a:p>
        </p:txBody>
      </p:sp>
      <p:sp>
        <p:nvSpPr>
          <p:cNvPr id="3" name="2 Marcador de contenido"/>
          <p:cNvSpPr>
            <a:spLocks noGrp="1"/>
          </p:cNvSpPr>
          <p:nvPr>
            <p:ph idx="1"/>
          </p:nvPr>
        </p:nvSpPr>
        <p:spPr>
          <a:xfrm>
            <a:off x="457200" y="857232"/>
            <a:ext cx="8229600" cy="5268931"/>
          </a:xfrm>
        </p:spPr>
        <p:txBody>
          <a:bodyPr>
            <a:normAutofit lnSpcReduction="10000"/>
          </a:bodyPr>
          <a:lstStyle/>
          <a:p>
            <a:r>
              <a:rPr lang="es-CL" dirty="0" smtClean="0"/>
              <a:t>Después de lo aprendido sobre alimentos transgénicos ,orgánicos etc., Crea un  MENU o PLATO Ilustrado(con dibujo) donde se utilicen alimentos transgénicos  y/o orgánicos  pensando en mejorar los  hábitos de alimentación saludable.</a:t>
            </a:r>
          </a:p>
          <a:p>
            <a:r>
              <a:rPr lang="es-CL" dirty="0" smtClean="0"/>
              <a:t>Usar hoja de cartulina tamaño carta u oficio utilizando colores, marcadores, plumones y/o tizas a colores .</a:t>
            </a:r>
          </a:p>
          <a:p>
            <a:r>
              <a:rPr lang="es-CL" dirty="0" smtClean="0"/>
              <a:t>Archivar trabajo en carpeta del ramo para ser corregido (rubrica de evaluación)</a:t>
            </a:r>
            <a:endParaRPr lang="es-C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CL" sz="2000" b="1" dirty="0" smtClean="0"/>
              <a:t>RUBRICA DE EVALUCION “MENU”</a:t>
            </a:r>
            <a:br>
              <a:rPr lang="es-CL" sz="2000" b="1" dirty="0" smtClean="0"/>
            </a:br>
            <a:r>
              <a:rPr lang="es-CL" sz="2000" b="1" dirty="0" smtClean="0"/>
              <a:t>Alumno:</a:t>
            </a:r>
            <a:br>
              <a:rPr lang="es-CL" sz="2000" b="1" dirty="0" smtClean="0"/>
            </a:br>
            <a:r>
              <a:rPr lang="es-CL" sz="2000" b="1" dirty="0" smtClean="0"/>
              <a:t>curso :</a:t>
            </a:r>
            <a:endParaRPr lang="es-CL" sz="2000" b="1" dirty="0"/>
          </a:p>
        </p:txBody>
      </p:sp>
      <p:graphicFrame>
        <p:nvGraphicFramePr>
          <p:cNvPr id="4" name="3 Marcador de contenido"/>
          <p:cNvGraphicFramePr>
            <a:graphicFrameLocks noGrp="1"/>
          </p:cNvGraphicFramePr>
          <p:nvPr>
            <p:ph idx="1"/>
          </p:nvPr>
        </p:nvGraphicFramePr>
        <p:xfrm>
          <a:off x="428596" y="1600200"/>
          <a:ext cx="8258204" cy="4633930"/>
        </p:xfrm>
        <a:graphic>
          <a:graphicData uri="http://schemas.openxmlformats.org/drawingml/2006/table">
            <a:tbl>
              <a:tblPr firstRow="1" bandRow="1">
                <a:tableStyleId>{5C22544A-7EE6-4342-B048-85BDC9FD1C3A}</a:tableStyleId>
              </a:tblPr>
              <a:tblGrid>
                <a:gridCol w="2771804"/>
                <a:gridCol w="2743200"/>
                <a:gridCol w="2743200"/>
              </a:tblGrid>
              <a:tr h="661990">
                <a:tc>
                  <a:txBody>
                    <a:bodyPr/>
                    <a:lstStyle/>
                    <a:p>
                      <a:r>
                        <a:rPr lang="es-CL" smtClean="0"/>
                        <a:t>INDICADORES A EVALUAR</a:t>
                      </a:r>
                      <a:endParaRPr lang="es-CL" dirty="0"/>
                    </a:p>
                  </a:txBody>
                  <a:tcPr/>
                </a:tc>
                <a:tc>
                  <a:txBody>
                    <a:bodyPr/>
                    <a:lstStyle/>
                    <a:p>
                      <a:r>
                        <a:rPr lang="es-CL" dirty="0" smtClean="0"/>
                        <a:t>NOTA ALUMNO</a:t>
                      </a:r>
                      <a:endParaRPr lang="es-CL"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dirty="0" smtClean="0"/>
                        <a:t>OBSERVACION:</a:t>
                      </a:r>
                    </a:p>
                    <a:p>
                      <a:endParaRPr lang="es-CL" dirty="0"/>
                    </a:p>
                  </a:txBody>
                  <a:tcPr/>
                </a:tc>
              </a:tr>
              <a:tr h="661990">
                <a:tc>
                  <a:txBody>
                    <a:bodyPr/>
                    <a:lstStyle/>
                    <a:p>
                      <a:r>
                        <a:rPr lang="es-CL" dirty="0" smtClean="0"/>
                        <a:t>PRESENTACION DEL ALUMNO : 3PT0</a:t>
                      </a:r>
                      <a:endParaRPr lang="es-CL" dirty="0"/>
                    </a:p>
                  </a:txBody>
                  <a:tcPr/>
                </a:tc>
                <a:tc>
                  <a:txBody>
                    <a:bodyPr/>
                    <a:lstStyle/>
                    <a:p>
                      <a:endParaRPr lang="es-CL" dirty="0"/>
                    </a:p>
                  </a:txBody>
                  <a:tcPr/>
                </a:tc>
                <a:tc>
                  <a:txBody>
                    <a:bodyPr/>
                    <a:lstStyle/>
                    <a:p>
                      <a:endParaRPr lang="es-CL" dirty="0"/>
                    </a:p>
                  </a:txBody>
                  <a:tcPr/>
                </a:tc>
              </a:tr>
              <a:tr h="661990">
                <a:tc>
                  <a:txBody>
                    <a:bodyPr/>
                    <a:lstStyle/>
                    <a:p>
                      <a:r>
                        <a:rPr lang="es-CL" dirty="0" smtClean="0"/>
                        <a:t>ENTREGA EN FECHA SOLICITADA: 3PTO</a:t>
                      </a:r>
                      <a:endParaRPr lang="es-CL" dirty="0"/>
                    </a:p>
                  </a:txBody>
                  <a:tcPr/>
                </a:tc>
                <a:tc>
                  <a:txBody>
                    <a:bodyPr/>
                    <a:lstStyle/>
                    <a:p>
                      <a:endParaRPr lang="es-CL"/>
                    </a:p>
                  </a:txBody>
                  <a:tcPr/>
                </a:tc>
                <a:tc>
                  <a:txBody>
                    <a:bodyPr/>
                    <a:lstStyle/>
                    <a:p>
                      <a:endParaRPr lang="es-CL" dirty="0"/>
                    </a:p>
                  </a:txBody>
                  <a:tcPr/>
                </a:tc>
              </a:tr>
              <a:tr h="661990">
                <a:tc>
                  <a:txBody>
                    <a:bodyPr/>
                    <a:lstStyle/>
                    <a:p>
                      <a:r>
                        <a:rPr lang="es-CL" dirty="0" smtClean="0"/>
                        <a:t>CONTENIDO: 5PTO</a:t>
                      </a:r>
                      <a:endParaRPr lang="es-CL" dirty="0"/>
                    </a:p>
                  </a:txBody>
                  <a:tcPr/>
                </a:tc>
                <a:tc>
                  <a:txBody>
                    <a:bodyPr/>
                    <a:lstStyle/>
                    <a:p>
                      <a:endParaRPr lang="es-CL"/>
                    </a:p>
                  </a:txBody>
                  <a:tcPr/>
                </a:tc>
                <a:tc>
                  <a:txBody>
                    <a:bodyPr/>
                    <a:lstStyle/>
                    <a:p>
                      <a:endParaRPr lang="es-CL" dirty="0"/>
                    </a:p>
                  </a:txBody>
                  <a:tcPr/>
                </a:tc>
              </a:tr>
              <a:tr h="6619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dirty="0" smtClean="0"/>
                        <a:t>CREATIVIDAD: 5PTO</a:t>
                      </a:r>
                    </a:p>
                    <a:p>
                      <a:endParaRPr lang="es-CL" dirty="0"/>
                    </a:p>
                  </a:txBody>
                  <a:tcPr/>
                </a:tc>
                <a:tc>
                  <a:txBody>
                    <a:bodyPr/>
                    <a:lstStyle/>
                    <a:p>
                      <a:endParaRPr lang="es-CL"/>
                    </a:p>
                  </a:txBody>
                  <a:tcPr/>
                </a:tc>
                <a:tc>
                  <a:txBody>
                    <a:bodyPr/>
                    <a:lstStyle/>
                    <a:p>
                      <a:endParaRPr lang="es-CL"/>
                    </a:p>
                  </a:txBody>
                  <a:tcPr/>
                </a:tc>
              </a:tr>
              <a:tr h="661990">
                <a:tc>
                  <a:txBody>
                    <a:bodyPr/>
                    <a:lstStyle/>
                    <a:p>
                      <a:r>
                        <a:rPr lang="es-CL" dirty="0" smtClean="0"/>
                        <a:t>PULCRITUD</a:t>
                      </a:r>
                      <a:r>
                        <a:rPr lang="es-CL" baseline="0" dirty="0" smtClean="0"/>
                        <a:t> O LIMPIEZA DEL TRABAJO: 3PTO</a:t>
                      </a:r>
                      <a:endParaRPr lang="es-CL" dirty="0"/>
                    </a:p>
                  </a:txBody>
                  <a:tcPr/>
                </a:tc>
                <a:tc>
                  <a:txBody>
                    <a:bodyPr/>
                    <a:lstStyle/>
                    <a:p>
                      <a:endParaRPr lang="es-CL"/>
                    </a:p>
                  </a:txBody>
                  <a:tcPr/>
                </a:tc>
                <a:tc>
                  <a:txBody>
                    <a:bodyPr/>
                    <a:lstStyle/>
                    <a:p>
                      <a:endParaRPr lang="es-CL"/>
                    </a:p>
                  </a:txBody>
                  <a:tcPr/>
                </a:tc>
              </a:tr>
              <a:tr h="661990">
                <a:tc>
                  <a:txBody>
                    <a:bodyPr/>
                    <a:lstStyle/>
                    <a:p>
                      <a:r>
                        <a:rPr lang="es-CL" dirty="0" smtClean="0"/>
                        <a:t>CUMPLIMIENTO DE INSTRUCION</a:t>
                      </a:r>
                      <a:r>
                        <a:rPr lang="es-CL" baseline="0" dirty="0" smtClean="0"/>
                        <a:t> : 5PTO</a:t>
                      </a:r>
                      <a:endParaRPr lang="es-CL" dirty="0"/>
                    </a:p>
                  </a:txBody>
                  <a:tcPr/>
                </a:tc>
                <a:tc>
                  <a:txBody>
                    <a:bodyPr/>
                    <a:lstStyle/>
                    <a:p>
                      <a:endParaRPr lang="es-CL"/>
                    </a:p>
                  </a:txBody>
                  <a:tcPr/>
                </a:tc>
                <a:tc>
                  <a:txBody>
                    <a:bodyPr/>
                    <a:lstStyle/>
                    <a:p>
                      <a:endParaRPr lang="es-CL"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0"/>
            <a:ext cx="8229600" cy="928670"/>
          </a:xfrm>
        </p:spPr>
        <p:txBody>
          <a:bodyPr/>
          <a:lstStyle/>
          <a:p>
            <a:r>
              <a:rPr lang="es-CL" dirty="0" smtClean="0"/>
              <a:t>GUIA DE TRABAJO 3 MEDIO</a:t>
            </a:r>
            <a:endParaRPr lang="es-CL" dirty="0"/>
          </a:p>
        </p:txBody>
      </p:sp>
      <p:sp>
        <p:nvSpPr>
          <p:cNvPr id="3" name="2 Marcador de contenido"/>
          <p:cNvSpPr>
            <a:spLocks noGrp="1"/>
          </p:cNvSpPr>
          <p:nvPr>
            <p:ph idx="1"/>
          </p:nvPr>
        </p:nvSpPr>
        <p:spPr>
          <a:xfrm>
            <a:off x="457200" y="1071546"/>
            <a:ext cx="8229600" cy="5054617"/>
          </a:xfrm>
        </p:spPr>
        <p:txBody>
          <a:bodyPr>
            <a:normAutofit lnSpcReduction="10000"/>
          </a:bodyPr>
          <a:lstStyle/>
          <a:p>
            <a:r>
              <a:rPr lang="es-CL" dirty="0" smtClean="0"/>
              <a:t>SEMANA DEL 16 DE MARZO AL 20 DE MARZO 2020</a:t>
            </a:r>
          </a:p>
          <a:p>
            <a:r>
              <a:rPr lang="es-CL" dirty="0" smtClean="0"/>
              <a:t>COPIA EL PPT EN TU CUARDENO DE CLASE.</a:t>
            </a:r>
          </a:p>
          <a:p>
            <a:r>
              <a:rPr lang="es-CL" dirty="0" smtClean="0"/>
              <a:t>OBSERVA LOS VIDEO QUE SE INDICAN EN EL ENLACE , ANALIZALO…</a:t>
            </a:r>
          </a:p>
          <a:p>
            <a:r>
              <a:rPr lang="es-CL" dirty="0" smtClean="0"/>
              <a:t>RESPONDE</a:t>
            </a:r>
            <a:r>
              <a:rPr lang="es-CL" b="1" dirty="0" smtClean="0"/>
              <a:t> </a:t>
            </a:r>
            <a:r>
              <a:rPr lang="es-CL" dirty="0" smtClean="0"/>
              <a:t>LAS PREGUNTAS Y ELABORA UN </a:t>
            </a:r>
            <a:r>
              <a:rPr lang="es-CL" b="1" dirty="0" smtClean="0"/>
              <a:t>“MENU </a:t>
            </a:r>
            <a:r>
              <a:rPr lang="es-CL" dirty="0" smtClean="0"/>
              <a:t>“SEGUN LAS INSTRUCCIONES  ENTREGADAS AL FINAL </a:t>
            </a:r>
            <a:r>
              <a:rPr lang="es-CL" dirty="0" smtClean="0"/>
              <a:t>.</a:t>
            </a:r>
          </a:p>
          <a:p>
            <a:r>
              <a:rPr lang="es-CL" dirty="0" smtClean="0"/>
              <a:t>ARCHIVAR “</a:t>
            </a:r>
            <a:r>
              <a:rPr lang="es-CL" b="1" dirty="0" smtClean="0"/>
              <a:t>MENU</a:t>
            </a:r>
            <a:r>
              <a:rPr lang="es-CL" dirty="0" smtClean="0"/>
              <a:t>” EN CARPETA DEL RAMO PARA SER CORREGIDO A LA VUELTA A CLASES.</a:t>
            </a:r>
            <a:endParaRPr lang="es-C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28"/>
            <a:ext cx="8229600" cy="6286544"/>
          </a:xfrm>
        </p:spPr>
        <p:txBody>
          <a:bodyPr>
            <a:normAutofit/>
          </a:bodyPr>
          <a:lstStyle/>
          <a:p>
            <a:pPr algn="ctr">
              <a:buNone/>
            </a:pPr>
            <a:r>
              <a:rPr lang="es-ES_tradnl" dirty="0" smtClean="0"/>
              <a:t>        </a:t>
            </a:r>
            <a:r>
              <a:rPr lang="es-ES_tradnl" sz="4000" dirty="0" smtClean="0"/>
              <a:t>OBJETIVOS.</a:t>
            </a:r>
          </a:p>
          <a:p>
            <a:pPr>
              <a:buNone/>
            </a:pPr>
            <a:r>
              <a:rPr lang="es-ES_tradnl" sz="2800" dirty="0" smtClean="0"/>
              <a:t>     </a:t>
            </a:r>
            <a:r>
              <a:rPr lang="es-ES_tradnl" sz="2800" b="1" dirty="0" smtClean="0"/>
              <a:t>OA1</a:t>
            </a:r>
            <a:r>
              <a:rPr lang="es-ES_tradnl" sz="2800" dirty="0" smtClean="0"/>
              <a:t>: DESAROLLAR EN LOS ALUMNOS HABILIDADES Y ACTITUDES NECESARIAS PARA LA INVESTIGACION CIENTIFICA, COMPRENDIENDO CONOCIMIENTOS BASICOS DE SALUD,ALIMENTACION,BIENESTAR, SEGURIDAD, PREVENCION Y AUTOCUIDADO.</a:t>
            </a:r>
            <a:endParaRPr lang="es-CL" sz="2800" dirty="0" smtClean="0"/>
          </a:p>
          <a:p>
            <a:pPr>
              <a:buNone/>
            </a:pPr>
            <a:r>
              <a:rPr lang="es-CL" sz="2800" dirty="0" smtClean="0">
                <a:latin typeface="Arial" pitchFamily="34" charset="0"/>
                <a:cs typeface="Arial" pitchFamily="34" charset="0"/>
              </a:rPr>
              <a:t>   </a:t>
            </a:r>
            <a:r>
              <a:rPr lang="es-CL" sz="2800" b="1" dirty="0" smtClean="0">
                <a:latin typeface="Arial" pitchFamily="34" charset="0"/>
                <a:cs typeface="Arial" pitchFamily="34" charset="0"/>
              </a:rPr>
              <a:t>Objetivo de clase</a:t>
            </a:r>
            <a:r>
              <a:rPr lang="es-CL" sz="2800" dirty="0" smtClean="0">
                <a:latin typeface="Arial" pitchFamily="34" charset="0"/>
                <a:cs typeface="Arial" pitchFamily="34" charset="0"/>
              </a:rPr>
              <a:t>:</a:t>
            </a:r>
          </a:p>
          <a:p>
            <a:pPr>
              <a:buNone/>
            </a:pPr>
            <a:r>
              <a:rPr lang="es-CL" sz="2800" dirty="0" smtClean="0">
                <a:latin typeface="Arial" pitchFamily="34" charset="0"/>
                <a:cs typeface="Arial" pitchFamily="34" charset="0"/>
              </a:rPr>
              <a:t>   Conocer, analizar e investigar la aparición y producción de </a:t>
            </a:r>
            <a:r>
              <a:rPr lang="es-CL" sz="2800" b="1" dirty="0" smtClean="0">
                <a:latin typeface="Arial" pitchFamily="34" charset="0"/>
                <a:cs typeface="Arial" pitchFamily="34" charset="0"/>
              </a:rPr>
              <a:t>alimentos transgénicos y orgánicos, estableciendo relación con la salud del individuo y el uso de plaguicidas</a:t>
            </a:r>
            <a:endParaRPr lang="es-CL"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483245"/>
          </a:xfrm>
        </p:spPr>
        <p:txBody>
          <a:bodyPr/>
          <a:lstStyle/>
          <a:p>
            <a:pPr algn="ctr">
              <a:buNone/>
            </a:pPr>
            <a:r>
              <a:rPr lang="es-CL" sz="7200" dirty="0" smtClean="0"/>
              <a:t>? ¿</a:t>
            </a:r>
          </a:p>
          <a:p>
            <a:pPr>
              <a:buNone/>
            </a:pPr>
            <a:r>
              <a:rPr lang="es-CL" dirty="0" smtClean="0"/>
              <a:t>    </a:t>
            </a:r>
            <a:r>
              <a:rPr lang="es-CL" sz="3600" dirty="0" smtClean="0">
                <a:latin typeface="Arial" pitchFamily="34" charset="0"/>
                <a:cs typeface="Arial" pitchFamily="34" charset="0"/>
              </a:rPr>
              <a:t>Que es la salud ?</a:t>
            </a:r>
          </a:p>
          <a:p>
            <a:pPr>
              <a:buNone/>
            </a:pPr>
            <a:r>
              <a:rPr lang="es-CL" sz="3600" dirty="0" smtClean="0">
                <a:latin typeface="Arial" pitchFamily="34" charset="0"/>
                <a:cs typeface="Arial" pitchFamily="34" charset="0"/>
              </a:rPr>
              <a:t>   Que son los alimentos transgénicos?</a:t>
            </a:r>
          </a:p>
          <a:p>
            <a:pPr>
              <a:buNone/>
            </a:pPr>
            <a:r>
              <a:rPr lang="es-CL" sz="3600" dirty="0" smtClean="0">
                <a:latin typeface="Arial" pitchFamily="34" charset="0"/>
                <a:cs typeface="Arial" pitchFamily="34" charset="0"/>
              </a:rPr>
              <a:t>   Que son los plaguicidas?</a:t>
            </a:r>
          </a:p>
          <a:p>
            <a:pPr algn="just">
              <a:buNone/>
            </a:pPr>
            <a:r>
              <a:rPr lang="es-CL" sz="3600" dirty="0">
                <a:latin typeface="Arial" pitchFamily="34" charset="0"/>
                <a:cs typeface="Arial" pitchFamily="34" charset="0"/>
              </a:rPr>
              <a:t> </a:t>
            </a:r>
            <a:endParaRPr lang="es-C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6500834"/>
          </a:xfrm>
        </p:spPr>
        <p:txBody>
          <a:bodyPr>
            <a:normAutofit/>
          </a:bodyPr>
          <a:lstStyle/>
          <a:p>
            <a:r>
              <a:rPr lang="es-CL" b="1" dirty="0" smtClean="0">
                <a:solidFill>
                  <a:schemeClr val="tx2"/>
                </a:solidFill>
                <a:latin typeface="Arial" pitchFamily="34" charset="0"/>
                <a:cs typeface="Arial" pitchFamily="34" charset="0"/>
              </a:rPr>
              <a:t>Salud</a:t>
            </a:r>
            <a:r>
              <a:rPr lang="es-CL" dirty="0" smtClean="0">
                <a:latin typeface="Arial" pitchFamily="34" charset="0"/>
                <a:cs typeface="Arial" pitchFamily="34" charset="0"/>
              </a:rPr>
              <a:t>: estado completo de bienestar  físico, mental, y social, y no solamente ausencia de enfermedad o afecciones .</a:t>
            </a:r>
          </a:p>
          <a:p>
            <a:pPr>
              <a:buNone/>
            </a:pPr>
            <a:r>
              <a:rPr lang="es-CL" dirty="0" smtClean="0">
                <a:latin typeface="Arial" pitchFamily="34" charset="0"/>
                <a:cs typeface="Arial" pitchFamily="34" charset="0"/>
              </a:rPr>
              <a:t> </a:t>
            </a:r>
          </a:p>
          <a:p>
            <a:r>
              <a:rPr lang="es-CL" b="1" dirty="0" smtClean="0">
                <a:solidFill>
                  <a:schemeClr val="tx2"/>
                </a:solidFill>
                <a:latin typeface="Arial" pitchFamily="34" charset="0"/>
                <a:cs typeface="Arial" pitchFamily="34" charset="0"/>
              </a:rPr>
              <a:t>Factores que influyen en la salud</a:t>
            </a:r>
            <a:r>
              <a:rPr lang="es-CL" dirty="0" smtClean="0">
                <a:latin typeface="Arial" pitchFamily="34" charset="0"/>
                <a:cs typeface="Arial" pitchFamily="34" charset="0"/>
              </a:rPr>
              <a:t>: son cambios y/o desequilibrios fisicos,biologicos,emocionales,mentales, espirituales y/o sociales.</a:t>
            </a:r>
            <a:endParaRPr lang="es-CL"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71480"/>
            <a:ext cx="8229600" cy="5554683"/>
          </a:xfrm>
        </p:spPr>
        <p:txBody>
          <a:bodyPr/>
          <a:lstStyle/>
          <a:p>
            <a:r>
              <a:rPr lang="es-CL" b="1" dirty="0" smtClean="0">
                <a:solidFill>
                  <a:schemeClr val="tx2"/>
                </a:solidFill>
                <a:latin typeface="Arial" pitchFamily="34" charset="0"/>
                <a:cs typeface="Arial" pitchFamily="34" charset="0"/>
              </a:rPr>
              <a:t>Determinantes de salud </a:t>
            </a:r>
            <a:r>
              <a:rPr lang="es-CL" dirty="0" smtClean="0">
                <a:latin typeface="Arial" pitchFamily="34" charset="0"/>
                <a:cs typeface="Arial" pitchFamily="34" charset="0"/>
              </a:rPr>
              <a:t>:</a:t>
            </a:r>
          </a:p>
          <a:p>
            <a:r>
              <a:rPr lang="es-CL" dirty="0" smtClean="0"/>
              <a:t>Conjunto de factores tanto personales como sociales, económicos y ambientales que determinan el estado de salud de los individuos o de las poblaciones.</a:t>
            </a:r>
          </a:p>
          <a:p>
            <a:r>
              <a:rPr lang="es-CL" dirty="0" smtClean="0"/>
              <a:t>Son las circunstancias en que las personas nacen, crecen, viven, trabajan y envejecen, incluido el sistema de salud (según la OMS)</a:t>
            </a:r>
          </a:p>
          <a:p>
            <a:pPr>
              <a:buNone/>
            </a:pPr>
            <a:endParaRPr lang="es-C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928670"/>
          </a:xfrm>
        </p:spPr>
        <p:txBody>
          <a:bodyPr/>
          <a:lstStyle/>
          <a:p>
            <a:r>
              <a:rPr lang="es-CL" b="1" dirty="0" smtClean="0">
                <a:solidFill>
                  <a:schemeClr val="tx2"/>
                </a:solidFill>
              </a:rPr>
              <a:t>ALIMENTOS TRANSGENICOS</a:t>
            </a:r>
            <a:endParaRPr lang="es-CL" b="1" dirty="0">
              <a:solidFill>
                <a:schemeClr val="tx2"/>
              </a:solidFill>
            </a:endParaRPr>
          </a:p>
        </p:txBody>
      </p:sp>
      <p:sp>
        <p:nvSpPr>
          <p:cNvPr id="3" name="2 Marcador de contenido"/>
          <p:cNvSpPr>
            <a:spLocks noGrp="1"/>
          </p:cNvSpPr>
          <p:nvPr>
            <p:ph idx="1"/>
          </p:nvPr>
        </p:nvSpPr>
        <p:spPr>
          <a:xfrm>
            <a:off x="457200" y="928670"/>
            <a:ext cx="8229600" cy="5572164"/>
          </a:xfrm>
        </p:spPr>
        <p:txBody>
          <a:bodyPr/>
          <a:lstStyle/>
          <a:p>
            <a:r>
              <a:rPr lang="es-CL" dirty="0" smtClean="0"/>
              <a:t>Son aquellos que han sido producidos a partir de un organismo modificado mediante ingeniería genética y al que se le han incorporado genes de otro organismo para producir las características deseadas.</a:t>
            </a:r>
            <a:endParaRPr lang="es-CL" dirty="0"/>
          </a:p>
        </p:txBody>
      </p:sp>
      <p:sp>
        <p:nvSpPr>
          <p:cNvPr id="1026" name="AutoShape 2" descr="Resultado de imagen para que alimentos transgenico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L"/>
          </a:p>
        </p:txBody>
      </p:sp>
      <p:pic>
        <p:nvPicPr>
          <p:cNvPr id="1027" name="Picture 3" descr="D:\Usuario\Pictures\TRANSGENICO.jpg"/>
          <p:cNvPicPr>
            <a:picLocks noChangeAspect="1" noChangeArrowheads="1"/>
          </p:cNvPicPr>
          <p:nvPr/>
        </p:nvPicPr>
        <p:blipFill>
          <a:blip r:embed="rId2"/>
          <a:srcRect/>
          <a:stretch>
            <a:fillRect/>
          </a:stretch>
        </p:blipFill>
        <p:spPr bwMode="auto">
          <a:xfrm>
            <a:off x="1928794" y="3643314"/>
            <a:ext cx="5572164" cy="257176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142984"/>
          </a:xfrm>
        </p:spPr>
        <p:txBody>
          <a:bodyPr>
            <a:noAutofit/>
          </a:bodyPr>
          <a:lstStyle/>
          <a:p>
            <a:r>
              <a:rPr lang="es-CL" sz="3600" b="1" dirty="0" smtClean="0">
                <a:solidFill>
                  <a:schemeClr val="tx2"/>
                </a:solidFill>
              </a:rPr>
              <a:t>PORQUE SUERGEN LOS TRANSGENICOS?</a:t>
            </a:r>
            <a:endParaRPr lang="es-CL" sz="3600" b="1" dirty="0">
              <a:solidFill>
                <a:schemeClr val="tx2"/>
              </a:solidFill>
            </a:endParaRPr>
          </a:p>
        </p:txBody>
      </p:sp>
      <p:sp>
        <p:nvSpPr>
          <p:cNvPr id="5" name="4 Marcador de contenido"/>
          <p:cNvSpPr>
            <a:spLocks noGrp="1"/>
          </p:cNvSpPr>
          <p:nvPr>
            <p:ph idx="1"/>
          </p:nvPr>
        </p:nvSpPr>
        <p:spPr>
          <a:xfrm>
            <a:off x="457200" y="857232"/>
            <a:ext cx="8229600" cy="5268931"/>
          </a:xfrm>
        </p:spPr>
        <p:txBody>
          <a:bodyPr/>
          <a:lstStyle/>
          <a:p>
            <a:pPr>
              <a:buNone/>
            </a:pPr>
            <a:r>
              <a:rPr lang="es-CL" dirty="0" smtClean="0"/>
              <a:t>    </a:t>
            </a:r>
            <a:r>
              <a:rPr lang="es-CL" b="1" dirty="0" smtClean="0"/>
              <a:t>Simple,</a:t>
            </a:r>
            <a:r>
              <a:rPr lang="es-CL" dirty="0" smtClean="0"/>
              <a:t> para proteger al medio ambiente. Se emparentaron especies que entre ellas repelían o provocaban que las plagas se alejen</a:t>
            </a:r>
            <a:r>
              <a:rPr lang="es-CL" b="1" dirty="0" smtClean="0"/>
              <a:t>.</a:t>
            </a:r>
          </a:p>
          <a:p>
            <a:pPr>
              <a:buNone/>
            </a:pPr>
            <a:r>
              <a:rPr lang="es-CL" b="1" dirty="0" smtClean="0"/>
              <a:t>    Por ejemplo</a:t>
            </a:r>
            <a:r>
              <a:rPr lang="es-CL" dirty="0" smtClean="0"/>
              <a:t>, la plaga que va al maíz no va al frijol; entonces, si las plagas no van al frijol es porque el frijol tiene un compuesto o un gen que impide que esa plaga llegue. Por ello se estudió el gen que evita que la plaga del maíz llegue al frijol y se la implantó al maíz.</a:t>
            </a:r>
          </a:p>
          <a:p>
            <a:endParaRPr lang="es-C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6000792"/>
          </a:xfrm>
        </p:spPr>
        <p:txBody>
          <a:bodyPr>
            <a:normAutofit lnSpcReduction="10000"/>
          </a:bodyPr>
          <a:lstStyle/>
          <a:p>
            <a:r>
              <a:rPr lang="es-CL" dirty="0" smtClean="0"/>
              <a:t>Para lograrlo se requiere realizar estudios para que ese gen en el maíz no produzca daños irreversibles en el ser humano. Tal vez, la ingesta, en este caso de insecticidas, produce enfermedades y es probable que un gen no utilizado adecuadamente pueda ligarse con otros genes y producir problemas de salud graves.</a:t>
            </a:r>
          </a:p>
          <a:p>
            <a:r>
              <a:rPr lang="es-CL" dirty="0" smtClean="0"/>
              <a:t> En este sentido, los alimentos derivados de cultivos transgénicos hacen que se eleve la producción mundial para alimentar a más personas, porque demográficamente la población cada año va en ascenso.</a:t>
            </a:r>
          </a:p>
          <a:p>
            <a:endParaRPr lang="es-C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397</TotalTime>
  <Words>684</Words>
  <Application>Microsoft Office PowerPoint</Application>
  <PresentationFormat>Presentación en pantalla (4:3)</PresentationFormat>
  <Paragraphs>71</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SALUD HUMANA  NUTRICION,A-TRANSGENICOS Y PLAGUICIDAS </vt:lpstr>
      <vt:lpstr>GUIA DE TRABAJO 3 MEDIO</vt:lpstr>
      <vt:lpstr>Diapositiva 3</vt:lpstr>
      <vt:lpstr>Diapositiva 4</vt:lpstr>
      <vt:lpstr>Diapositiva 5</vt:lpstr>
      <vt:lpstr>Diapositiva 6</vt:lpstr>
      <vt:lpstr>ALIMENTOS TRANSGENICOS</vt:lpstr>
      <vt:lpstr>PORQUE SUERGEN LOS TRANSGENICOS?</vt:lpstr>
      <vt:lpstr>Diapositiva 9</vt:lpstr>
      <vt:lpstr>PLAGUICIDAS</vt:lpstr>
      <vt:lpstr>ALIMENTOS ORGANICOS</vt:lpstr>
      <vt:lpstr>Diapositiva 12</vt:lpstr>
      <vt:lpstr>Después de haber visto el video, Responde: </vt:lpstr>
      <vt:lpstr>Actividad 2:</vt:lpstr>
      <vt:lpstr>RUBRICA DE EVALUCION “MENU” Alumno: curso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SALUD HUMANA Y MEDICINA. NUTRICION,TRANSGENICOS Y PLAGUICIDAS </dc:title>
  <dc:creator>Usuario</dc:creator>
  <cp:lastModifiedBy>Usuario</cp:lastModifiedBy>
  <cp:revision>10</cp:revision>
  <dcterms:created xsi:type="dcterms:W3CDTF">2020-01-17T14:13:23Z</dcterms:created>
  <dcterms:modified xsi:type="dcterms:W3CDTF">2020-03-17T12:07:11Z</dcterms:modified>
</cp:coreProperties>
</file>