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6" r:id="rId1"/>
  </p:sldMasterIdLst>
  <p:sldIdLst>
    <p:sldId id="256" r:id="rId2"/>
    <p:sldId id="258" r:id="rId3"/>
    <p:sldId id="266" r:id="rId4"/>
    <p:sldId id="267" r:id="rId5"/>
    <p:sldId id="268" r:id="rId6"/>
    <p:sldId id="270" r:id="rId7"/>
    <p:sldId id="269" r:id="rId8"/>
    <p:sldId id="271" r:id="rId9"/>
    <p:sldId id="272" r:id="rId10"/>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90" d="100"/>
          <a:sy n="90" d="100"/>
        </p:scale>
        <p:origin x="52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F7DBB1-E487-43E6-82B1-B0B4A192504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BE650483-F80B-4B95-9CC1-933A55DE15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D70D1CFC-987D-4965-8236-61FAF35D61AE}"/>
              </a:ext>
            </a:extLst>
          </p:cNvPr>
          <p:cNvSpPr>
            <a:spLocks noGrp="1"/>
          </p:cNvSpPr>
          <p:nvPr>
            <p:ph type="dt" sz="half" idx="10"/>
          </p:nvPr>
        </p:nvSpPr>
        <p:spPr/>
        <p:txBody>
          <a:bodyPr/>
          <a:lstStyle/>
          <a:p>
            <a:fld id="{B61BEF0D-F0BB-DE4B-95CE-6DB70DBA9567}" type="datetimeFigureOut">
              <a:rPr lang="en-US" smtClean="0"/>
              <a:pPr/>
              <a:t>5/16/2020</a:t>
            </a:fld>
            <a:endParaRPr lang="en-US" dirty="0"/>
          </a:p>
        </p:txBody>
      </p:sp>
      <p:sp>
        <p:nvSpPr>
          <p:cNvPr id="5" name="Marcador de pie de página 4">
            <a:extLst>
              <a:ext uri="{FF2B5EF4-FFF2-40B4-BE49-F238E27FC236}">
                <a16:creationId xmlns:a16="http://schemas.microsoft.com/office/drawing/2014/main" id="{48366B27-CA23-48BA-9BAB-F8C916FC861B}"/>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2BCA40FA-E98B-4453-863D-FC6A44442C93}"/>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34890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C4B697-650C-48EC-AFB2-A4878D2EC31A}"/>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D92455CE-E77F-449E-BC78-5B3CCE1A8E54}"/>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6F74EEC9-F3AF-449A-9F10-9E0C75E06E5E}"/>
              </a:ext>
            </a:extLst>
          </p:cNvPr>
          <p:cNvSpPr>
            <a:spLocks noGrp="1"/>
          </p:cNvSpPr>
          <p:nvPr>
            <p:ph type="dt" sz="half" idx="10"/>
          </p:nvPr>
        </p:nvSpPr>
        <p:spPr/>
        <p:txBody>
          <a:bodyPr/>
          <a:lstStyle/>
          <a:p>
            <a:fld id="{B61BEF0D-F0BB-DE4B-95CE-6DB70DBA9567}" type="datetimeFigureOut">
              <a:rPr lang="en-US" smtClean="0"/>
              <a:pPr/>
              <a:t>5/16/2020</a:t>
            </a:fld>
            <a:endParaRPr lang="en-US" dirty="0"/>
          </a:p>
        </p:txBody>
      </p:sp>
      <p:sp>
        <p:nvSpPr>
          <p:cNvPr id="5" name="Marcador de pie de página 4">
            <a:extLst>
              <a:ext uri="{FF2B5EF4-FFF2-40B4-BE49-F238E27FC236}">
                <a16:creationId xmlns:a16="http://schemas.microsoft.com/office/drawing/2014/main" id="{7563A2FE-6E04-4EB0-929E-F567F88F2C38}"/>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74ECC037-5E88-4A9F-B8CB-FE6FC1B99480}"/>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378385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D98DF1B-4DBC-494A-968D-8B001FB9662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C1857CF6-6960-49EE-B45A-8E10F2597E29}"/>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61FEBAEF-81A8-4555-B730-07CE2DC40E0F}"/>
              </a:ext>
            </a:extLst>
          </p:cNvPr>
          <p:cNvSpPr>
            <a:spLocks noGrp="1"/>
          </p:cNvSpPr>
          <p:nvPr>
            <p:ph type="dt" sz="half" idx="10"/>
          </p:nvPr>
        </p:nvSpPr>
        <p:spPr/>
        <p:txBody>
          <a:bodyPr/>
          <a:lstStyle/>
          <a:p>
            <a:fld id="{B61BEF0D-F0BB-DE4B-95CE-6DB70DBA9567}" type="datetimeFigureOut">
              <a:rPr lang="en-US" smtClean="0"/>
              <a:pPr/>
              <a:t>5/16/2020</a:t>
            </a:fld>
            <a:endParaRPr lang="en-US" dirty="0"/>
          </a:p>
        </p:txBody>
      </p:sp>
      <p:sp>
        <p:nvSpPr>
          <p:cNvPr id="5" name="Marcador de pie de página 4">
            <a:extLst>
              <a:ext uri="{FF2B5EF4-FFF2-40B4-BE49-F238E27FC236}">
                <a16:creationId xmlns:a16="http://schemas.microsoft.com/office/drawing/2014/main" id="{080AD223-084C-4F32-9F18-6C7084A746D7}"/>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3902F764-F12B-476B-A1F6-9613EF1A25E0}"/>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63408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273DD5-203F-466F-9490-5C7EA9E68A1A}"/>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0249CBFD-ACFD-4465-AC1A-0CF654F3D1B3}"/>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68EAC1D6-85A0-4D51-8BD6-02D1AC71FAF9}"/>
              </a:ext>
            </a:extLst>
          </p:cNvPr>
          <p:cNvSpPr>
            <a:spLocks noGrp="1"/>
          </p:cNvSpPr>
          <p:nvPr>
            <p:ph type="dt" sz="half" idx="10"/>
          </p:nvPr>
        </p:nvSpPr>
        <p:spPr/>
        <p:txBody>
          <a:bodyPr/>
          <a:lstStyle/>
          <a:p>
            <a:fld id="{B61BEF0D-F0BB-DE4B-95CE-6DB70DBA9567}" type="datetimeFigureOut">
              <a:rPr lang="en-US" smtClean="0"/>
              <a:pPr/>
              <a:t>5/16/2020</a:t>
            </a:fld>
            <a:endParaRPr lang="en-US" dirty="0"/>
          </a:p>
        </p:txBody>
      </p:sp>
      <p:sp>
        <p:nvSpPr>
          <p:cNvPr id="5" name="Marcador de pie de página 4">
            <a:extLst>
              <a:ext uri="{FF2B5EF4-FFF2-40B4-BE49-F238E27FC236}">
                <a16:creationId xmlns:a16="http://schemas.microsoft.com/office/drawing/2014/main" id="{7A9CDBC4-87D5-44B9-91B2-5CDC0068BDD2}"/>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DE917F20-A5DD-40D3-8F69-0571EC2D6EB3}"/>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377621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CB46F1-AD2A-4B5D-95ED-CBE08B3CF95F}"/>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D1EEC7F6-67CE-4FF9-A7F6-48A9E290F2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A0A651F2-BBA8-4BA9-BF95-0A1A2C7F425B}"/>
              </a:ext>
            </a:extLst>
          </p:cNvPr>
          <p:cNvSpPr>
            <a:spLocks noGrp="1"/>
          </p:cNvSpPr>
          <p:nvPr>
            <p:ph type="dt" sz="half" idx="10"/>
          </p:nvPr>
        </p:nvSpPr>
        <p:spPr/>
        <p:txBody>
          <a:bodyPr/>
          <a:lstStyle/>
          <a:p>
            <a:fld id="{B61BEF0D-F0BB-DE4B-95CE-6DB70DBA9567}" type="datetimeFigureOut">
              <a:rPr lang="en-US" smtClean="0"/>
              <a:pPr/>
              <a:t>5/16/2020</a:t>
            </a:fld>
            <a:endParaRPr lang="en-US" dirty="0"/>
          </a:p>
        </p:txBody>
      </p:sp>
      <p:sp>
        <p:nvSpPr>
          <p:cNvPr id="5" name="Marcador de pie de página 4">
            <a:extLst>
              <a:ext uri="{FF2B5EF4-FFF2-40B4-BE49-F238E27FC236}">
                <a16:creationId xmlns:a16="http://schemas.microsoft.com/office/drawing/2014/main" id="{E426F568-BE45-4A2E-9FDD-FD12D1AF523D}"/>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A9E6A3A3-8A18-41D3-BDC0-87C31E7778C2}"/>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482253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9DB307-3E64-4A36-8F4B-8866EB60D313}"/>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643A30DE-743D-4BC3-B8E3-838ED578E5BD}"/>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578AFF69-FB00-4664-9B2F-54007394CB0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A1B95573-C85A-4086-9CFF-8636F3D9AF9D}"/>
              </a:ext>
            </a:extLst>
          </p:cNvPr>
          <p:cNvSpPr>
            <a:spLocks noGrp="1"/>
          </p:cNvSpPr>
          <p:nvPr>
            <p:ph type="dt" sz="half" idx="10"/>
          </p:nvPr>
        </p:nvSpPr>
        <p:spPr/>
        <p:txBody>
          <a:bodyPr/>
          <a:lstStyle/>
          <a:p>
            <a:fld id="{B61BEF0D-F0BB-DE4B-95CE-6DB70DBA9567}" type="datetimeFigureOut">
              <a:rPr lang="en-US" smtClean="0"/>
              <a:pPr/>
              <a:t>5/16/2020</a:t>
            </a:fld>
            <a:endParaRPr lang="en-US" dirty="0"/>
          </a:p>
        </p:txBody>
      </p:sp>
      <p:sp>
        <p:nvSpPr>
          <p:cNvPr id="6" name="Marcador de pie de página 5">
            <a:extLst>
              <a:ext uri="{FF2B5EF4-FFF2-40B4-BE49-F238E27FC236}">
                <a16:creationId xmlns:a16="http://schemas.microsoft.com/office/drawing/2014/main" id="{16C8E626-1AC8-40D8-ADC7-D5E1FE65B398}"/>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A7147258-DDC4-4017-B024-8003FFE593A2}"/>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596527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6EFE31-0BA4-4AEE-8F6D-FA1E95839C34}"/>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3FC03A12-3153-4431-AFA1-51D492CA20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73EA6B39-852E-42B6-AF14-A0C485FC98F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63F16648-EBB7-47D0-BA5A-131D4DF224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BFD2121-99A1-4380-9B03-577BA0F9802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880AA231-FB20-41D8-BC18-BDEA68706C1F}"/>
              </a:ext>
            </a:extLst>
          </p:cNvPr>
          <p:cNvSpPr>
            <a:spLocks noGrp="1"/>
          </p:cNvSpPr>
          <p:nvPr>
            <p:ph type="dt" sz="half" idx="10"/>
          </p:nvPr>
        </p:nvSpPr>
        <p:spPr/>
        <p:txBody>
          <a:bodyPr/>
          <a:lstStyle/>
          <a:p>
            <a:fld id="{B61BEF0D-F0BB-DE4B-95CE-6DB70DBA9567}" type="datetimeFigureOut">
              <a:rPr lang="en-US" smtClean="0"/>
              <a:pPr/>
              <a:t>5/16/2020</a:t>
            </a:fld>
            <a:endParaRPr lang="en-US" dirty="0"/>
          </a:p>
        </p:txBody>
      </p:sp>
      <p:sp>
        <p:nvSpPr>
          <p:cNvPr id="8" name="Marcador de pie de página 7">
            <a:extLst>
              <a:ext uri="{FF2B5EF4-FFF2-40B4-BE49-F238E27FC236}">
                <a16:creationId xmlns:a16="http://schemas.microsoft.com/office/drawing/2014/main" id="{C18F00A4-B0DC-4A86-A9F3-3AF64EA16BAF}"/>
              </a:ext>
            </a:extLst>
          </p:cNvPr>
          <p:cNvSpPr>
            <a:spLocks noGrp="1"/>
          </p:cNvSpPr>
          <p:nvPr>
            <p:ph type="ftr" sz="quarter" idx="11"/>
          </p:nvPr>
        </p:nvSpPr>
        <p:spPr/>
        <p:txBody>
          <a:bodyPr/>
          <a:lstStyle/>
          <a:p>
            <a:endParaRPr lang="en-US" dirty="0"/>
          </a:p>
        </p:txBody>
      </p:sp>
      <p:sp>
        <p:nvSpPr>
          <p:cNvPr id="9" name="Marcador de número de diapositiva 8">
            <a:extLst>
              <a:ext uri="{FF2B5EF4-FFF2-40B4-BE49-F238E27FC236}">
                <a16:creationId xmlns:a16="http://schemas.microsoft.com/office/drawing/2014/main" id="{CDD000BD-564B-4A04-BAA9-CBE276E54810}"/>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689693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463170-5268-41C9-A4F5-1E03BD8AD0D2}"/>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C935B128-DC67-497F-BF55-0BA7C1B59DEA}"/>
              </a:ext>
            </a:extLst>
          </p:cNvPr>
          <p:cNvSpPr>
            <a:spLocks noGrp="1"/>
          </p:cNvSpPr>
          <p:nvPr>
            <p:ph type="dt" sz="half" idx="10"/>
          </p:nvPr>
        </p:nvSpPr>
        <p:spPr/>
        <p:txBody>
          <a:bodyPr/>
          <a:lstStyle/>
          <a:p>
            <a:fld id="{B61BEF0D-F0BB-DE4B-95CE-6DB70DBA9567}" type="datetimeFigureOut">
              <a:rPr lang="en-US" smtClean="0"/>
              <a:pPr/>
              <a:t>5/16/2020</a:t>
            </a:fld>
            <a:endParaRPr lang="en-US" dirty="0"/>
          </a:p>
        </p:txBody>
      </p:sp>
      <p:sp>
        <p:nvSpPr>
          <p:cNvPr id="4" name="Marcador de pie de página 3">
            <a:extLst>
              <a:ext uri="{FF2B5EF4-FFF2-40B4-BE49-F238E27FC236}">
                <a16:creationId xmlns:a16="http://schemas.microsoft.com/office/drawing/2014/main" id="{D6AB25B4-B9E9-4CC3-B30C-5F0BBFAE10F7}"/>
              </a:ext>
            </a:extLst>
          </p:cNvPr>
          <p:cNvSpPr>
            <a:spLocks noGrp="1"/>
          </p:cNvSpPr>
          <p:nvPr>
            <p:ph type="ftr" sz="quarter" idx="11"/>
          </p:nvPr>
        </p:nvSpPr>
        <p:spPr/>
        <p:txBody>
          <a:bodyPr/>
          <a:lstStyle/>
          <a:p>
            <a:endParaRPr lang="en-US" dirty="0"/>
          </a:p>
        </p:txBody>
      </p:sp>
      <p:sp>
        <p:nvSpPr>
          <p:cNvPr id="5" name="Marcador de número de diapositiva 4">
            <a:extLst>
              <a:ext uri="{FF2B5EF4-FFF2-40B4-BE49-F238E27FC236}">
                <a16:creationId xmlns:a16="http://schemas.microsoft.com/office/drawing/2014/main" id="{352357FD-E0ED-4399-BD97-3326E45CB354}"/>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060282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AF1F493-810C-411A-9C7C-5BCC896B888C}"/>
              </a:ext>
            </a:extLst>
          </p:cNvPr>
          <p:cNvSpPr>
            <a:spLocks noGrp="1"/>
          </p:cNvSpPr>
          <p:nvPr>
            <p:ph type="dt" sz="half" idx="10"/>
          </p:nvPr>
        </p:nvSpPr>
        <p:spPr/>
        <p:txBody>
          <a:bodyPr/>
          <a:lstStyle/>
          <a:p>
            <a:fld id="{B61BEF0D-F0BB-DE4B-95CE-6DB70DBA9567}" type="datetimeFigureOut">
              <a:rPr lang="en-US" smtClean="0"/>
              <a:pPr/>
              <a:t>5/16/2020</a:t>
            </a:fld>
            <a:endParaRPr lang="en-US" dirty="0"/>
          </a:p>
        </p:txBody>
      </p:sp>
      <p:sp>
        <p:nvSpPr>
          <p:cNvPr id="3" name="Marcador de pie de página 2">
            <a:extLst>
              <a:ext uri="{FF2B5EF4-FFF2-40B4-BE49-F238E27FC236}">
                <a16:creationId xmlns:a16="http://schemas.microsoft.com/office/drawing/2014/main" id="{6B1F3E00-50D5-4AFD-89CE-0278149E2C6B}"/>
              </a:ext>
            </a:extLst>
          </p:cNvPr>
          <p:cNvSpPr>
            <a:spLocks noGrp="1"/>
          </p:cNvSpPr>
          <p:nvPr>
            <p:ph type="ftr" sz="quarter" idx="11"/>
          </p:nvPr>
        </p:nvSpPr>
        <p:spPr/>
        <p:txBody>
          <a:bodyPr/>
          <a:lstStyle/>
          <a:p>
            <a:endParaRPr lang="en-US" dirty="0"/>
          </a:p>
        </p:txBody>
      </p:sp>
      <p:sp>
        <p:nvSpPr>
          <p:cNvPr id="4" name="Marcador de número de diapositiva 3">
            <a:extLst>
              <a:ext uri="{FF2B5EF4-FFF2-40B4-BE49-F238E27FC236}">
                <a16:creationId xmlns:a16="http://schemas.microsoft.com/office/drawing/2014/main" id="{F26D5EBF-1B01-4135-8D5F-E81FF58843C2}"/>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130516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E34B91-895F-4C11-8A22-D20629ACB44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E063BFBC-BDE1-46A8-AAE7-051730E9FC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673F46AF-5C83-43C8-A777-90F9E38200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9A0A380-7690-48B8-A0DB-874CB6BF14F2}"/>
              </a:ext>
            </a:extLst>
          </p:cNvPr>
          <p:cNvSpPr>
            <a:spLocks noGrp="1"/>
          </p:cNvSpPr>
          <p:nvPr>
            <p:ph type="dt" sz="half" idx="10"/>
          </p:nvPr>
        </p:nvSpPr>
        <p:spPr/>
        <p:txBody>
          <a:bodyPr/>
          <a:lstStyle/>
          <a:p>
            <a:fld id="{B61BEF0D-F0BB-DE4B-95CE-6DB70DBA9567}" type="datetimeFigureOut">
              <a:rPr lang="en-US" smtClean="0"/>
              <a:pPr/>
              <a:t>5/16/2020</a:t>
            </a:fld>
            <a:endParaRPr lang="en-US" dirty="0"/>
          </a:p>
        </p:txBody>
      </p:sp>
      <p:sp>
        <p:nvSpPr>
          <p:cNvPr id="6" name="Marcador de pie de página 5">
            <a:extLst>
              <a:ext uri="{FF2B5EF4-FFF2-40B4-BE49-F238E27FC236}">
                <a16:creationId xmlns:a16="http://schemas.microsoft.com/office/drawing/2014/main" id="{B380517C-8FB4-41B9-879E-BF0A54C8BCC1}"/>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82EF64F6-A38D-46F7-9FC4-76969C709B6B}"/>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783171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89BE56-4171-429A-A660-FB9723FC743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075A682F-9832-4F2B-9DAB-CDD68BBFD0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F8E6B75E-91DC-4C17-9F12-061E3F4C61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946A3A9-35D2-4721-B44A-B9DE48A2D558}"/>
              </a:ext>
            </a:extLst>
          </p:cNvPr>
          <p:cNvSpPr>
            <a:spLocks noGrp="1"/>
          </p:cNvSpPr>
          <p:nvPr>
            <p:ph type="dt" sz="half" idx="10"/>
          </p:nvPr>
        </p:nvSpPr>
        <p:spPr/>
        <p:txBody>
          <a:bodyPr/>
          <a:lstStyle/>
          <a:p>
            <a:fld id="{B61BEF0D-F0BB-DE4B-95CE-6DB70DBA9567}" type="datetimeFigureOut">
              <a:rPr lang="en-US" smtClean="0"/>
              <a:pPr/>
              <a:t>5/16/2020</a:t>
            </a:fld>
            <a:endParaRPr lang="en-US" dirty="0"/>
          </a:p>
        </p:txBody>
      </p:sp>
      <p:sp>
        <p:nvSpPr>
          <p:cNvPr id="6" name="Marcador de pie de página 5">
            <a:extLst>
              <a:ext uri="{FF2B5EF4-FFF2-40B4-BE49-F238E27FC236}">
                <a16:creationId xmlns:a16="http://schemas.microsoft.com/office/drawing/2014/main" id="{38F42A92-E621-4743-A6AF-15B884BB995B}"/>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67ED8BA9-4435-4977-BE40-C00EC61CBBDE}"/>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360311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ED67808-8D63-49DF-955D-EC26B3868F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1DC67053-2AB1-4EB3-AF39-D935D09A16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7FD1C5A5-0DF0-45E1-B947-A85FC778A4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5/16/2020</a:t>
            </a:fld>
            <a:endParaRPr lang="en-US" dirty="0"/>
          </a:p>
        </p:txBody>
      </p:sp>
      <p:sp>
        <p:nvSpPr>
          <p:cNvPr id="5" name="Marcador de pie de página 4">
            <a:extLst>
              <a:ext uri="{FF2B5EF4-FFF2-40B4-BE49-F238E27FC236}">
                <a16:creationId xmlns:a16="http://schemas.microsoft.com/office/drawing/2014/main" id="{6A16E688-A190-4911-BDB7-7FB4650003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Marcador de número de diapositiva 5">
            <a:extLst>
              <a:ext uri="{FF2B5EF4-FFF2-40B4-BE49-F238E27FC236}">
                <a16:creationId xmlns:a16="http://schemas.microsoft.com/office/drawing/2014/main" id="{C824F997-899A-4DFB-A333-741990C14A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001372923"/>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2" Type="http://schemas.openxmlformats.org/officeDocument/2006/relationships/hyperlink" Target="https://es.wikipedia.org/wiki/Fotos%C3%ADntesi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mailto:jimena.jeria@gmail.c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31628" y="1122363"/>
            <a:ext cx="10136372" cy="2387600"/>
          </a:xfrm>
        </p:spPr>
        <p:txBody>
          <a:bodyPr/>
          <a:lstStyle/>
          <a:p>
            <a:r>
              <a:rPr lang="es-CL" sz="5400" cap="none" dirty="0">
                <a:ln w="3175">
                  <a:solidFill>
                    <a:prstClr val="black">
                      <a:alpha val="65000"/>
                    </a:prstClr>
                  </a:solidFill>
                </a:ln>
                <a:solidFill>
                  <a:prstClr val="black"/>
                </a:solidFill>
                <a:effectLst>
                  <a:outerShdw blurRad="25400" dist="12700" dir="14220000" rotWithShape="0">
                    <a:prstClr val="black">
                      <a:alpha val="50000"/>
                    </a:prstClr>
                  </a:outerShdw>
                </a:effectLst>
                <a:latin typeface="Book Antiqua"/>
              </a:rPr>
              <a:t>TECNOLOGÍA </a:t>
            </a:r>
            <a:br>
              <a:rPr lang="es-CL" sz="5400" cap="none" dirty="0">
                <a:ln w="3175">
                  <a:solidFill>
                    <a:prstClr val="black">
                      <a:alpha val="65000"/>
                    </a:prstClr>
                  </a:solidFill>
                </a:ln>
                <a:solidFill>
                  <a:prstClr val="black"/>
                </a:solidFill>
                <a:effectLst>
                  <a:outerShdw blurRad="25400" dist="12700" dir="14220000" rotWithShape="0">
                    <a:prstClr val="black">
                      <a:alpha val="50000"/>
                    </a:prstClr>
                  </a:outerShdw>
                </a:effectLst>
                <a:latin typeface="Book Antiqua"/>
              </a:rPr>
            </a:br>
            <a:r>
              <a:rPr lang="es-CL" sz="5400" cap="none" dirty="0">
                <a:ln w="3175">
                  <a:solidFill>
                    <a:prstClr val="black">
                      <a:alpha val="65000"/>
                    </a:prstClr>
                  </a:solidFill>
                </a:ln>
                <a:solidFill>
                  <a:prstClr val="black"/>
                </a:solidFill>
                <a:effectLst>
                  <a:outerShdw blurRad="25400" dist="12700" dir="14220000" rotWithShape="0">
                    <a:prstClr val="black">
                      <a:alpha val="50000"/>
                    </a:prstClr>
                  </a:outerShdw>
                </a:effectLst>
                <a:latin typeface="Book Antiqua"/>
              </a:rPr>
              <a:t>SEGUNDO MEDIO</a:t>
            </a:r>
            <a:endParaRPr lang="es-CL" dirty="0"/>
          </a:p>
        </p:txBody>
      </p:sp>
      <p:sp>
        <p:nvSpPr>
          <p:cNvPr id="3" name="Subtítulo 2"/>
          <p:cNvSpPr>
            <a:spLocks noGrp="1"/>
          </p:cNvSpPr>
          <p:nvPr>
            <p:ph type="subTitle" idx="1"/>
          </p:nvPr>
        </p:nvSpPr>
        <p:spPr>
          <a:xfrm>
            <a:off x="1863906" y="4251558"/>
            <a:ext cx="7766936" cy="1096899"/>
          </a:xfrm>
        </p:spPr>
        <p:txBody>
          <a:bodyPr>
            <a:normAutofit fontScale="92500" lnSpcReduction="20000"/>
          </a:bodyPr>
          <a:lstStyle/>
          <a:p>
            <a:r>
              <a:rPr lang="es-CL" sz="4000" dirty="0">
                <a:latin typeface="Calibri" panose="020F0502020204030204" pitchFamily="34" charset="0"/>
                <a:cs typeface="Calibri" panose="020F0502020204030204" pitchFamily="34" charset="0"/>
              </a:rPr>
              <a:t>SEMANA DEL 4 al 8 de mayo</a:t>
            </a:r>
          </a:p>
          <a:p>
            <a:r>
              <a:rPr lang="es-CL" sz="4000" dirty="0">
                <a:latin typeface="Calibri" panose="020F0502020204030204" pitchFamily="34" charset="0"/>
                <a:cs typeface="Calibri" panose="020F0502020204030204" pitchFamily="34" charset="0"/>
              </a:rPr>
              <a:t>PROFESORA:JIMENA JERIA TORRES.</a:t>
            </a:r>
          </a:p>
        </p:txBody>
      </p:sp>
    </p:spTree>
    <p:extLst>
      <p:ext uri="{BB962C8B-B14F-4D97-AF65-F5344CB8AC3E}">
        <p14:creationId xmlns:p14="http://schemas.microsoft.com/office/powerpoint/2010/main" val="1675444606"/>
      </p:ext>
    </p:extLst>
  </p:cSld>
  <p:clrMapOvr>
    <a:masterClrMapping/>
  </p:clrMapOvr>
  <mc:AlternateContent xmlns:mc="http://schemas.openxmlformats.org/markup-compatibility/2006" xmlns:p14="http://schemas.microsoft.com/office/powerpoint/2010/main">
    <mc:Choice Requires="p14">
      <p:transition p14:dur="250" advTm="2000">
        <p:push dir="u"/>
      </p:transition>
    </mc:Choice>
    <mc:Fallback xmlns="">
      <p:transition advTm="2000">
        <p:push dir="u"/>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00618" y="1375144"/>
            <a:ext cx="8596668" cy="812800"/>
          </a:xfrm>
        </p:spPr>
        <p:txBody>
          <a:bodyPr/>
          <a:lstStyle/>
          <a:p>
            <a:r>
              <a:rPr lang="es-CL" sz="2400" dirty="0">
                <a:latin typeface="Calibri" panose="020F0502020204030204" pitchFamily="34" charset="0"/>
                <a:cs typeface="Calibri" panose="020F0502020204030204" pitchFamily="34" charset="0"/>
              </a:rPr>
              <a:t>OBJETIVOS DE LA UNIDAD</a:t>
            </a:r>
            <a:r>
              <a:rPr lang="es-CL" dirty="0">
                <a:latin typeface="Calibri" panose="020F0502020204030204" pitchFamily="34" charset="0"/>
                <a:cs typeface="Calibri" panose="020F0502020204030204" pitchFamily="34" charset="0"/>
              </a:rPr>
              <a:t>:</a:t>
            </a:r>
          </a:p>
        </p:txBody>
      </p:sp>
      <p:sp>
        <p:nvSpPr>
          <p:cNvPr id="3" name="Marcador de contenido 2"/>
          <p:cNvSpPr>
            <a:spLocks noGrp="1"/>
          </p:cNvSpPr>
          <p:nvPr>
            <p:ph idx="1"/>
          </p:nvPr>
        </p:nvSpPr>
        <p:spPr>
          <a:xfrm>
            <a:off x="773027" y="2378738"/>
            <a:ext cx="8596668" cy="4479262"/>
          </a:xfrm>
        </p:spPr>
        <p:txBody>
          <a:bodyPr>
            <a:normAutofit lnSpcReduction="10000"/>
          </a:bodyPr>
          <a:lstStyle/>
          <a:p>
            <a:pPr marL="365760" lvl="0" indent="-365760" algn="just" defTabSz="914400">
              <a:spcBef>
                <a:spcPct val="20000"/>
              </a:spcBef>
              <a:buClr>
                <a:srgbClr val="873624"/>
              </a:buClr>
              <a:buSzTx/>
              <a:buFont typeface="Wingdings" pitchFamily="2" charset="2"/>
              <a:buChar char=""/>
            </a:pPr>
            <a:r>
              <a:rPr lang="es-CL" sz="2200" dirty="0">
                <a:solidFill>
                  <a:prstClr val="black">
                    <a:lumMod val="85000"/>
                    <a:lumOff val="15000"/>
                  </a:prstClr>
                </a:solidFill>
                <a:latin typeface="Calibri" panose="020F0502020204030204" pitchFamily="34" charset="0"/>
                <a:cs typeface="Calibri" panose="020F0502020204030204" pitchFamily="34" charset="0"/>
              </a:rPr>
              <a:t>OA 1:Identificar necesidades que impliquen la reducción de efectos perjudiciales relacionados con el uso de los recursos energéticos y materiales.</a:t>
            </a:r>
          </a:p>
          <a:p>
            <a:pPr marL="365760" lvl="0" indent="-365760" algn="just" defTabSz="914400">
              <a:spcBef>
                <a:spcPct val="20000"/>
              </a:spcBef>
              <a:buClr>
                <a:srgbClr val="873624"/>
              </a:buClr>
              <a:buSzTx/>
              <a:buFont typeface="Wingdings" pitchFamily="2" charset="2"/>
              <a:buChar char=""/>
            </a:pPr>
            <a:r>
              <a:rPr lang="es-CL" sz="2200" dirty="0">
                <a:solidFill>
                  <a:prstClr val="black">
                    <a:lumMod val="85000"/>
                    <a:lumOff val="15000"/>
                  </a:prstClr>
                </a:solidFill>
                <a:latin typeface="Calibri" panose="020F0502020204030204" pitchFamily="34" charset="0"/>
                <a:cs typeface="Calibri" panose="020F0502020204030204" pitchFamily="34" charset="0"/>
              </a:rPr>
              <a:t>OA 2: Proponer soluciones que apunten a resolver necesidades de reducción de efectos perjudiciales relacionados con el uso de recursos energéticos y materiales.</a:t>
            </a:r>
          </a:p>
          <a:p>
            <a:pPr marL="365760" lvl="0" indent="-365760" algn="just" defTabSz="914400">
              <a:spcBef>
                <a:spcPct val="20000"/>
              </a:spcBef>
              <a:buClr>
                <a:srgbClr val="873624"/>
              </a:buClr>
              <a:buSzTx/>
              <a:buFont typeface="Wingdings" pitchFamily="2" charset="2"/>
              <a:buChar char=""/>
            </a:pPr>
            <a:r>
              <a:rPr lang="es-CL" sz="2200" dirty="0">
                <a:solidFill>
                  <a:prstClr val="black">
                    <a:lumMod val="85000"/>
                    <a:lumOff val="15000"/>
                  </a:prstClr>
                </a:solidFill>
                <a:latin typeface="Calibri" panose="020F0502020204030204" pitchFamily="34" charset="0"/>
                <a:cs typeface="Calibri" panose="020F0502020204030204" pitchFamily="34" charset="0"/>
              </a:rPr>
              <a:t>OA 3: Evaluar las propuestas de soluciones que apunten a resolver necesidades de reducción de efectos perjudiciales.</a:t>
            </a:r>
          </a:p>
          <a:p>
            <a:pPr marL="365760" lvl="0" indent="-365760" algn="just" defTabSz="914400">
              <a:spcBef>
                <a:spcPct val="20000"/>
              </a:spcBef>
              <a:buClr>
                <a:srgbClr val="873624"/>
              </a:buClr>
              <a:buSzTx/>
              <a:buFont typeface="Wingdings" pitchFamily="2" charset="2"/>
              <a:buChar char=""/>
            </a:pPr>
            <a:r>
              <a:rPr lang="es-CL" sz="2200" dirty="0">
                <a:solidFill>
                  <a:prstClr val="black">
                    <a:lumMod val="85000"/>
                    <a:lumOff val="15000"/>
                  </a:prstClr>
                </a:solidFill>
                <a:latin typeface="Calibri" panose="020F0502020204030204" pitchFamily="34" charset="0"/>
                <a:cs typeface="Calibri" panose="020F0502020204030204" pitchFamily="34" charset="0"/>
              </a:rPr>
              <a:t>OA 4: Comunicar propuestas de soluciones de reducción de efectos perjudiciales proyectando posibles escenarios de cambios y sus impactos.</a:t>
            </a:r>
          </a:p>
          <a:p>
            <a:r>
              <a:rPr lang="es-CL" dirty="0">
                <a:latin typeface="Calibri" panose="020F0502020204030204" pitchFamily="34" charset="0"/>
                <a:cs typeface="Calibri" panose="020F0502020204030204" pitchFamily="34" charset="0"/>
              </a:rPr>
              <a:t>Objetivo de la clase: Reconocer diferentes tipos de energía.</a:t>
            </a:r>
          </a:p>
        </p:txBody>
      </p:sp>
      <p:sp>
        <p:nvSpPr>
          <p:cNvPr id="4" name="Rectángulo 3">
            <a:extLst>
              <a:ext uri="{FF2B5EF4-FFF2-40B4-BE49-F238E27FC236}">
                <a16:creationId xmlns:a16="http://schemas.microsoft.com/office/drawing/2014/main" id="{3A8D74CD-110E-42A5-B115-9A1C098BBDD3}"/>
              </a:ext>
            </a:extLst>
          </p:cNvPr>
          <p:cNvSpPr/>
          <p:nvPr/>
        </p:nvSpPr>
        <p:spPr>
          <a:xfrm>
            <a:off x="1477295" y="387195"/>
            <a:ext cx="2261709" cy="523220"/>
          </a:xfrm>
          <a:prstGeom prst="rect">
            <a:avLst/>
          </a:prstGeom>
        </p:spPr>
        <p:txBody>
          <a:bodyPr wrap="none">
            <a:spAutoFit/>
          </a:bodyPr>
          <a:lstStyle/>
          <a:p>
            <a:r>
              <a:rPr lang="es-CL" sz="2800" dirty="0">
                <a:latin typeface="Calibri" panose="020F0502020204030204" pitchFamily="34" charset="0"/>
                <a:cs typeface="Calibri" panose="020F0502020204030204" pitchFamily="34" charset="0"/>
              </a:rPr>
              <a:t>UNIDAD UNO:</a:t>
            </a:r>
            <a:endParaRPr lang="es-CL" sz="2800" dirty="0"/>
          </a:p>
        </p:txBody>
      </p:sp>
      <p:sp>
        <p:nvSpPr>
          <p:cNvPr id="5" name="Rectángulo 4">
            <a:extLst>
              <a:ext uri="{FF2B5EF4-FFF2-40B4-BE49-F238E27FC236}">
                <a16:creationId xmlns:a16="http://schemas.microsoft.com/office/drawing/2014/main" id="{925AA994-0480-4041-8548-54217D6344E9}"/>
              </a:ext>
            </a:extLst>
          </p:cNvPr>
          <p:cNvSpPr/>
          <p:nvPr/>
        </p:nvSpPr>
        <p:spPr>
          <a:xfrm>
            <a:off x="1477295" y="922740"/>
            <a:ext cx="5967467" cy="523220"/>
          </a:xfrm>
          <a:prstGeom prst="rect">
            <a:avLst/>
          </a:prstGeom>
        </p:spPr>
        <p:txBody>
          <a:bodyPr wrap="none">
            <a:spAutoFit/>
          </a:bodyPr>
          <a:lstStyle/>
          <a:p>
            <a:r>
              <a:rPr lang="es-CL" sz="2800" dirty="0">
                <a:latin typeface="Calibri" panose="020F0502020204030204" pitchFamily="34" charset="0"/>
                <a:cs typeface="Calibri" panose="020F0502020204030204" pitchFamily="34" charset="0"/>
              </a:rPr>
              <a:t>MEJORANDO EL USO DE LOS RECURSOS</a:t>
            </a:r>
          </a:p>
        </p:txBody>
      </p:sp>
    </p:spTree>
    <p:extLst>
      <p:ext uri="{BB962C8B-B14F-4D97-AF65-F5344CB8AC3E}">
        <p14:creationId xmlns:p14="http://schemas.microsoft.com/office/powerpoint/2010/main" val="1790647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63670"/>
            <a:ext cx="8596668" cy="1106136"/>
          </a:xfrm>
        </p:spPr>
        <p:txBody>
          <a:bodyPr/>
          <a:lstStyle/>
          <a:p>
            <a:r>
              <a:rPr lang="es-CL" sz="5400" dirty="0">
                <a:solidFill>
                  <a:srgbClr val="895D1D"/>
                </a:solidFill>
                <a:latin typeface="Book Antiqua"/>
              </a:rPr>
              <a:t>EL VIENTO:</a:t>
            </a:r>
            <a:endParaRPr lang="es-CL" dirty="0"/>
          </a:p>
        </p:txBody>
      </p:sp>
      <p:sp>
        <p:nvSpPr>
          <p:cNvPr id="3" name="Marcador de contenido 2"/>
          <p:cNvSpPr>
            <a:spLocks noGrp="1"/>
          </p:cNvSpPr>
          <p:nvPr>
            <p:ph idx="1"/>
          </p:nvPr>
        </p:nvSpPr>
        <p:spPr>
          <a:xfrm>
            <a:off x="677334" y="2160589"/>
            <a:ext cx="8596668" cy="4387695"/>
          </a:xfrm>
        </p:spPr>
        <p:txBody>
          <a:bodyPr/>
          <a:lstStyle/>
          <a:p>
            <a:pPr marL="365760" lvl="0" indent="-365760" algn="just" defTabSz="914400">
              <a:spcBef>
                <a:spcPct val="20000"/>
              </a:spcBef>
              <a:buClr>
                <a:srgbClr val="873624"/>
              </a:buClr>
              <a:buSzTx/>
              <a:buFont typeface="Wingdings" pitchFamily="2" charset="2"/>
              <a:buChar char=""/>
            </a:pPr>
            <a:r>
              <a:rPr lang="es-CL" dirty="0">
                <a:solidFill>
                  <a:srgbClr val="222222"/>
                </a:solidFill>
                <a:latin typeface="arial"/>
              </a:rPr>
              <a:t>El viento es el flujo de gases a gran escala. En la atmósfera terrestre, el viento es el movimiento en masa del aire de acuerdo con las diferencias de presión atmosférica. </a:t>
            </a:r>
            <a:endParaRPr lang="es-CL" dirty="0">
              <a:solidFill>
                <a:prstClr val="black">
                  <a:lumMod val="85000"/>
                  <a:lumOff val="15000"/>
                </a:prstClr>
              </a:solidFill>
              <a:latin typeface="Book Antiqua"/>
            </a:endParaRPr>
          </a:p>
          <a:p>
            <a:endParaRPr lang="es-CL" dirty="0"/>
          </a:p>
        </p:txBody>
      </p:sp>
      <p:pic>
        <p:nvPicPr>
          <p:cNvPr id="4" name="Picture 2" descr="C:\Users\hugo\Desktop\viento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4" y="4060666"/>
            <a:ext cx="2857500" cy="180077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Users\hugo\Desktop\viento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9186" y="3989227"/>
            <a:ext cx="2628900" cy="187220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hugo\Desktop\viento 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885" y="4130181"/>
            <a:ext cx="2762250" cy="18676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221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sz="5400" dirty="0">
                <a:solidFill>
                  <a:srgbClr val="895D1D"/>
                </a:solidFill>
                <a:latin typeface="Calibri" panose="020F0502020204030204" pitchFamily="34" charset="0"/>
                <a:cs typeface="Calibri" panose="020F0502020204030204" pitchFamily="34" charset="0"/>
              </a:rPr>
              <a:t>MATERIA ORGÁNICA:</a:t>
            </a:r>
            <a:endParaRPr lang="es-CL" dirty="0">
              <a:latin typeface="Calibri" panose="020F0502020204030204" pitchFamily="34" charset="0"/>
              <a:cs typeface="Calibri" panose="020F0502020204030204" pitchFamily="34" charset="0"/>
            </a:endParaRPr>
          </a:p>
        </p:txBody>
      </p:sp>
      <p:sp>
        <p:nvSpPr>
          <p:cNvPr id="3" name="Marcador de contenido 2"/>
          <p:cNvSpPr>
            <a:spLocks noGrp="1"/>
          </p:cNvSpPr>
          <p:nvPr>
            <p:ph idx="1"/>
          </p:nvPr>
        </p:nvSpPr>
        <p:spPr>
          <a:xfrm>
            <a:off x="677334" y="1638301"/>
            <a:ext cx="8596668" cy="4403062"/>
          </a:xfrm>
        </p:spPr>
        <p:txBody>
          <a:bodyPr/>
          <a:lstStyle/>
          <a:p>
            <a:pPr marL="0" lvl="0" indent="0" algn="just" defTabSz="914400">
              <a:spcBef>
                <a:spcPct val="20000"/>
              </a:spcBef>
              <a:buClr>
                <a:srgbClr val="873624"/>
              </a:buClr>
              <a:buSzTx/>
              <a:buNone/>
            </a:pPr>
            <a:r>
              <a:rPr lang="es-CL" dirty="0">
                <a:solidFill>
                  <a:srgbClr val="222222"/>
                </a:solidFill>
                <a:latin typeface="Calibri" panose="020F0502020204030204" pitchFamily="34" charset="0"/>
                <a:cs typeface="Calibri" panose="020F0502020204030204" pitchFamily="34" charset="0"/>
              </a:rPr>
              <a:t>La materia orgánica es materia elaborada de compuestos orgánicos que provienen de los restos de organismos que alguna vez estuvieron vivos, tales como plantas, animales y sus productos de residuo en el ambiente natural.</a:t>
            </a:r>
            <a:endParaRPr lang="es-CL" dirty="0">
              <a:solidFill>
                <a:prstClr val="black">
                  <a:lumMod val="85000"/>
                  <a:lumOff val="15000"/>
                </a:prstClr>
              </a:solidFill>
              <a:latin typeface="Calibri" panose="020F0502020204030204" pitchFamily="34" charset="0"/>
              <a:cs typeface="Calibri" panose="020F0502020204030204" pitchFamily="34" charset="0"/>
            </a:endParaRPr>
          </a:p>
          <a:p>
            <a:endParaRPr lang="es-CL" dirty="0"/>
          </a:p>
        </p:txBody>
      </p:sp>
      <p:pic>
        <p:nvPicPr>
          <p:cNvPr id="4" name="Picture 2" descr="C:\Users\hugo\Desktop\orgánica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4915" y="2806080"/>
            <a:ext cx="2581275" cy="147605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hugo\Desktop\orgánica 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5527" y="2653361"/>
            <a:ext cx="2809875" cy="162877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hugo\Desktop\orgánica 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4915" y="4468680"/>
            <a:ext cx="2558162" cy="157268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C:\Users\hugo\Desktop\orgánica 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35527" y="4482541"/>
            <a:ext cx="2809875" cy="15588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9416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sz="5400" dirty="0">
                <a:solidFill>
                  <a:srgbClr val="895D1D"/>
                </a:solidFill>
                <a:latin typeface="Calibri" panose="020F0502020204030204" pitchFamily="34" charset="0"/>
                <a:cs typeface="Calibri" panose="020F0502020204030204" pitchFamily="34" charset="0"/>
              </a:rPr>
              <a:t>EL SOL:</a:t>
            </a:r>
            <a:endParaRPr lang="es-CL" dirty="0">
              <a:latin typeface="Calibri" panose="020F0502020204030204" pitchFamily="34" charset="0"/>
              <a:cs typeface="Calibri" panose="020F0502020204030204" pitchFamily="34" charset="0"/>
            </a:endParaRPr>
          </a:p>
        </p:txBody>
      </p:sp>
      <p:sp>
        <p:nvSpPr>
          <p:cNvPr id="3" name="Marcador de contenido 2"/>
          <p:cNvSpPr>
            <a:spLocks noGrp="1"/>
          </p:cNvSpPr>
          <p:nvPr>
            <p:ph idx="1"/>
          </p:nvPr>
        </p:nvSpPr>
        <p:spPr>
          <a:xfrm>
            <a:off x="677334" y="2160589"/>
            <a:ext cx="8596668" cy="701733"/>
          </a:xfrm>
        </p:spPr>
        <p:txBody>
          <a:bodyPr>
            <a:normAutofit fontScale="62500" lnSpcReduction="20000"/>
          </a:bodyPr>
          <a:lstStyle/>
          <a:p>
            <a:pPr marL="365760" lvl="0" indent="-365760" defTabSz="914400">
              <a:spcBef>
                <a:spcPct val="20000"/>
              </a:spcBef>
              <a:buClr>
                <a:srgbClr val="873624"/>
              </a:buClr>
              <a:buSzTx/>
              <a:buFont typeface="Wingdings" pitchFamily="2" charset="2"/>
              <a:buChar char=""/>
            </a:pPr>
            <a:r>
              <a:rPr lang="es-CL" dirty="0">
                <a:solidFill>
                  <a:srgbClr val="222222"/>
                </a:solidFill>
                <a:latin typeface="arial"/>
              </a:rPr>
              <a:t>El                                  </a:t>
            </a:r>
            <a:r>
              <a:rPr lang="es-CL" dirty="0">
                <a:solidFill>
                  <a:srgbClr val="222222"/>
                </a:solidFill>
                <a:latin typeface="Calibri" panose="020F0502020204030204" pitchFamily="34" charset="0"/>
                <a:cs typeface="Calibri" panose="020F0502020204030204" pitchFamily="34" charset="0"/>
              </a:rPr>
              <a:t>se encuentra en el centro del sistema solar y constituye la mayor fuente de radiación electromagnética de este sistema planetario</a:t>
            </a:r>
            <a:r>
              <a:rPr lang="es-CL" dirty="0">
                <a:solidFill>
                  <a:srgbClr val="222222"/>
                </a:solidFill>
                <a:latin typeface="arial"/>
              </a:rPr>
              <a:t>.</a:t>
            </a:r>
            <a:endParaRPr lang="es-CL" dirty="0"/>
          </a:p>
        </p:txBody>
      </p:sp>
      <p:pic>
        <p:nvPicPr>
          <p:cNvPr id="4" name="Picture 2" descr="C:\Users\hugo\Desktop\sol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5433" y="3227759"/>
            <a:ext cx="3028951" cy="139322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Users\hugo\Desktop\sol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11727" y="3152847"/>
            <a:ext cx="2962275" cy="15430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C:\Users\hugo\Desktop\sol 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5434" y="4986421"/>
            <a:ext cx="3028951" cy="1514475"/>
          </a:xfrm>
          <a:prstGeom prst="rect">
            <a:avLst/>
          </a:prstGeom>
          <a:noFill/>
          <a:extLst>
            <a:ext uri="{909E8E84-426E-40DD-AFC4-6F175D3DCCD1}">
              <a14:hiddenFill xmlns:a14="http://schemas.microsoft.com/office/drawing/2010/main">
                <a:solidFill>
                  <a:srgbClr val="FFFFFF"/>
                </a:solidFill>
              </a14:hiddenFill>
            </a:ext>
          </a:extLst>
        </p:spPr>
      </p:pic>
      <p:sp>
        <p:nvSpPr>
          <p:cNvPr id="7" name="Marcador de contenido 2"/>
          <p:cNvSpPr txBox="1">
            <a:spLocks/>
          </p:cNvSpPr>
          <p:nvPr/>
        </p:nvSpPr>
        <p:spPr>
          <a:xfrm>
            <a:off x="677334" y="2182321"/>
            <a:ext cx="8596668" cy="68000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defTabSz="914400">
              <a:spcBef>
                <a:spcPct val="20000"/>
              </a:spcBef>
              <a:buClr>
                <a:srgbClr val="873624"/>
              </a:buClr>
              <a:buSzTx/>
              <a:buNone/>
            </a:pPr>
            <a:r>
              <a:rPr lang="es-CL" dirty="0">
                <a:solidFill>
                  <a:srgbClr val="222222"/>
                </a:solidFill>
                <a:latin typeface="Calibri" panose="020F0502020204030204" pitchFamily="34" charset="0"/>
                <a:cs typeface="Calibri" panose="020F0502020204030204" pitchFamily="34" charset="0"/>
              </a:rPr>
              <a:t>           Sol ​ es una estrella que</a:t>
            </a:r>
            <a:endParaRPr lang="es-CL" dirty="0">
              <a:latin typeface="Calibri" panose="020F0502020204030204" pitchFamily="34" charset="0"/>
              <a:cs typeface="Calibri" panose="020F0502020204030204" pitchFamily="34" charset="0"/>
            </a:endParaRPr>
          </a:p>
        </p:txBody>
      </p:sp>
      <p:pic>
        <p:nvPicPr>
          <p:cNvPr id="8" name="Picture 5" descr="C:\Users\hugo\Desktop\sol 3.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11727" y="4982824"/>
            <a:ext cx="2962275" cy="16321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3756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nSpc>
                <a:spcPct val="115000"/>
              </a:lnSpc>
              <a:spcAft>
                <a:spcPts val="1000"/>
              </a:spcAft>
              <a:tabLst>
                <a:tab pos="6667500" algn="l"/>
              </a:tabLst>
            </a:pPr>
            <a:r>
              <a:rPr lang="es-CL" dirty="0">
                <a:latin typeface="Calibri" panose="020F0502020204030204" pitchFamily="34" charset="0"/>
                <a:ea typeface="Calibri" panose="020F0502020204030204" pitchFamily="34" charset="0"/>
                <a:cs typeface="Times New Roman" panose="02020603050405020304" pitchFamily="18" charset="0"/>
              </a:rPr>
              <a:t>IMPORTANCIA DE LA ENERGÍA SOLAR SOBRE LA TIERRA.</a:t>
            </a:r>
            <a:br>
              <a:rPr lang="es-CL" sz="2000" dirty="0">
                <a:latin typeface="Calibri" panose="020F0502020204030204" pitchFamily="34" charset="0"/>
                <a:ea typeface="Calibri" panose="020F0502020204030204" pitchFamily="34" charset="0"/>
                <a:cs typeface="Times New Roman" panose="02020603050405020304" pitchFamily="18" charset="0"/>
              </a:rPr>
            </a:br>
            <a:endParaRPr lang="es-CL" dirty="0"/>
          </a:p>
        </p:txBody>
      </p:sp>
      <p:sp>
        <p:nvSpPr>
          <p:cNvPr id="3" name="Marcador de contenido 2"/>
          <p:cNvSpPr>
            <a:spLocks noGrp="1"/>
          </p:cNvSpPr>
          <p:nvPr>
            <p:ph idx="1"/>
          </p:nvPr>
        </p:nvSpPr>
        <p:spPr/>
        <p:txBody>
          <a:bodyPr>
            <a:normAutofit fontScale="85000" lnSpcReduction="20000"/>
          </a:bodyPr>
          <a:lstStyle/>
          <a:p>
            <a:pPr marL="0" indent="0" algn="just">
              <a:lnSpc>
                <a:spcPct val="115000"/>
              </a:lnSpc>
              <a:spcBef>
                <a:spcPts val="600"/>
              </a:spcBef>
              <a:spcAft>
                <a:spcPts val="600"/>
              </a:spcAft>
              <a:buNone/>
            </a:pPr>
            <a:r>
              <a:rPr lang="es-CL" dirty="0">
                <a:solidFill>
                  <a:srgbClr val="222222"/>
                </a:solidFill>
                <a:latin typeface="Calibri" panose="020F0502020204030204" pitchFamily="34" charset="0"/>
                <a:ea typeface="Times New Roman" panose="02020603050405020304" pitchFamily="18" charset="0"/>
                <a:cs typeface="Calibri" panose="020F0502020204030204" pitchFamily="34" charset="0"/>
              </a:rPr>
              <a:t> La mayor parte de la energía utilizada por los seres vivos procede del Sol, las plantas la absorben directamente y realizan la </a:t>
            </a:r>
            <a:r>
              <a:rPr lang="es-CL" dirty="0">
                <a:solidFill>
                  <a:srgbClr val="0B0080"/>
                </a:solidFill>
                <a:latin typeface="Calibri" panose="020F0502020204030204" pitchFamily="34" charset="0"/>
                <a:ea typeface="Times New Roman" panose="02020603050405020304" pitchFamily="18" charset="0"/>
                <a:cs typeface="Calibri" panose="020F0502020204030204" pitchFamily="34" charset="0"/>
                <a:hlinkClick r:id="rId2" tooltip="Fotosíntesis"/>
              </a:rPr>
              <a:t>fotosíntesis</a:t>
            </a:r>
            <a:r>
              <a:rPr lang="es-CL" dirty="0">
                <a:solidFill>
                  <a:srgbClr val="222222"/>
                </a:solidFill>
                <a:latin typeface="Calibri" panose="020F0502020204030204" pitchFamily="34" charset="0"/>
                <a:ea typeface="Times New Roman" panose="02020603050405020304" pitchFamily="18" charset="0"/>
                <a:cs typeface="Calibri" panose="020F0502020204030204" pitchFamily="34" charset="0"/>
              </a:rPr>
              <a:t>, los herbívoros absorben indirectamente una pequeña cantidad de esta energía comiendo las plantas, y los carnívoros absorben indirectamente una cantidad más pequeña comiendo a los herbívoros.</a:t>
            </a:r>
            <a:endParaRPr lang="es-CL" dirty="0">
              <a:latin typeface="Calibri" panose="020F0502020204030204" pitchFamily="34" charset="0"/>
              <a:ea typeface="Calibri" panose="020F0502020204030204" pitchFamily="34" charset="0"/>
              <a:cs typeface="Calibri" panose="020F0502020204030204" pitchFamily="34" charset="0"/>
            </a:endParaRPr>
          </a:p>
          <a:p>
            <a:pPr marL="0" indent="0" algn="just">
              <a:lnSpc>
                <a:spcPct val="115000"/>
              </a:lnSpc>
              <a:spcBef>
                <a:spcPts val="600"/>
              </a:spcBef>
              <a:spcAft>
                <a:spcPts val="600"/>
              </a:spcAft>
              <a:buNone/>
            </a:pPr>
            <a:r>
              <a:rPr lang="es-CL" dirty="0">
                <a:solidFill>
                  <a:srgbClr val="222222"/>
                </a:solidFill>
                <a:latin typeface="Calibri" panose="020F0502020204030204" pitchFamily="34" charset="0"/>
                <a:ea typeface="Times New Roman" panose="02020603050405020304" pitchFamily="18" charset="0"/>
                <a:cs typeface="Calibri" panose="020F0502020204030204" pitchFamily="34" charset="0"/>
              </a:rPr>
              <a:t>La mayoría de las fuentes de energía usadas por el hombre derivan indirectamente del Sol. Los combustibles fósiles preservan energía solar capturada hace millones de años mediante fotosíntesis, la energía hidroeléctrica usa la energía potencial de agua que se condensó en altura después de haberse evaporado por el calor del sol.</a:t>
            </a:r>
          </a:p>
          <a:p>
            <a:pPr marL="0" indent="0" algn="just">
              <a:lnSpc>
                <a:spcPct val="115000"/>
              </a:lnSpc>
              <a:spcBef>
                <a:spcPts val="600"/>
              </a:spcBef>
              <a:spcAft>
                <a:spcPts val="600"/>
              </a:spcAft>
              <a:buNone/>
            </a:pPr>
            <a:r>
              <a:rPr lang="es-CL" dirty="0">
                <a:latin typeface="Calibri" panose="020F0502020204030204" pitchFamily="34" charset="0"/>
                <a:ea typeface="Calibri" panose="020F0502020204030204" pitchFamily="34" charset="0"/>
                <a:cs typeface="Calibri" panose="020F0502020204030204" pitchFamily="34" charset="0"/>
              </a:rPr>
              <a:t>FOTOSÍNTESIS: Es la conversión de la materia inorgánica (moléculas de sales, minerales, etc.) a materia orgánica gracias a la energía que aporta la luz del sol.</a:t>
            </a:r>
            <a:endParaRPr lang="es-CL"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07266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800100"/>
          </a:xfrm>
        </p:spPr>
        <p:txBody>
          <a:bodyPr/>
          <a:lstStyle/>
          <a:p>
            <a:r>
              <a:rPr lang="es-CL" dirty="0">
                <a:latin typeface="Calibri" panose="020F0502020204030204" pitchFamily="34" charset="0"/>
                <a:cs typeface="Calibri" panose="020F0502020204030204" pitchFamily="34" charset="0"/>
              </a:rPr>
              <a:t>NO RENOVABLES:</a:t>
            </a:r>
          </a:p>
        </p:txBody>
      </p:sp>
      <p:sp>
        <p:nvSpPr>
          <p:cNvPr id="3" name="Marcador de contenido 2"/>
          <p:cNvSpPr>
            <a:spLocks noGrp="1"/>
          </p:cNvSpPr>
          <p:nvPr>
            <p:ph idx="1"/>
          </p:nvPr>
        </p:nvSpPr>
        <p:spPr>
          <a:xfrm>
            <a:off x="677334" y="1409701"/>
            <a:ext cx="8596668" cy="4631662"/>
          </a:xfrm>
        </p:spPr>
        <p:txBody>
          <a:bodyPr/>
          <a:lstStyle/>
          <a:p>
            <a:r>
              <a:rPr lang="es-CL" dirty="0">
                <a:solidFill>
                  <a:srgbClr val="222222"/>
                </a:solidFill>
                <a:latin typeface="Calibri" panose="020F0502020204030204" pitchFamily="34" charset="0"/>
              </a:rPr>
              <a:t>Son recursos limitados que se utilizan</a:t>
            </a:r>
            <a:r>
              <a:rPr lang="es-CL" dirty="0">
                <a:latin typeface="Calibri" panose="020F0502020204030204" pitchFamily="34" charset="0"/>
              </a:rPr>
              <a:t> para </a:t>
            </a:r>
            <a:r>
              <a:rPr lang="es-CL" dirty="0">
                <a:solidFill>
                  <a:srgbClr val="222222"/>
                </a:solidFill>
                <a:latin typeface="Calibri" panose="020F0502020204030204" pitchFamily="34" charset="0"/>
              </a:rPr>
              <a:t>obtener energía. Su uso provoca contaminación atmosférica, gases generadores del efecto invernadero, lluvia ácida y enfermedades respiratorias</a:t>
            </a:r>
          </a:p>
          <a:p>
            <a:r>
              <a:rPr lang="es-CL" dirty="0">
                <a:latin typeface="Calibri" panose="020F0502020204030204" pitchFamily="34" charset="0"/>
                <a:ea typeface="Calibri" panose="020F0502020204030204" pitchFamily="34" charset="0"/>
                <a:cs typeface="Times New Roman" panose="02020603050405020304" pitchFamily="18" charset="0"/>
              </a:rPr>
              <a:t> CARBÓN                                         PETRÓLEO                                    GAS NATURAL</a:t>
            </a:r>
            <a:endParaRPr lang="es-CL" dirty="0"/>
          </a:p>
        </p:txBody>
      </p:sp>
      <p:pic>
        <p:nvPicPr>
          <p:cNvPr id="4" name="Imagen 3" descr="C:\Users\hugo\AppData\Local\Microsoft\Windows\INetCache\Content.Word\combustible-fosil-carbon.jpg"/>
          <p:cNvPicPr/>
          <p:nvPr/>
        </p:nvPicPr>
        <p:blipFill>
          <a:blip r:embed="rId2">
            <a:extLst>
              <a:ext uri="{28A0092B-C50C-407E-A947-70E740481C1C}">
                <a14:useLocalDpi xmlns:a14="http://schemas.microsoft.com/office/drawing/2010/main" val="0"/>
              </a:ext>
            </a:extLst>
          </a:blip>
          <a:srcRect/>
          <a:stretch>
            <a:fillRect/>
          </a:stretch>
        </p:blipFill>
        <p:spPr bwMode="auto">
          <a:xfrm>
            <a:off x="826490" y="3143250"/>
            <a:ext cx="2142066" cy="2262955"/>
          </a:xfrm>
          <a:prstGeom prst="rect">
            <a:avLst/>
          </a:prstGeom>
          <a:noFill/>
          <a:ln>
            <a:noFill/>
          </a:ln>
        </p:spPr>
      </p:pic>
      <p:pic>
        <p:nvPicPr>
          <p:cNvPr id="5" name="Imagen 4" descr="C:\Users\hugo\Desktop\combustible-fosil-petroleo.jpg"/>
          <p:cNvPicPr/>
          <p:nvPr/>
        </p:nvPicPr>
        <p:blipFill>
          <a:blip r:embed="rId3">
            <a:extLst>
              <a:ext uri="{28A0092B-C50C-407E-A947-70E740481C1C}">
                <a14:useLocalDpi xmlns:a14="http://schemas.microsoft.com/office/drawing/2010/main" val="0"/>
              </a:ext>
            </a:extLst>
          </a:blip>
          <a:srcRect/>
          <a:stretch>
            <a:fillRect/>
          </a:stretch>
        </p:blipFill>
        <p:spPr bwMode="auto">
          <a:xfrm>
            <a:off x="3785726" y="3124200"/>
            <a:ext cx="2386473" cy="2272480"/>
          </a:xfrm>
          <a:prstGeom prst="rect">
            <a:avLst/>
          </a:prstGeom>
          <a:noFill/>
          <a:ln>
            <a:noFill/>
          </a:ln>
        </p:spPr>
      </p:pic>
      <p:pic>
        <p:nvPicPr>
          <p:cNvPr id="6" name="Imagen 5" descr="C:\Users\hugo\Desktop\combustible-fosil-gas-natural.jpg"/>
          <p:cNvPicPr/>
          <p:nvPr/>
        </p:nvPicPr>
        <p:blipFill>
          <a:blip r:embed="rId4">
            <a:extLst>
              <a:ext uri="{28A0092B-C50C-407E-A947-70E740481C1C}">
                <a14:useLocalDpi xmlns:a14="http://schemas.microsoft.com/office/drawing/2010/main" val="0"/>
              </a:ext>
            </a:extLst>
          </a:blip>
          <a:srcRect/>
          <a:stretch>
            <a:fillRect/>
          </a:stretch>
        </p:blipFill>
        <p:spPr bwMode="auto">
          <a:xfrm>
            <a:off x="6989369" y="3124200"/>
            <a:ext cx="2291221" cy="2282005"/>
          </a:xfrm>
          <a:prstGeom prst="rect">
            <a:avLst/>
          </a:prstGeom>
          <a:noFill/>
          <a:ln>
            <a:noFill/>
          </a:ln>
        </p:spPr>
      </p:pic>
    </p:spTree>
    <p:extLst>
      <p:ext uri="{BB962C8B-B14F-4D97-AF65-F5344CB8AC3E}">
        <p14:creationId xmlns:p14="http://schemas.microsoft.com/office/powerpoint/2010/main" val="1788603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4F7CDD-FCD3-4F6B-B303-820CA945C2ED}"/>
              </a:ext>
            </a:extLst>
          </p:cNvPr>
          <p:cNvSpPr>
            <a:spLocks noGrp="1"/>
          </p:cNvSpPr>
          <p:nvPr>
            <p:ph type="title"/>
          </p:nvPr>
        </p:nvSpPr>
        <p:spPr>
          <a:xfrm>
            <a:off x="677334" y="609600"/>
            <a:ext cx="8596668" cy="846667"/>
          </a:xfrm>
        </p:spPr>
        <p:txBody>
          <a:bodyPr/>
          <a:lstStyle/>
          <a:p>
            <a:r>
              <a:rPr lang="es-CL" dirty="0"/>
              <a:t>Actividad Nº1</a:t>
            </a:r>
          </a:p>
        </p:txBody>
      </p:sp>
      <p:sp>
        <p:nvSpPr>
          <p:cNvPr id="3" name="Marcador de contenido 2">
            <a:extLst>
              <a:ext uri="{FF2B5EF4-FFF2-40B4-BE49-F238E27FC236}">
                <a16:creationId xmlns:a16="http://schemas.microsoft.com/office/drawing/2014/main" id="{3824787D-071E-45F8-9B82-7442FBA817B0}"/>
              </a:ext>
            </a:extLst>
          </p:cNvPr>
          <p:cNvSpPr>
            <a:spLocks noGrp="1"/>
          </p:cNvSpPr>
          <p:nvPr>
            <p:ph idx="1"/>
          </p:nvPr>
        </p:nvSpPr>
        <p:spPr>
          <a:xfrm>
            <a:off x="677334" y="1343378"/>
            <a:ext cx="8596668" cy="5212167"/>
          </a:xfrm>
        </p:spPr>
        <p:txBody>
          <a:bodyPr>
            <a:normAutofit/>
          </a:bodyPr>
          <a:lstStyle/>
          <a:p>
            <a:pPr marL="0" indent="0" algn="just">
              <a:buNone/>
            </a:pPr>
            <a:r>
              <a:rPr lang="es-CL" sz="2200" dirty="0">
                <a:solidFill>
                  <a:prstClr val="black">
                    <a:lumMod val="85000"/>
                    <a:lumOff val="15000"/>
                  </a:prstClr>
                </a:solidFill>
                <a:latin typeface="Calibri" panose="020F0502020204030204" pitchFamily="34" charset="0"/>
                <a:cs typeface="Calibri" panose="020F0502020204030204" pitchFamily="34" charset="0"/>
              </a:rPr>
              <a:t>OA 1:Identificar necesidades que impliquen la reducción de efectos perjudiciales relacionados con el uso de los recursos energéticos y materiales.</a:t>
            </a:r>
          </a:p>
          <a:p>
            <a:pPr marL="0" indent="0" algn="just">
              <a:buNone/>
            </a:pPr>
            <a:r>
              <a:rPr lang="es-CL" sz="2200" dirty="0">
                <a:solidFill>
                  <a:prstClr val="black">
                    <a:lumMod val="85000"/>
                    <a:lumOff val="15000"/>
                  </a:prstClr>
                </a:solidFill>
                <a:latin typeface="Calibri" panose="020F0502020204030204" pitchFamily="34" charset="0"/>
                <a:cs typeface="Calibri" panose="020F0502020204030204" pitchFamily="34" charset="0"/>
              </a:rPr>
              <a:t> Realice la actividad en su cuaderno y envíe foto o trabajo realizado al correo de la profesora indicado al final de la presentación y conteste las siguientes preguntas:</a:t>
            </a:r>
          </a:p>
          <a:p>
            <a:pPr marL="0" indent="0" algn="just">
              <a:buNone/>
            </a:pPr>
            <a:r>
              <a:rPr lang="es-CL" sz="2200" dirty="0">
                <a:solidFill>
                  <a:prstClr val="black">
                    <a:lumMod val="85000"/>
                    <a:lumOff val="15000"/>
                  </a:prstClr>
                </a:solidFill>
                <a:latin typeface="Calibri" panose="020F0502020204030204" pitchFamily="34" charset="0"/>
                <a:cs typeface="Calibri" panose="020F0502020204030204" pitchFamily="34" charset="0"/>
              </a:rPr>
              <a:t>  De acuerdo a lo expuesto: En el </a:t>
            </a:r>
            <a:r>
              <a:rPr lang="es-CL" sz="2200" dirty="0" err="1">
                <a:solidFill>
                  <a:prstClr val="black">
                    <a:lumMod val="85000"/>
                    <a:lumOff val="15000"/>
                  </a:prstClr>
                </a:solidFill>
                <a:latin typeface="Calibri" panose="020F0502020204030204" pitchFamily="34" charset="0"/>
                <a:cs typeface="Calibri" panose="020F0502020204030204" pitchFamily="34" charset="0"/>
              </a:rPr>
              <a:t>power</a:t>
            </a:r>
            <a:r>
              <a:rPr lang="es-CL" sz="2200" dirty="0">
                <a:solidFill>
                  <a:prstClr val="black">
                    <a:lumMod val="85000"/>
                    <a:lumOff val="15000"/>
                  </a:prstClr>
                </a:solidFill>
                <a:latin typeface="Calibri" panose="020F0502020204030204" pitchFamily="34" charset="0"/>
                <a:cs typeface="Calibri" panose="020F0502020204030204" pitchFamily="34" charset="0"/>
              </a:rPr>
              <a:t> de la semana pasada y en este responda:</a:t>
            </a:r>
          </a:p>
          <a:p>
            <a:pPr marL="0" indent="0" algn="just">
              <a:buNone/>
            </a:pPr>
            <a:r>
              <a:rPr lang="es-CL" sz="2200" dirty="0">
                <a:solidFill>
                  <a:prstClr val="black">
                    <a:lumMod val="85000"/>
                    <a:lumOff val="15000"/>
                  </a:prstClr>
                </a:solidFill>
                <a:latin typeface="Calibri" panose="020F0502020204030204" pitchFamily="34" charset="0"/>
                <a:cs typeface="Calibri" panose="020F0502020204030204" pitchFamily="34" charset="0"/>
              </a:rPr>
              <a:t> a) ¿Por qué es importante la energía solar?</a:t>
            </a:r>
          </a:p>
          <a:p>
            <a:pPr marL="0" indent="0" algn="just">
              <a:buNone/>
            </a:pPr>
            <a:r>
              <a:rPr lang="es-CL" sz="2200" dirty="0">
                <a:solidFill>
                  <a:prstClr val="black">
                    <a:lumMod val="85000"/>
                    <a:lumOff val="15000"/>
                  </a:prstClr>
                </a:solidFill>
                <a:latin typeface="Calibri" panose="020F0502020204030204" pitchFamily="34" charset="0"/>
                <a:cs typeface="Calibri" panose="020F0502020204030204" pitchFamily="34" charset="0"/>
              </a:rPr>
              <a:t> b) ¿Qué son las energías renovables y no renovables?</a:t>
            </a:r>
          </a:p>
          <a:p>
            <a:pPr marL="0" indent="0" algn="just">
              <a:buNone/>
            </a:pPr>
            <a:r>
              <a:rPr lang="es-CL" sz="2200" dirty="0">
                <a:solidFill>
                  <a:prstClr val="black">
                    <a:lumMod val="85000"/>
                    <a:lumOff val="15000"/>
                  </a:prstClr>
                </a:solidFill>
                <a:latin typeface="Calibri" panose="020F0502020204030204" pitchFamily="34" charset="0"/>
                <a:cs typeface="Calibri" panose="020F0502020204030204" pitchFamily="34" charset="0"/>
              </a:rPr>
              <a:t> c) ¿ Cuáles son los movimientos de las aguas oceánicas y por qué son importantes ?</a:t>
            </a:r>
          </a:p>
          <a:p>
            <a:pPr marL="0" indent="0" algn="just">
              <a:buNone/>
            </a:pPr>
            <a:r>
              <a:rPr lang="es-CL" sz="2200" dirty="0">
                <a:solidFill>
                  <a:prstClr val="black">
                    <a:lumMod val="85000"/>
                    <a:lumOff val="15000"/>
                  </a:prstClr>
                </a:solidFill>
                <a:latin typeface="Calibri" panose="020F0502020204030204" pitchFamily="34" charset="0"/>
                <a:cs typeface="Calibri" panose="020F0502020204030204" pitchFamily="34" charset="0"/>
              </a:rPr>
              <a:t> d) ¿ Cómo se llama la energía que se produce de los residuos orgánicos?</a:t>
            </a:r>
          </a:p>
          <a:p>
            <a:pPr marL="0" indent="0" algn="just">
              <a:buNone/>
            </a:pPr>
            <a:r>
              <a:rPr lang="es-CL" sz="2200" dirty="0">
                <a:solidFill>
                  <a:prstClr val="black">
                    <a:lumMod val="85000"/>
                    <a:lumOff val="15000"/>
                  </a:prstClr>
                </a:solidFill>
                <a:latin typeface="Calibri" panose="020F0502020204030204" pitchFamily="34" charset="0"/>
                <a:cs typeface="Calibri" panose="020F0502020204030204" pitchFamily="34" charset="0"/>
              </a:rPr>
              <a:t> e) ¿ Qué es la energía geotérmica?</a:t>
            </a:r>
          </a:p>
        </p:txBody>
      </p:sp>
    </p:spTree>
    <p:extLst>
      <p:ext uri="{BB962C8B-B14F-4D97-AF65-F5344CB8AC3E}">
        <p14:creationId xmlns:p14="http://schemas.microsoft.com/office/powerpoint/2010/main" val="114378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DBA202-C4CC-4642-AD6E-0C1A6600EEC6}"/>
              </a:ext>
            </a:extLst>
          </p:cNvPr>
          <p:cNvSpPr>
            <a:spLocks noGrp="1"/>
          </p:cNvSpPr>
          <p:nvPr>
            <p:ph type="title"/>
          </p:nvPr>
        </p:nvSpPr>
        <p:spPr>
          <a:xfrm>
            <a:off x="677334" y="609600"/>
            <a:ext cx="8596668" cy="742950"/>
          </a:xfrm>
        </p:spPr>
        <p:txBody>
          <a:bodyPr/>
          <a:lstStyle/>
          <a:p>
            <a:r>
              <a:rPr lang="es-CL" dirty="0"/>
              <a:t>Estimados estudiantes:</a:t>
            </a:r>
          </a:p>
        </p:txBody>
      </p:sp>
      <p:sp>
        <p:nvSpPr>
          <p:cNvPr id="3" name="Marcador de contenido 2">
            <a:extLst>
              <a:ext uri="{FF2B5EF4-FFF2-40B4-BE49-F238E27FC236}">
                <a16:creationId xmlns:a16="http://schemas.microsoft.com/office/drawing/2014/main" id="{8FCE09D0-95FD-4819-A1F6-EF6BE3901FBB}"/>
              </a:ext>
            </a:extLst>
          </p:cNvPr>
          <p:cNvSpPr>
            <a:spLocks noGrp="1"/>
          </p:cNvSpPr>
          <p:nvPr>
            <p:ph idx="1"/>
          </p:nvPr>
        </p:nvSpPr>
        <p:spPr>
          <a:xfrm>
            <a:off x="677334" y="1352551"/>
            <a:ext cx="8596668" cy="4688812"/>
          </a:xfrm>
        </p:spPr>
        <p:txBody>
          <a:bodyPr>
            <a:normAutofit fontScale="92500" lnSpcReduction="20000"/>
          </a:bodyPr>
          <a:lstStyle/>
          <a:p>
            <a:pPr marL="0" indent="0" algn="just">
              <a:buNone/>
            </a:pPr>
            <a:r>
              <a:rPr lang="es-CL" dirty="0"/>
              <a:t>Los invito a realizar el trabajo en forma responsable y continuo ya que así podremos aprender.</a:t>
            </a:r>
          </a:p>
          <a:p>
            <a:pPr marL="0" indent="0" algn="just">
              <a:buNone/>
            </a:pPr>
            <a:r>
              <a:rPr lang="es-CL" dirty="0"/>
              <a:t>Por cada actividad realizada usted tendrá una evaluación.</a:t>
            </a:r>
          </a:p>
          <a:p>
            <a:pPr marL="0" indent="0" algn="just">
              <a:buNone/>
            </a:pPr>
            <a:r>
              <a:rPr lang="es-CL" dirty="0"/>
              <a:t>Además la actividad debe realizarla en su cuaderno, con fechas incluidas, ya que usted deberá presentar su cuaderno cuando volvamos a encontrarnos.</a:t>
            </a:r>
          </a:p>
          <a:p>
            <a:pPr marL="0" indent="0" algn="just">
              <a:buNone/>
            </a:pPr>
            <a:r>
              <a:rPr lang="es-CL" dirty="0"/>
              <a:t>La puntualidad en la actividad realizada tendrá puntaje adicional para mejorar la evaluación.</a:t>
            </a:r>
          </a:p>
          <a:p>
            <a:pPr marL="0" indent="0" algn="just">
              <a:buNone/>
            </a:pPr>
            <a:r>
              <a:rPr lang="es-CL" dirty="0"/>
              <a:t>Envíe sus trabajos al correo </a:t>
            </a:r>
            <a:r>
              <a:rPr lang="es-CL" dirty="0">
                <a:hlinkClick r:id="rId2"/>
              </a:rPr>
              <a:t>jimena.jeria@gmail.cl</a:t>
            </a:r>
            <a:endParaRPr lang="es-CL" dirty="0"/>
          </a:p>
          <a:p>
            <a:pPr algn="just"/>
            <a:endParaRPr lang="es-CL" dirty="0"/>
          </a:p>
          <a:p>
            <a:pPr algn="just"/>
            <a:endParaRPr lang="es-CL" dirty="0"/>
          </a:p>
          <a:p>
            <a:pPr marL="0" indent="0" algn="just">
              <a:buNone/>
            </a:pPr>
            <a:r>
              <a:rPr lang="es-CL" dirty="0"/>
              <a:t>Buena suerte, estamos en contacto y cuídense!!!!!!!</a:t>
            </a:r>
          </a:p>
        </p:txBody>
      </p:sp>
      <p:pic>
        <p:nvPicPr>
          <p:cNvPr id="4" name="Imagen 3">
            <a:extLst>
              <a:ext uri="{FF2B5EF4-FFF2-40B4-BE49-F238E27FC236}">
                <a16:creationId xmlns:a16="http://schemas.microsoft.com/office/drawing/2014/main" id="{AAD35D81-3DB6-40C3-9F5E-2F4845BB69C1}"/>
              </a:ext>
            </a:extLst>
          </p:cNvPr>
          <p:cNvPicPr>
            <a:picLocks noChangeAspect="1"/>
          </p:cNvPicPr>
          <p:nvPr/>
        </p:nvPicPr>
        <p:blipFill>
          <a:blip r:embed="rId3"/>
          <a:stretch>
            <a:fillRect/>
          </a:stretch>
        </p:blipFill>
        <p:spPr>
          <a:xfrm>
            <a:off x="8806191" y="3952138"/>
            <a:ext cx="1920837" cy="1901616"/>
          </a:xfrm>
          <a:prstGeom prst="rect">
            <a:avLst/>
          </a:prstGeom>
        </p:spPr>
      </p:pic>
    </p:spTree>
    <p:extLst>
      <p:ext uri="{BB962C8B-B14F-4D97-AF65-F5344CB8AC3E}">
        <p14:creationId xmlns:p14="http://schemas.microsoft.com/office/powerpoint/2010/main" val="106650891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447</TotalTime>
  <Words>657</Words>
  <Application>Microsoft Office PowerPoint</Application>
  <PresentationFormat>Panorámica</PresentationFormat>
  <Paragraphs>43</Paragraphs>
  <Slides>9</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9</vt:i4>
      </vt:variant>
    </vt:vector>
  </HeadingPairs>
  <TitlesOfParts>
    <vt:vector size="17" baseType="lpstr">
      <vt:lpstr>arial</vt:lpstr>
      <vt:lpstr>arial</vt:lpstr>
      <vt:lpstr>Book Antiqua</vt:lpstr>
      <vt:lpstr>Calibri</vt:lpstr>
      <vt:lpstr>Calibri Light</vt:lpstr>
      <vt:lpstr>Wingdings</vt:lpstr>
      <vt:lpstr>Wingdings 3</vt:lpstr>
      <vt:lpstr>Tema de Office</vt:lpstr>
      <vt:lpstr>TECNOLOGÍA  SEGUNDO MEDIO</vt:lpstr>
      <vt:lpstr>OBJETIVOS DE LA UNIDAD:</vt:lpstr>
      <vt:lpstr>EL VIENTO:</vt:lpstr>
      <vt:lpstr>MATERIA ORGÁNICA:</vt:lpstr>
      <vt:lpstr>EL SOL:</vt:lpstr>
      <vt:lpstr>IMPORTANCIA DE LA ENERGÍA SOLAR SOBRE LA TIERRA. </vt:lpstr>
      <vt:lpstr>NO RENOVABLES:</vt:lpstr>
      <vt:lpstr>Actividad Nº1</vt:lpstr>
      <vt:lpstr>Estimados estudiantes: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SEGUNDO AÑO</dc:title>
  <dc:creator>elias pablo severino jeria</dc:creator>
  <cp:lastModifiedBy>Padres</cp:lastModifiedBy>
  <cp:revision>24</cp:revision>
  <dcterms:created xsi:type="dcterms:W3CDTF">2020-03-28T21:28:12Z</dcterms:created>
  <dcterms:modified xsi:type="dcterms:W3CDTF">2020-05-16T20:06:28Z</dcterms:modified>
</cp:coreProperties>
</file>