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61" r:id="rId3"/>
    <p:sldId id="258" r:id="rId4"/>
    <p:sldId id="259" r:id="rId5"/>
    <p:sldId id="262" r:id="rId6"/>
    <p:sldId id="263" r:id="rId7"/>
    <p:sldId id="264" r:id="rId8"/>
    <p:sldId id="265"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90" d="100"/>
          <a:sy n="90" d="100"/>
        </p:scale>
        <p:origin x="5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F7DBB1-E487-43E6-82B1-B0B4A192504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E650483-F80B-4B95-9CC1-933A55DE1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D70D1CFC-987D-4965-8236-61FAF35D61AE}"/>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48366B27-CA23-48BA-9BAB-F8C916FC861B}"/>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2BCA40FA-E98B-4453-863D-FC6A44442C93}"/>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489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C4B697-650C-48EC-AFB2-A4878D2EC31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92455CE-E77F-449E-BC78-5B3CCE1A8E5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F74EEC9-F3AF-449A-9F10-9E0C75E06E5E}"/>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7563A2FE-6E04-4EB0-929E-F567F88F2C3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74ECC037-5E88-4A9F-B8CB-FE6FC1B9948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7838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D98DF1B-4DBC-494A-968D-8B001FB9662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C1857CF6-6960-49EE-B45A-8E10F2597E2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1FEBAEF-81A8-4555-B730-07CE2DC40E0F}"/>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080AD223-084C-4F32-9F18-6C7084A746D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3902F764-F12B-476B-A1F6-9613EF1A25E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340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273DD5-203F-466F-9490-5C7EA9E68A1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249CBFD-ACFD-4465-AC1A-0CF654F3D1B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8EAC1D6-85A0-4D51-8BD6-02D1AC71FAF9}"/>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7A9CDBC4-87D5-44B9-91B2-5CDC0068BDD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E917F20-A5DD-40D3-8F69-0571EC2D6EB3}"/>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7762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CB46F1-AD2A-4B5D-95ED-CBE08B3CF95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1EEC7F6-67CE-4FF9-A7F6-48A9E290F2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0A651F2-BBA8-4BA9-BF95-0A1A2C7F425B}"/>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E426F568-BE45-4A2E-9FDD-FD12D1AF523D}"/>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9E6A3A3-8A18-41D3-BDC0-87C31E7778C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225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9DB307-3E64-4A36-8F4B-8866EB60D31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43A30DE-743D-4BC3-B8E3-838ED578E5B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78AFF69-FB00-4664-9B2F-54007394CB0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A1B95573-C85A-4086-9CFF-8636F3D9AF9D}"/>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6" name="Marcador de pie de página 5">
            <a:extLst>
              <a:ext uri="{FF2B5EF4-FFF2-40B4-BE49-F238E27FC236}">
                <a16:creationId xmlns:a16="http://schemas.microsoft.com/office/drawing/2014/main" id="{16C8E626-1AC8-40D8-ADC7-D5E1FE65B398}"/>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7147258-DDC4-4017-B024-8003FFE593A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9652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EFE31-0BA4-4AEE-8F6D-FA1E95839C3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FC03A12-3153-4431-AFA1-51D492CA20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3EA6B39-852E-42B6-AF14-A0C485FC98F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63F16648-EBB7-47D0-BA5A-131D4DF22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BFD2121-99A1-4380-9B03-577BA0F9802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880AA231-FB20-41D8-BC18-BDEA68706C1F}"/>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8" name="Marcador de pie de página 7">
            <a:extLst>
              <a:ext uri="{FF2B5EF4-FFF2-40B4-BE49-F238E27FC236}">
                <a16:creationId xmlns:a16="http://schemas.microsoft.com/office/drawing/2014/main" id="{C18F00A4-B0DC-4A86-A9F3-3AF64EA16BAF}"/>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CDD000BD-564B-4A04-BAA9-CBE276E5481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8969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463170-5268-41C9-A4F5-1E03BD8AD0D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C935B128-DC67-497F-BF55-0BA7C1B59DEA}"/>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4" name="Marcador de pie de página 3">
            <a:extLst>
              <a:ext uri="{FF2B5EF4-FFF2-40B4-BE49-F238E27FC236}">
                <a16:creationId xmlns:a16="http://schemas.microsoft.com/office/drawing/2014/main" id="{D6AB25B4-B9E9-4CC3-B30C-5F0BBFAE10F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352357FD-E0ED-4399-BD97-3326E45CB354}"/>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6028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AF1F493-810C-411A-9C7C-5BCC896B888C}"/>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3" name="Marcador de pie de página 2">
            <a:extLst>
              <a:ext uri="{FF2B5EF4-FFF2-40B4-BE49-F238E27FC236}">
                <a16:creationId xmlns:a16="http://schemas.microsoft.com/office/drawing/2014/main" id="{6B1F3E00-50D5-4AFD-89CE-0278149E2C6B}"/>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F26D5EBF-1B01-4135-8D5F-E81FF58843C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3051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E34B91-895F-4C11-8A22-D20629ACB44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063BFBC-BDE1-46A8-AAE7-051730E9FC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673F46AF-5C83-43C8-A777-90F9E3820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A0A380-7690-48B8-A0DB-874CB6BF14F2}"/>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6" name="Marcador de pie de página 5">
            <a:extLst>
              <a:ext uri="{FF2B5EF4-FFF2-40B4-BE49-F238E27FC236}">
                <a16:creationId xmlns:a16="http://schemas.microsoft.com/office/drawing/2014/main" id="{B380517C-8FB4-41B9-879E-BF0A54C8BCC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82EF64F6-A38D-46F7-9FC4-76969C709B6B}"/>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8317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9BE56-4171-429A-A660-FB9723FC743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075A682F-9832-4F2B-9DAB-CDD68BBFD0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F8E6B75E-91DC-4C17-9F12-061E3F4C6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46A3A9-35D2-4721-B44A-B9DE48A2D558}"/>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6" name="Marcador de pie de página 5">
            <a:extLst>
              <a:ext uri="{FF2B5EF4-FFF2-40B4-BE49-F238E27FC236}">
                <a16:creationId xmlns:a16="http://schemas.microsoft.com/office/drawing/2014/main" id="{38F42A92-E621-4743-A6AF-15B884BB995B}"/>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67ED8BA9-4435-4977-BE40-C00EC61CBBDE}"/>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6031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ED67808-8D63-49DF-955D-EC26B3868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DC67053-2AB1-4EB3-AF39-D935D09A16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FD1C5A5-0DF0-45E1-B947-A85FC778A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6A16E688-A190-4911-BDB7-7FB465000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C824F997-899A-4DFB-A333-741990C14A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0137292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1628" y="1122363"/>
            <a:ext cx="10136372" cy="2387600"/>
          </a:xfrm>
        </p:spPr>
        <p:txBody>
          <a:bodyPr/>
          <a:lstStyle/>
          <a:p>
            <a:r>
              <a:rPr lang="es-CL" sz="5400" cap="none" dirty="0">
                <a:ln w="3175">
                  <a:solidFill>
                    <a:prstClr val="black">
                      <a:alpha val="65000"/>
                    </a:prstClr>
                  </a:solidFill>
                </a:ln>
                <a:solidFill>
                  <a:prstClr val="black"/>
                </a:solidFill>
                <a:effectLst>
                  <a:outerShdw blurRad="25400" dist="12700" dir="14220000" rotWithShape="0">
                    <a:prstClr val="black">
                      <a:alpha val="50000"/>
                    </a:prstClr>
                  </a:outerShdw>
                </a:effectLst>
                <a:latin typeface="Book Antiqua"/>
              </a:rPr>
              <a:t>TECNOLOGÍA </a:t>
            </a:r>
            <a:br>
              <a:rPr lang="es-CL" sz="5400" cap="none" dirty="0">
                <a:ln w="3175">
                  <a:solidFill>
                    <a:prstClr val="black">
                      <a:alpha val="65000"/>
                    </a:prstClr>
                  </a:solidFill>
                </a:ln>
                <a:solidFill>
                  <a:prstClr val="black"/>
                </a:solidFill>
                <a:effectLst>
                  <a:outerShdw blurRad="25400" dist="12700" dir="14220000" rotWithShape="0">
                    <a:prstClr val="black">
                      <a:alpha val="50000"/>
                    </a:prstClr>
                  </a:outerShdw>
                </a:effectLst>
                <a:latin typeface="Book Antiqua"/>
              </a:rPr>
            </a:br>
            <a:r>
              <a:rPr lang="es-CL" sz="5400" cap="none" dirty="0">
                <a:ln w="3175">
                  <a:solidFill>
                    <a:prstClr val="black">
                      <a:alpha val="65000"/>
                    </a:prstClr>
                  </a:solidFill>
                </a:ln>
                <a:solidFill>
                  <a:prstClr val="black"/>
                </a:solidFill>
                <a:effectLst>
                  <a:outerShdw blurRad="25400" dist="12700" dir="14220000" rotWithShape="0">
                    <a:prstClr val="black">
                      <a:alpha val="50000"/>
                    </a:prstClr>
                  </a:outerShdw>
                </a:effectLst>
                <a:latin typeface="Book Antiqua"/>
              </a:rPr>
              <a:t>SEGUNDO MEDIO</a:t>
            </a:r>
            <a:endParaRPr lang="es-CL" dirty="0"/>
          </a:p>
        </p:txBody>
      </p:sp>
      <p:sp>
        <p:nvSpPr>
          <p:cNvPr id="3" name="Subtítulo 2"/>
          <p:cNvSpPr>
            <a:spLocks noGrp="1"/>
          </p:cNvSpPr>
          <p:nvPr>
            <p:ph type="subTitle" idx="1"/>
          </p:nvPr>
        </p:nvSpPr>
        <p:spPr>
          <a:xfrm>
            <a:off x="1863906" y="4251558"/>
            <a:ext cx="7766936" cy="1096899"/>
          </a:xfrm>
        </p:spPr>
        <p:txBody>
          <a:bodyPr>
            <a:normAutofit fontScale="92500" lnSpcReduction="20000"/>
          </a:bodyPr>
          <a:lstStyle/>
          <a:p>
            <a:r>
              <a:rPr lang="es-CL" sz="4000" dirty="0">
                <a:latin typeface="Calibri" panose="020F0502020204030204" pitchFamily="34" charset="0"/>
                <a:cs typeface="Calibri" panose="020F0502020204030204" pitchFamily="34" charset="0"/>
              </a:rPr>
              <a:t>SEMANA DEL 27/04 AL 1/05</a:t>
            </a:r>
          </a:p>
          <a:p>
            <a:r>
              <a:rPr lang="es-CL" sz="4000" dirty="0">
                <a:latin typeface="Calibri" panose="020F0502020204030204" pitchFamily="34" charset="0"/>
                <a:cs typeface="Calibri" panose="020F0502020204030204" pitchFamily="34" charset="0"/>
              </a:rPr>
              <a:t>PROFESORA:JIMENA JERIA TORRES.</a:t>
            </a:r>
          </a:p>
        </p:txBody>
      </p:sp>
    </p:spTree>
    <p:extLst>
      <p:ext uri="{BB962C8B-B14F-4D97-AF65-F5344CB8AC3E}">
        <p14:creationId xmlns:p14="http://schemas.microsoft.com/office/powerpoint/2010/main" val="1675444606"/>
      </p:ext>
    </p:extLst>
  </p:cSld>
  <p:clrMapOvr>
    <a:masterClrMapping/>
  </p:clrMapOvr>
  <mc:AlternateContent xmlns:mc="http://schemas.openxmlformats.org/markup-compatibility/2006" xmlns:p14="http://schemas.microsoft.com/office/powerpoint/2010/main">
    <mc:Choice Requires="p14">
      <p:transition p14:dur="250" advTm="2000">
        <p:push dir="u"/>
      </p:transition>
    </mc:Choice>
    <mc:Fallback xmlns="">
      <p:transition advTm="2000">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PRESENTACIÓN:</a:t>
            </a:r>
          </a:p>
        </p:txBody>
      </p:sp>
      <p:sp>
        <p:nvSpPr>
          <p:cNvPr id="3" name="Marcador de contenido 2"/>
          <p:cNvSpPr>
            <a:spLocks noGrp="1"/>
          </p:cNvSpPr>
          <p:nvPr>
            <p:ph idx="1"/>
          </p:nvPr>
        </p:nvSpPr>
        <p:spPr/>
        <p:txBody>
          <a:bodyPr>
            <a:normAutofit fontScale="85000" lnSpcReduction="20000"/>
          </a:bodyPr>
          <a:lstStyle/>
          <a:p>
            <a:pPr marL="0" indent="0" algn="just">
              <a:buNone/>
            </a:pPr>
            <a:r>
              <a:rPr lang="es-CL" dirty="0"/>
              <a:t> </a:t>
            </a:r>
            <a:r>
              <a:rPr lang="es-CL" dirty="0">
                <a:latin typeface="Calibri" panose="020F0502020204030204" pitchFamily="34" charset="0"/>
                <a:cs typeface="Calibri" panose="020F0502020204030204" pitchFamily="34" charset="0"/>
              </a:rPr>
              <a:t>En esta primera parte de la asignatura, presento a los estudiantes de segundo Año la unidad número uno que se impartirá en el primer semestre, los objetivos de la unidad, las actividades y de que manera los alumnos serán evaluados.</a:t>
            </a:r>
          </a:p>
          <a:p>
            <a:pPr marL="0" indent="0" algn="just">
              <a:buNone/>
            </a:pPr>
            <a:r>
              <a:rPr lang="es-CL" dirty="0">
                <a:latin typeface="Calibri" panose="020F0502020204030204" pitchFamily="34" charset="0"/>
                <a:cs typeface="Calibri" panose="020F0502020204030204" pitchFamily="34" charset="0"/>
              </a:rPr>
              <a:t>Con el fin de tener un año exitoso, el profesor pretende que todos los alumnos aprendan y para eso el trabajo debe ser mancomunado, es decir, cada cual debe aportar para que esto ocurra. Solicito para comenzar que cada uno de ustedes tenga un cuaderno en el cual queda todo anotado como una bitácora de trabajo.</a:t>
            </a:r>
          </a:p>
          <a:p>
            <a:pPr marL="0" indent="0" algn="just">
              <a:buNone/>
            </a:pPr>
            <a:r>
              <a:rPr lang="es-CL" dirty="0">
                <a:latin typeface="Calibri" panose="020F0502020204030204" pitchFamily="34" charset="0"/>
                <a:cs typeface="Calibri" panose="020F0502020204030204" pitchFamily="34" charset="0"/>
              </a:rPr>
              <a:t>Dada la situación contingente, a continuación envío su primer trabajo previa presentación del tema el cual puede desarrollarlo en forma individual o en grupo utilizando los redes sociales. Lo importante es hacer el trabajo, leerlo e internalizarlo para lograr el aprendizaje. Registre todo en su cuaderno. Prepare además presentaciones en “power point”, con diapositivas, videos, láminas, fotografías, etc. Pero sobretodo, haga los trabajos y tareas. Lo invito a que aprendamos juntos. </a:t>
            </a:r>
          </a:p>
        </p:txBody>
      </p:sp>
    </p:spTree>
    <p:extLst>
      <p:ext uri="{BB962C8B-B14F-4D97-AF65-F5344CB8AC3E}">
        <p14:creationId xmlns:p14="http://schemas.microsoft.com/office/powerpoint/2010/main" val="170103757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0618" y="1375144"/>
            <a:ext cx="8596668" cy="812800"/>
          </a:xfrm>
        </p:spPr>
        <p:txBody>
          <a:bodyPr/>
          <a:lstStyle/>
          <a:p>
            <a:r>
              <a:rPr lang="es-CL" sz="2400" dirty="0">
                <a:latin typeface="Calibri" panose="020F0502020204030204" pitchFamily="34" charset="0"/>
                <a:cs typeface="Calibri" panose="020F0502020204030204" pitchFamily="34" charset="0"/>
              </a:rPr>
              <a:t>OBJETIVOS DE LA UNIDAD</a:t>
            </a:r>
            <a:r>
              <a:rPr lang="es-CL" dirty="0">
                <a:latin typeface="Calibri" panose="020F0502020204030204" pitchFamily="34" charset="0"/>
                <a:cs typeface="Calibri" panose="020F0502020204030204" pitchFamily="34" charset="0"/>
              </a:rPr>
              <a:t>:</a:t>
            </a:r>
          </a:p>
        </p:txBody>
      </p:sp>
      <p:sp>
        <p:nvSpPr>
          <p:cNvPr id="3" name="Marcador de contenido 2"/>
          <p:cNvSpPr>
            <a:spLocks noGrp="1"/>
          </p:cNvSpPr>
          <p:nvPr>
            <p:ph idx="1"/>
          </p:nvPr>
        </p:nvSpPr>
        <p:spPr>
          <a:xfrm>
            <a:off x="773027" y="2378738"/>
            <a:ext cx="8596668" cy="4479262"/>
          </a:xfrm>
        </p:spPr>
        <p:txBody>
          <a:bodyPr>
            <a:normAutofit/>
          </a:bodyPr>
          <a:lstStyle/>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1:Identificar necesidades que impliquen la reducción de efectos perjudiciales relacionados con el uso de los recursos energéticos y materiales.</a:t>
            </a:r>
          </a:p>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2: Proponer soluciones que apunten a resolver necesidades de reducción de efectos perjudiciales relacionados con el uso de recursos energéticos y materiales.</a:t>
            </a:r>
          </a:p>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3: Evaluar las propuestas de soluciones que apunten a resolver necesidades de reducción de efectos perjudiciales.</a:t>
            </a:r>
          </a:p>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4: Comunicar propuestas de soluciones de reducción de efectos perjudiciales proyectando posibles escenarios de cambios y sus impactos.</a:t>
            </a:r>
          </a:p>
          <a:p>
            <a:endParaRPr lang="es-CL" dirty="0">
              <a:latin typeface="Calibri" panose="020F0502020204030204" pitchFamily="34" charset="0"/>
              <a:cs typeface="Calibri" panose="020F0502020204030204" pitchFamily="34" charset="0"/>
            </a:endParaRPr>
          </a:p>
        </p:txBody>
      </p:sp>
      <p:sp>
        <p:nvSpPr>
          <p:cNvPr id="4" name="Rectángulo 3">
            <a:extLst>
              <a:ext uri="{FF2B5EF4-FFF2-40B4-BE49-F238E27FC236}">
                <a16:creationId xmlns:a16="http://schemas.microsoft.com/office/drawing/2014/main" id="{3A8D74CD-110E-42A5-B115-9A1C098BBDD3}"/>
              </a:ext>
            </a:extLst>
          </p:cNvPr>
          <p:cNvSpPr/>
          <p:nvPr/>
        </p:nvSpPr>
        <p:spPr>
          <a:xfrm>
            <a:off x="1477295" y="387195"/>
            <a:ext cx="2261709" cy="523220"/>
          </a:xfrm>
          <a:prstGeom prst="rect">
            <a:avLst/>
          </a:prstGeom>
        </p:spPr>
        <p:txBody>
          <a:bodyPr wrap="none">
            <a:spAutoFit/>
          </a:bodyPr>
          <a:lstStyle/>
          <a:p>
            <a:r>
              <a:rPr lang="es-CL" sz="2800" dirty="0">
                <a:latin typeface="Calibri" panose="020F0502020204030204" pitchFamily="34" charset="0"/>
                <a:cs typeface="Calibri" panose="020F0502020204030204" pitchFamily="34" charset="0"/>
              </a:rPr>
              <a:t>UNIDAD UNO:</a:t>
            </a:r>
            <a:endParaRPr lang="es-CL" sz="2800" dirty="0"/>
          </a:p>
        </p:txBody>
      </p:sp>
      <p:sp>
        <p:nvSpPr>
          <p:cNvPr id="5" name="Rectángulo 4">
            <a:extLst>
              <a:ext uri="{FF2B5EF4-FFF2-40B4-BE49-F238E27FC236}">
                <a16:creationId xmlns:a16="http://schemas.microsoft.com/office/drawing/2014/main" id="{925AA994-0480-4041-8548-54217D6344E9}"/>
              </a:ext>
            </a:extLst>
          </p:cNvPr>
          <p:cNvSpPr/>
          <p:nvPr/>
        </p:nvSpPr>
        <p:spPr>
          <a:xfrm>
            <a:off x="1477295" y="922740"/>
            <a:ext cx="5967467" cy="523220"/>
          </a:xfrm>
          <a:prstGeom prst="rect">
            <a:avLst/>
          </a:prstGeom>
        </p:spPr>
        <p:txBody>
          <a:bodyPr wrap="none">
            <a:spAutoFit/>
          </a:bodyPr>
          <a:lstStyle/>
          <a:p>
            <a:r>
              <a:rPr lang="es-CL" sz="2800" dirty="0">
                <a:latin typeface="Calibri" panose="020F0502020204030204" pitchFamily="34" charset="0"/>
                <a:cs typeface="Calibri" panose="020F0502020204030204" pitchFamily="34" charset="0"/>
              </a:rPr>
              <a:t>MEJORANDO EL USO DE LOS RECURSOS</a:t>
            </a:r>
          </a:p>
        </p:txBody>
      </p:sp>
    </p:spTree>
    <p:extLst>
      <p:ext uri="{BB962C8B-B14F-4D97-AF65-F5344CB8AC3E}">
        <p14:creationId xmlns:p14="http://schemas.microsoft.com/office/powerpoint/2010/main" val="179064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ACTIVIDADES</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p:txBody>
          <a:bodyPr/>
          <a:lstStyle/>
          <a:p>
            <a:pPr marL="457200" lvl="0" indent="-457200" defTabSz="914400">
              <a:spcBef>
                <a:spcPct val="20000"/>
              </a:spcBef>
              <a:buClr>
                <a:srgbClr val="873624"/>
              </a:buClr>
              <a:buSzTx/>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INVESTIGACIÓN</a:t>
            </a:r>
          </a:p>
          <a:p>
            <a:pPr marL="457200" lvl="0" indent="-457200" defTabSz="914400">
              <a:spcBef>
                <a:spcPct val="20000"/>
              </a:spcBef>
              <a:buClr>
                <a:srgbClr val="873624"/>
              </a:buClr>
              <a:buSzTx/>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ENCUESTAS</a:t>
            </a:r>
          </a:p>
          <a:p>
            <a:pPr marL="457200" lvl="0" indent="-457200" defTabSz="914400">
              <a:spcBef>
                <a:spcPct val="20000"/>
              </a:spcBef>
              <a:buClr>
                <a:srgbClr val="873624"/>
              </a:buClr>
              <a:buSzTx/>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EXPOSICIONES</a:t>
            </a:r>
          </a:p>
          <a:p>
            <a:pPr marL="457200" lvl="0" indent="-457200" defTabSz="914400">
              <a:spcBef>
                <a:spcPct val="20000"/>
              </a:spcBef>
              <a:buClr>
                <a:srgbClr val="873624"/>
              </a:buClr>
              <a:buSzTx/>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TRABAJO EN GRUPOS</a:t>
            </a:r>
          </a:p>
          <a:p>
            <a:pPr marL="457200" lvl="0" indent="-457200" defTabSz="914400">
              <a:spcBef>
                <a:spcPct val="20000"/>
              </a:spcBef>
              <a:buClr>
                <a:srgbClr val="873624"/>
              </a:buClr>
              <a:buSzTx/>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TRABAJOS PRÁCTICOS</a:t>
            </a:r>
          </a:p>
          <a:p>
            <a:pPr marL="457200" lvl="0" indent="-457200" defTabSz="914400">
              <a:spcBef>
                <a:spcPct val="20000"/>
              </a:spcBef>
              <a:buClr>
                <a:srgbClr val="873624"/>
              </a:buClr>
              <a:buSzTx/>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DESARROLLO DE PROYECTOS</a:t>
            </a:r>
          </a:p>
          <a:p>
            <a:pPr marL="457200" lvl="0" indent="-457200" defTabSz="914400">
              <a:spcBef>
                <a:spcPct val="20000"/>
              </a:spcBef>
              <a:buClr>
                <a:srgbClr val="873624"/>
              </a:buClr>
              <a:buSzTx/>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EXPOSICIÓN DE PROYECTOS</a:t>
            </a:r>
          </a:p>
          <a:p>
            <a:endParaRPr lang="es-CL" dirty="0">
              <a:latin typeface="Calibri" panose="020F0502020204030204" pitchFamily="34" charset="0"/>
              <a:cs typeface="Calibri" panose="020F0502020204030204" pitchFamily="34" charset="0"/>
            </a:endParaRPr>
          </a:p>
        </p:txBody>
      </p:sp>
      <p:sp>
        <p:nvSpPr>
          <p:cNvPr id="4" name="Rectángulo 3">
            <a:extLst>
              <a:ext uri="{FF2B5EF4-FFF2-40B4-BE49-F238E27FC236}">
                <a16:creationId xmlns:a16="http://schemas.microsoft.com/office/drawing/2014/main" id="{1A6C8AFB-ED80-483A-8C7A-5B21BD653B1E}"/>
              </a:ext>
            </a:extLst>
          </p:cNvPr>
          <p:cNvSpPr/>
          <p:nvPr/>
        </p:nvSpPr>
        <p:spPr>
          <a:xfrm>
            <a:off x="6819367" y="673963"/>
            <a:ext cx="3370795" cy="707886"/>
          </a:xfrm>
          <a:prstGeom prst="rect">
            <a:avLst/>
          </a:prstGeom>
        </p:spPr>
        <p:txBody>
          <a:bodyPr wrap="none">
            <a:spAutoFit/>
          </a:bodyPr>
          <a:lstStyle/>
          <a:p>
            <a:r>
              <a:rPr lang="es-CL" sz="4000" dirty="0">
                <a:solidFill>
                  <a:srgbClr val="895D1D"/>
                </a:solidFill>
                <a:latin typeface="Calibri" panose="020F0502020204030204" pitchFamily="34" charset="0"/>
                <a:cs typeface="Calibri" panose="020F0502020204030204" pitchFamily="34" charset="0"/>
              </a:rPr>
              <a:t>EVALUACIONES</a:t>
            </a:r>
            <a:endParaRPr lang="es-CL" sz="4000" dirty="0"/>
          </a:p>
        </p:txBody>
      </p:sp>
      <p:sp>
        <p:nvSpPr>
          <p:cNvPr id="5" name="Rectángulo 4">
            <a:extLst>
              <a:ext uri="{FF2B5EF4-FFF2-40B4-BE49-F238E27FC236}">
                <a16:creationId xmlns:a16="http://schemas.microsoft.com/office/drawing/2014/main" id="{9F7E1F9B-060D-4607-A5BC-056FD596CB81}"/>
              </a:ext>
            </a:extLst>
          </p:cNvPr>
          <p:cNvSpPr/>
          <p:nvPr/>
        </p:nvSpPr>
        <p:spPr>
          <a:xfrm>
            <a:off x="5769936" y="1690687"/>
            <a:ext cx="6096000" cy="1791260"/>
          </a:xfrm>
          <a:prstGeom prst="rect">
            <a:avLst/>
          </a:prstGeom>
        </p:spPr>
        <p:txBody>
          <a:bodyPr>
            <a:spAutoFit/>
          </a:bodyPr>
          <a:lstStyle/>
          <a:p>
            <a:pPr marL="365760" lvl="0" indent="-365760">
              <a:spcBef>
                <a:spcPct val="20000"/>
              </a:spcBef>
              <a:buClr>
                <a:srgbClr val="873624"/>
              </a:buClr>
              <a:buFont typeface="Wingdings" pitchFamily="2" charset="2"/>
              <a:buChar char=""/>
            </a:pPr>
            <a:r>
              <a:rPr lang="es-CL" dirty="0">
                <a:solidFill>
                  <a:prstClr val="black">
                    <a:lumMod val="85000"/>
                    <a:lumOff val="15000"/>
                  </a:prstClr>
                </a:solidFill>
                <a:latin typeface="Book Antiqua"/>
              </a:rPr>
              <a:t> </a:t>
            </a:r>
            <a:r>
              <a:rPr lang="es-CL" sz="2400" dirty="0">
                <a:solidFill>
                  <a:prstClr val="black">
                    <a:lumMod val="85000"/>
                    <a:lumOff val="15000"/>
                  </a:prstClr>
                </a:solidFill>
                <a:latin typeface="Calibri" panose="020F0502020204030204" pitchFamily="34" charset="0"/>
                <a:cs typeface="Calibri" panose="020F0502020204030204" pitchFamily="34" charset="0"/>
              </a:rPr>
              <a:t>PRUEBAS ESCRITAS</a:t>
            </a:r>
          </a:p>
          <a:p>
            <a:pPr marL="365760" lvl="0" indent="-365760">
              <a:spcBef>
                <a:spcPct val="20000"/>
              </a:spcBef>
              <a:buClr>
                <a:srgbClr val="873624"/>
              </a:buClr>
              <a:buFont typeface="Wingdings" pitchFamily="2" charset="2"/>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INVESTIGACIÓN Y EXPOSICIÓN DE TRABAJOS</a:t>
            </a:r>
          </a:p>
          <a:p>
            <a:pPr marL="365760" lvl="0" indent="-365760">
              <a:spcBef>
                <a:spcPct val="20000"/>
              </a:spcBef>
              <a:buClr>
                <a:srgbClr val="873624"/>
              </a:buClr>
              <a:buFont typeface="Wingdings" pitchFamily="2" charset="2"/>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 DESARROLLO DE PROYECTOS</a:t>
            </a:r>
          </a:p>
          <a:p>
            <a:pPr marL="365760" lvl="0" indent="-365760">
              <a:spcBef>
                <a:spcPct val="20000"/>
              </a:spcBef>
              <a:buClr>
                <a:srgbClr val="873624"/>
              </a:buClr>
              <a:buFont typeface="Wingdings" pitchFamily="2" charset="2"/>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 MUESTRA DE PROYECTOS</a:t>
            </a:r>
          </a:p>
        </p:txBody>
      </p:sp>
    </p:spTree>
    <p:extLst>
      <p:ext uri="{BB962C8B-B14F-4D97-AF65-F5344CB8AC3E}">
        <p14:creationId xmlns:p14="http://schemas.microsoft.com/office/powerpoint/2010/main" val="3908668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33400"/>
            <a:ext cx="8596668" cy="1320800"/>
          </a:xfrm>
        </p:spPr>
        <p:txBody>
          <a:bodyPr/>
          <a:lstStyle/>
          <a:p>
            <a:r>
              <a:rPr lang="es-CL" dirty="0">
                <a:latin typeface="Calibri" panose="020F0502020204030204" pitchFamily="34" charset="0"/>
                <a:cs typeface="Calibri" panose="020F0502020204030204" pitchFamily="34" charset="0"/>
              </a:rPr>
              <a:t>PRIMERA PARTE:</a:t>
            </a:r>
          </a:p>
        </p:txBody>
      </p:sp>
      <p:sp>
        <p:nvSpPr>
          <p:cNvPr id="3" name="Marcador de contenido 2"/>
          <p:cNvSpPr>
            <a:spLocks noGrp="1"/>
          </p:cNvSpPr>
          <p:nvPr>
            <p:ph idx="1"/>
          </p:nvPr>
        </p:nvSpPr>
        <p:spPr/>
        <p:txBody>
          <a:bodyPr>
            <a:normAutofit lnSpcReduction="10000"/>
          </a:bodyPr>
          <a:lstStyle/>
          <a:p>
            <a:r>
              <a:rPr lang="es-CL" dirty="0">
                <a:solidFill>
                  <a:srgbClr val="895D1D"/>
                </a:solidFill>
                <a:latin typeface="Calibri" panose="020F0502020204030204" pitchFamily="34" charset="0"/>
                <a:ea typeface="+mj-ea"/>
                <a:cs typeface="Calibri" panose="020F0502020204030204" pitchFamily="34" charset="0"/>
              </a:rPr>
              <a:t>RECURSOS ENERGÉTICOS:</a:t>
            </a:r>
          </a:p>
          <a:p>
            <a:pPr marL="0" indent="0" algn="just">
              <a:buNone/>
            </a:pPr>
            <a:r>
              <a:rPr lang="es-CL" dirty="0">
                <a:solidFill>
                  <a:srgbClr val="895D1D"/>
                </a:solidFill>
                <a:latin typeface="Calibri" panose="020F0502020204030204" pitchFamily="34" charset="0"/>
                <a:ea typeface="+mj-ea"/>
                <a:cs typeface="Calibri" panose="020F0502020204030204" pitchFamily="34" charset="0"/>
              </a:rPr>
              <a:t>¿Qué son los recurso energéticos?</a:t>
            </a:r>
          </a:p>
          <a:p>
            <a:pPr marL="0" indent="0" algn="just">
              <a:buNone/>
            </a:pPr>
            <a:r>
              <a:rPr lang="es-CL" dirty="0">
                <a:solidFill>
                  <a:srgbClr val="895D1D"/>
                </a:solidFill>
                <a:latin typeface="Calibri" panose="020F0502020204030204" pitchFamily="34" charset="0"/>
                <a:ea typeface="+mj-ea"/>
                <a:cs typeface="Calibri" panose="020F0502020204030204" pitchFamily="34" charset="0"/>
              </a:rPr>
              <a:t>  Es un medio que es factible de utilizar como fuente de energía eficiente la cual se puede transformar y conseguir de forma correcta y satisfactoria otro tipo de energías.</a:t>
            </a:r>
          </a:p>
          <a:p>
            <a:pPr marL="0" indent="0" algn="just">
              <a:buNone/>
            </a:pPr>
            <a:endParaRPr lang="es-CL" dirty="0">
              <a:latin typeface="Calibri" panose="020F0502020204030204" pitchFamily="34" charset="0"/>
              <a:cs typeface="Calibri" panose="020F0502020204030204" pitchFamily="34" charset="0"/>
            </a:endParaRPr>
          </a:p>
          <a:p>
            <a:pPr marL="0" lvl="0" indent="0" algn="just" defTabSz="914400">
              <a:spcBef>
                <a:spcPct val="20000"/>
              </a:spcBef>
              <a:buClr>
                <a:srgbClr val="873624"/>
              </a:buClr>
              <a:buSzTx/>
              <a:buNone/>
            </a:pPr>
            <a:r>
              <a:rPr lang="es-CL" b="1" dirty="0">
                <a:solidFill>
                  <a:srgbClr val="4C4B5B"/>
                </a:solidFill>
                <a:latin typeface="Calibri" panose="020F0502020204030204" pitchFamily="34" charset="0"/>
                <a:ea typeface="Times New Roman"/>
                <a:cs typeface="Calibri" panose="020F0502020204030204" pitchFamily="34" charset="0"/>
              </a:rPr>
              <a:t>Durante millones de años nuestro planeta ha recibido de forma permanente la energía proveniente del Sol, la que ha modificado nuestro entorno y permitido el desarrollo de la vida. Hoy en día, la mayor parte de la energía que utilizamos proviene directa o indirectamente de esta estrella.</a:t>
            </a:r>
            <a:endParaRPr lang="es-CL" dirty="0">
              <a:solidFill>
                <a:prstClr val="black">
                  <a:lumMod val="85000"/>
                  <a:lumOff val="15000"/>
                </a:prstClr>
              </a:solidFill>
              <a:latin typeface="Calibri" panose="020F0502020204030204" pitchFamily="34" charset="0"/>
              <a:cs typeface="Calibri" panose="020F0502020204030204" pitchFamily="34" charset="0"/>
            </a:endParaRPr>
          </a:p>
          <a:p>
            <a:pPr marL="0" indent="0" algn="just">
              <a:buNone/>
            </a:pPr>
            <a:endParaRPr lang="es-CL" dirty="0"/>
          </a:p>
        </p:txBody>
      </p:sp>
    </p:spTree>
    <p:extLst>
      <p:ext uri="{BB962C8B-B14F-4D97-AF65-F5344CB8AC3E}">
        <p14:creationId xmlns:p14="http://schemas.microsoft.com/office/powerpoint/2010/main" val="212735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08000"/>
            <a:ext cx="8596668" cy="1320800"/>
          </a:xfrm>
        </p:spPr>
        <p:txBody>
          <a:bodyPr/>
          <a:lstStyle/>
          <a:p>
            <a:r>
              <a:rPr lang="es-CL" dirty="0">
                <a:latin typeface="Calibri" panose="020F0502020204030204" pitchFamily="34" charset="0"/>
                <a:cs typeface="Calibri" panose="020F0502020204030204" pitchFamily="34" charset="0"/>
              </a:rPr>
              <a:t>RECURSOS NATURALES Y ENERGÉTICOS:</a:t>
            </a:r>
          </a:p>
        </p:txBody>
      </p:sp>
      <p:sp>
        <p:nvSpPr>
          <p:cNvPr id="3" name="Marcador de contenido 2"/>
          <p:cNvSpPr>
            <a:spLocks noGrp="1"/>
          </p:cNvSpPr>
          <p:nvPr>
            <p:ph idx="1"/>
          </p:nvPr>
        </p:nvSpPr>
        <p:spPr/>
        <p:txBody>
          <a:bodyPr/>
          <a:lstStyle/>
          <a:p>
            <a:pPr marL="0" indent="0">
              <a:buNone/>
            </a:pPr>
            <a:r>
              <a:rPr lang="es-CL" dirty="0"/>
              <a:t>  </a:t>
            </a:r>
            <a:r>
              <a:rPr lang="es-CL" dirty="0">
                <a:latin typeface="Calibri" panose="020F0502020204030204" pitchFamily="34" charset="0"/>
                <a:cs typeface="Calibri" panose="020F0502020204030204" pitchFamily="34" charset="0"/>
              </a:rPr>
              <a:t>Éstos pueden ser:</a:t>
            </a:r>
          </a:p>
          <a:p>
            <a:pPr marL="0" indent="0">
              <a:buNone/>
            </a:pPr>
            <a:endParaRPr lang="es-CL" dirty="0">
              <a:latin typeface="Calibri" panose="020F0502020204030204" pitchFamily="34" charset="0"/>
              <a:cs typeface="Calibri" panose="020F0502020204030204" pitchFamily="34" charset="0"/>
            </a:endParaRPr>
          </a:p>
          <a:p>
            <a:pPr marL="0" lvl="0" indent="0" defTabSz="914400">
              <a:spcBef>
                <a:spcPct val="20000"/>
              </a:spcBef>
              <a:buClr>
                <a:srgbClr val="F0A22E"/>
              </a:buClr>
              <a:buSzPct val="70000"/>
              <a:buNone/>
            </a:pPr>
            <a:r>
              <a:rPr lang="es-CL" sz="3200" dirty="0">
                <a:solidFill>
                  <a:srgbClr val="4E3B30"/>
                </a:solidFill>
                <a:latin typeface="Calibri" panose="020F0502020204030204" pitchFamily="34" charset="0"/>
                <a:cs typeface="Calibri" panose="020F0502020204030204" pitchFamily="34" charset="0"/>
              </a:rPr>
              <a:t> RENOVABLES:      NO RENOVABLES.</a:t>
            </a:r>
          </a:p>
          <a:p>
            <a:pPr lvl="0" defTabSz="914400">
              <a:spcBef>
                <a:spcPct val="20000"/>
              </a:spcBef>
              <a:buClr>
                <a:srgbClr val="F0A22E"/>
              </a:buClr>
              <a:buSzPct val="70000"/>
              <a:buFont typeface="Wingdings" pitchFamily="2" charset="2"/>
              <a:buChar char="Ø"/>
            </a:pPr>
            <a:r>
              <a:rPr lang="es-CL" sz="3200" dirty="0">
                <a:solidFill>
                  <a:srgbClr val="4E3B30"/>
                </a:solidFill>
                <a:latin typeface="Calibri" panose="020F0502020204030204" pitchFamily="34" charset="0"/>
                <a:cs typeface="Calibri" panose="020F0502020204030204" pitchFamily="34" charset="0"/>
              </a:rPr>
              <a:t>SOL                          PETRÓLEO</a:t>
            </a:r>
          </a:p>
          <a:p>
            <a:pPr lvl="0" defTabSz="914400">
              <a:spcBef>
                <a:spcPct val="20000"/>
              </a:spcBef>
              <a:buClr>
                <a:srgbClr val="F0A22E"/>
              </a:buClr>
              <a:buSzPct val="70000"/>
              <a:buFont typeface="Wingdings" pitchFamily="2" charset="2"/>
              <a:buChar char="Ø"/>
            </a:pPr>
            <a:r>
              <a:rPr lang="es-CL" sz="3200" dirty="0">
                <a:solidFill>
                  <a:srgbClr val="4E3B30"/>
                </a:solidFill>
                <a:latin typeface="Calibri" panose="020F0502020204030204" pitchFamily="34" charset="0"/>
                <a:cs typeface="Calibri" panose="020F0502020204030204" pitchFamily="34" charset="0"/>
              </a:rPr>
              <a:t>VIENTO                     CARBÓN</a:t>
            </a:r>
          </a:p>
          <a:p>
            <a:pPr lvl="0" defTabSz="914400">
              <a:spcBef>
                <a:spcPct val="20000"/>
              </a:spcBef>
              <a:buClr>
                <a:srgbClr val="F0A22E"/>
              </a:buClr>
              <a:buSzPct val="70000"/>
              <a:buFont typeface="Wingdings" pitchFamily="2" charset="2"/>
              <a:buChar char="Ø"/>
            </a:pPr>
            <a:r>
              <a:rPr lang="es-CL" sz="3200" dirty="0">
                <a:solidFill>
                  <a:srgbClr val="4E3B30"/>
                </a:solidFill>
                <a:latin typeface="Calibri" panose="020F0502020204030204" pitchFamily="34" charset="0"/>
                <a:cs typeface="Calibri" panose="020F0502020204030204" pitchFamily="34" charset="0"/>
              </a:rPr>
              <a:t>AGUAS                      GAS NATURAL</a:t>
            </a:r>
          </a:p>
          <a:p>
            <a:pPr lvl="0" defTabSz="914400">
              <a:spcBef>
                <a:spcPct val="20000"/>
              </a:spcBef>
              <a:buClr>
                <a:srgbClr val="F0A22E"/>
              </a:buClr>
              <a:buSzPct val="70000"/>
              <a:buFont typeface="Wingdings" pitchFamily="2" charset="2"/>
              <a:buChar char="Ø"/>
            </a:pPr>
            <a:r>
              <a:rPr lang="es-CL" sz="3200" dirty="0">
                <a:solidFill>
                  <a:srgbClr val="4E3B30"/>
                </a:solidFill>
                <a:latin typeface="Calibri" panose="020F0502020204030204" pitchFamily="34" charset="0"/>
                <a:cs typeface="Calibri" panose="020F0502020204030204" pitchFamily="34" charset="0"/>
              </a:rPr>
              <a:t>BIOMASA </a:t>
            </a:r>
            <a:endParaRPr lang="es-C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564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RENOVABLES:</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p:txBody>
          <a:bodyPr/>
          <a:lstStyle/>
          <a:p>
            <a:pPr marL="0" lvl="0" indent="0" algn="just" defTabSz="914400">
              <a:spcBef>
                <a:spcPts val="0"/>
              </a:spcBef>
              <a:buClrTx/>
              <a:buSzTx/>
              <a:buNone/>
            </a:pPr>
            <a:r>
              <a:rPr lang="es-CL" dirty="0">
                <a:solidFill>
                  <a:srgbClr val="222222"/>
                </a:solidFill>
                <a:latin typeface="Calibri" panose="020F0502020204030204" pitchFamily="34" charset="0"/>
                <a:cs typeface="Calibri" panose="020F0502020204030204" pitchFamily="34" charset="0"/>
              </a:rPr>
              <a:t>Un río es una corriente natural de agua que fluye con continuidad. Posee un caudal determinado, rara vez es constante a lo largo del año, y desemboca en el mar, en un lago o en otro río, en cuyo caso se denomina afluente. </a:t>
            </a:r>
            <a:endParaRPr lang="es-CL" dirty="0">
              <a:solidFill>
                <a:prstClr val="black"/>
              </a:solidFill>
              <a:latin typeface="Calibri" panose="020F0502020204030204" pitchFamily="34" charset="0"/>
              <a:cs typeface="Calibri" panose="020F0502020204030204" pitchFamily="34" charset="0"/>
            </a:endParaRPr>
          </a:p>
          <a:p>
            <a:endParaRPr lang="es-CL" dirty="0"/>
          </a:p>
        </p:txBody>
      </p:sp>
      <p:pic>
        <p:nvPicPr>
          <p:cNvPr id="4" name="Picture 2" descr="C:\Users\hugo\Desktop\rí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081" y="3588264"/>
            <a:ext cx="2088232" cy="14409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hugo\Desktop\río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6022" y="3588265"/>
            <a:ext cx="1872208" cy="14933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hugo\Desktop\río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8" y="3588264"/>
            <a:ext cx="1944216" cy="14933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hugo\Desktop\río 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9005" y="3588264"/>
            <a:ext cx="1944216" cy="1493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62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72429"/>
          </a:xfrm>
        </p:spPr>
        <p:txBody>
          <a:bodyPr/>
          <a:lstStyle/>
          <a:p>
            <a:r>
              <a:rPr lang="es-CL" sz="2800" dirty="0">
                <a:solidFill>
                  <a:srgbClr val="895D1D"/>
                </a:solidFill>
                <a:latin typeface="Calibri" panose="020F0502020204030204" pitchFamily="34" charset="0"/>
                <a:cs typeface="Calibri" panose="020F0502020204030204" pitchFamily="34" charset="0"/>
              </a:rPr>
              <a:t>MOVIMIENTO DE LAS AGUAS OCEÁNICAS</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677334" y="1405055"/>
            <a:ext cx="8596668" cy="4636308"/>
          </a:xfrm>
        </p:spPr>
        <p:txBody>
          <a:bodyPr/>
          <a:lstStyle/>
          <a:p>
            <a:pPr marL="0" lvl="0" indent="0" algn="just" defTabSz="914400">
              <a:spcBef>
                <a:spcPct val="20000"/>
              </a:spcBef>
              <a:buClr>
                <a:srgbClr val="873624"/>
              </a:buClr>
              <a:buSzTx/>
              <a:buNone/>
            </a:pPr>
            <a:r>
              <a:rPr lang="es-CL" sz="1600" dirty="0">
                <a:solidFill>
                  <a:srgbClr val="222222"/>
                </a:solidFill>
                <a:latin typeface="Calibri" panose="020F0502020204030204" pitchFamily="34" charset="0"/>
                <a:cs typeface="Calibri" panose="020F0502020204030204" pitchFamily="34" charset="0"/>
              </a:rPr>
              <a:t>Las masa de </a:t>
            </a:r>
            <a:r>
              <a:rPr lang="es-CL" sz="1600" b="1" dirty="0">
                <a:solidFill>
                  <a:srgbClr val="222222"/>
                </a:solidFill>
                <a:latin typeface="Calibri" panose="020F0502020204030204" pitchFamily="34" charset="0"/>
                <a:cs typeface="Calibri" panose="020F0502020204030204" pitchFamily="34" charset="0"/>
              </a:rPr>
              <a:t>agua oceánica</a:t>
            </a:r>
            <a:r>
              <a:rPr lang="es-CL" sz="1600" dirty="0">
                <a:solidFill>
                  <a:srgbClr val="222222"/>
                </a:solidFill>
                <a:latin typeface="Calibri" panose="020F0502020204030204" pitchFamily="34" charset="0"/>
                <a:cs typeface="Calibri" panose="020F0502020204030204" pitchFamily="34" charset="0"/>
              </a:rPr>
              <a:t> tienen la capacidad de mantener el calor que reciben del sol y de influir en la regulación de la temperatura de la superficie terrestre. Poseen una dinámica que se basa en tres movimientos diferentes: las olas, las mareas y las corrientes marinas.</a:t>
            </a:r>
            <a:endParaRPr lang="es-CL" sz="1600" dirty="0">
              <a:solidFill>
                <a:prstClr val="black">
                  <a:lumMod val="85000"/>
                  <a:lumOff val="15000"/>
                </a:prstClr>
              </a:solidFill>
              <a:latin typeface="Calibri" panose="020F0502020204030204" pitchFamily="34" charset="0"/>
              <a:cs typeface="Calibri" panose="020F0502020204030204" pitchFamily="34" charset="0"/>
            </a:endParaRPr>
          </a:p>
          <a:p>
            <a:pPr marL="0" indent="0">
              <a:buNone/>
            </a:pPr>
            <a:endParaRPr lang="es-CL" dirty="0"/>
          </a:p>
        </p:txBody>
      </p:sp>
      <p:pic>
        <p:nvPicPr>
          <p:cNvPr id="4" name="Picture 2" descr="C:\Users\hugo\Desktop\agua-ocenica-7ao-3-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4082" y="2303949"/>
            <a:ext cx="7563172"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0543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446</TotalTime>
  <Words>569</Words>
  <Application>Microsoft Office PowerPoint</Application>
  <PresentationFormat>Panorámica</PresentationFormat>
  <Paragraphs>45</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Book Antiqua</vt:lpstr>
      <vt:lpstr>Calibri</vt:lpstr>
      <vt:lpstr>Calibri Light</vt:lpstr>
      <vt:lpstr>Wingdings</vt:lpstr>
      <vt:lpstr>Tema de Office</vt:lpstr>
      <vt:lpstr>TECNOLOGÍA  SEGUNDO MEDIO</vt:lpstr>
      <vt:lpstr>PRESENTACIÓN:</vt:lpstr>
      <vt:lpstr>OBJETIVOS DE LA UNIDAD:</vt:lpstr>
      <vt:lpstr>ACTIVIDADES</vt:lpstr>
      <vt:lpstr>PRIMERA PARTE:</vt:lpstr>
      <vt:lpstr>RECURSOS NATURALES Y ENERGÉTICOS:</vt:lpstr>
      <vt:lpstr>RENOVABLES:</vt:lpstr>
      <vt:lpstr>MOVIMIENTO DE LAS AGUAS OCEÁNICAS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SEGUNDO AÑO</dc:title>
  <dc:creator>elias pablo severino jeria</dc:creator>
  <cp:lastModifiedBy>Padres</cp:lastModifiedBy>
  <cp:revision>24</cp:revision>
  <dcterms:created xsi:type="dcterms:W3CDTF">2020-03-28T21:28:12Z</dcterms:created>
  <dcterms:modified xsi:type="dcterms:W3CDTF">2020-05-16T20:00:30Z</dcterms:modified>
</cp:coreProperties>
</file>