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37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90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56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77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93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6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08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57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287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73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71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0B87-8BDE-49CB-A709-1E73260C9927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B6588D2-A021-4E21-BDDF-C62511F9DC2E}" type="slidenum">
              <a:rPr lang="es-CL" smtClean="0"/>
              <a:t>‹Nº›</a:t>
            </a:fld>
            <a:endParaRPr lang="es-CL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27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pez.raul@gmail.com" TargetMode="External"/><Relationship Id="rId2" Type="http://schemas.openxmlformats.org/officeDocument/2006/relationships/hyperlink" Target="mailto:camiloguarda1989@gmail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1EDF3C9-D184-4700-9F0C-7C796A30F228}"/>
              </a:ext>
            </a:extLst>
          </p:cNvPr>
          <p:cNvSpPr txBox="1"/>
          <p:nvPr/>
        </p:nvSpPr>
        <p:spPr>
          <a:xfrm>
            <a:off x="-46892" y="2787593"/>
            <a:ext cx="12238892" cy="2712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Semana del </a:t>
            </a:r>
            <a:r>
              <a:rPr lang="es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al 11</a:t>
            </a:r>
            <a:r>
              <a:rPr lang="es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Septiembre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OA8. Demostrar conocimiento y uso del lenguaje en conversaciones, discusiones y exposiciones por medio de las siguientes funciones: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describir acciones que ocurrieron antes que otra acción en el pasado, por ejemplo: He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didn’t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Money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because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had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lost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wallet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US" dirty="0">
                <a:latin typeface="Calibri" panose="020F0502020204030204" pitchFamily="34" charset="0"/>
                <a:ea typeface="Calibri" panose="020F0502020204030204" pitchFamily="34" charset="0"/>
              </a:rPr>
              <a:t>Objetivo: Conocer especificaciones y usos del tiempo pasado perfecto</a:t>
            </a:r>
            <a:endParaRPr lang="es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s-CL" dirty="0">
                <a:latin typeface="+mj-lt"/>
              </a:rPr>
              <a:t>Instrucciones: Analizar tiempo verbal correspondiente y responder ejercicios. Enviar respuestas a docente correspondiente: </a:t>
            </a:r>
          </a:p>
          <a:p>
            <a:pPr algn="ctr"/>
            <a:r>
              <a:rPr lang="es-CL" dirty="0">
                <a:latin typeface="+mj-lt"/>
              </a:rPr>
              <a:t>Profesor Camilo Guarda: </a:t>
            </a:r>
            <a:r>
              <a:rPr lang="es-CL" b="1" u="sng" dirty="0">
                <a:solidFill>
                  <a:schemeClr val="tx2">
                    <a:lumMod val="10000"/>
                  </a:schemeClr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camiloguarda1989@gmail.com</a:t>
            </a:r>
            <a:endParaRPr lang="es-CL" b="1" dirty="0">
              <a:solidFill>
                <a:schemeClr val="tx2">
                  <a:lumMod val="10000"/>
                </a:schemeClr>
              </a:solidFill>
              <a:latin typeface="+mj-lt"/>
            </a:endParaRPr>
          </a:p>
          <a:p>
            <a:pPr algn="ctr"/>
            <a:r>
              <a:rPr lang="es-CL" dirty="0">
                <a:latin typeface="+mj-lt"/>
              </a:rPr>
              <a:t>Profesor Raúl López: </a:t>
            </a:r>
            <a:r>
              <a:rPr lang="es-CL" b="1" u="sng" dirty="0">
                <a:solidFill>
                  <a:schemeClr val="tx2">
                    <a:lumMod val="10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lpez.raul@gmail.com</a:t>
            </a:r>
            <a:r>
              <a:rPr lang="es-CL" b="1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F0C4D5A-BD8E-415D-9CBC-6AE498A1C8A7}"/>
              </a:ext>
            </a:extLst>
          </p:cNvPr>
          <p:cNvSpPr/>
          <p:nvPr/>
        </p:nvSpPr>
        <p:spPr>
          <a:xfrm>
            <a:off x="992577" y="313819"/>
            <a:ext cx="3922737" cy="123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Liceo José Victorino Lastarria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Rancagua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s-CL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Formando Técnicos para el mañana”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Unidad Técnico-Pedagógica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Inglés</a:t>
            </a:r>
          </a:p>
        </p:txBody>
      </p:sp>
      <p:pic>
        <p:nvPicPr>
          <p:cNvPr id="9" name="Picture 9" descr="Rancagua educación">
            <a:extLst>
              <a:ext uri="{FF2B5EF4-FFF2-40B4-BE49-F238E27FC236}">
                <a16:creationId xmlns:a16="http://schemas.microsoft.com/office/drawing/2014/main" id="{32E95617-50A9-4247-A335-CB0462DD5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53159" cy="186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13C4E3BE-5C60-492B-BE48-A4E1BB47A491}"/>
              </a:ext>
            </a:extLst>
          </p:cNvPr>
          <p:cNvSpPr/>
          <p:nvPr/>
        </p:nvSpPr>
        <p:spPr>
          <a:xfrm>
            <a:off x="3318060" y="1844889"/>
            <a:ext cx="55558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ENGLISH WORKSHEET</a:t>
            </a:r>
          </a:p>
        </p:txBody>
      </p:sp>
      <p:pic>
        <p:nvPicPr>
          <p:cNvPr id="8" name="Imagen 7" descr="cuestión de fé, cuestión de amor...">
            <a:extLst>
              <a:ext uri="{FF2B5EF4-FFF2-40B4-BE49-F238E27FC236}">
                <a16:creationId xmlns:a16="http://schemas.microsoft.com/office/drawing/2014/main" id="{41F7E0F3-D498-46BA-9788-E8F67875257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289" y="0"/>
            <a:ext cx="3922737" cy="1862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6443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F8787C0-12FD-4B04-BB51-D3BA51A6EDC0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323874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800" b="1" dirty="0">
                <a:latin typeface="Comic Sans MS" pitchFamily="66" charset="0"/>
              </a:rPr>
              <a:t>How do we use the Past Perfect Tense?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C3C5EA3-9FFD-47AB-BA2D-C52DE5B70D6A}"/>
              </a:ext>
            </a:extLst>
          </p:cNvPr>
          <p:cNvSpPr txBox="1">
            <a:spLocks noChangeArrowheads="1"/>
          </p:cNvSpPr>
          <p:nvPr/>
        </p:nvSpPr>
        <p:spPr>
          <a:xfrm>
            <a:off x="1273126" y="2008163"/>
            <a:ext cx="1014984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defRPr/>
            </a:pPr>
            <a:r>
              <a:rPr lang="en-U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past perfect</a:t>
            </a:r>
            <a:r>
              <a:rPr lang="en-US" sz="2800" dirty="0">
                <a:latin typeface="Comic Sans MS" pitchFamily="66" charset="0"/>
              </a:rPr>
              <a:t> tense expresses action in the </a:t>
            </a:r>
            <a:r>
              <a:rPr lang="en-US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past</a:t>
            </a:r>
            <a:r>
              <a:rPr lang="en-US" sz="2800" dirty="0">
                <a:latin typeface="Comic Sans MS" pitchFamily="66" charset="0"/>
              </a:rPr>
              <a:t> before another action in the </a:t>
            </a:r>
            <a:r>
              <a:rPr lang="en-US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past</a:t>
            </a:r>
            <a:r>
              <a:rPr lang="en-US" sz="2800" dirty="0">
                <a:latin typeface="Comic Sans MS" pitchFamily="66" charset="0"/>
              </a:rPr>
              <a:t>. This is the </a:t>
            </a:r>
            <a:r>
              <a:rPr lang="en-US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past in the past</a:t>
            </a:r>
            <a:r>
              <a:rPr lang="en-US" sz="2800" dirty="0">
                <a:latin typeface="Comic Sans MS" pitchFamily="66" charset="0"/>
              </a:rPr>
              <a:t>.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EXAMPLE :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800" dirty="0">
                <a:latin typeface="Comic Sans MS" pitchFamily="66" charset="0"/>
              </a:rPr>
              <a:t>The train left at 9am. We arrived at 9.15am. When we arrived, the train </a:t>
            </a:r>
            <a:r>
              <a:rPr lang="en-US" sz="2800" b="1" dirty="0">
                <a:latin typeface="Comic Sans MS" pitchFamily="66" charset="0"/>
              </a:rPr>
              <a:t>had left</a:t>
            </a:r>
            <a:r>
              <a:rPr lang="en-US" sz="2800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1078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BDEFF108-08D6-4D3D-8CF9-08383062AF42}"/>
              </a:ext>
            </a:extLst>
          </p:cNvPr>
          <p:cNvGrpSpPr>
            <a:grpSpLocks/>
          </p:cNvGrpSpPr>
          <p:nvPr/>
        </p:nvGrpSpPr>
        <p:grpSpPr bwMode="auto">
          <a:xfrm>
            <a:off x="1576754" y="2100775"/>
            <a:ext cx="8077200" cy="1905000"/>
            <a:chOff x="240" y="1536"/>
            <a:chExt cx="5088" cy="1200"/>
          </a:xfrm>
        </p:grpSpPr>
        <p:sp>
          <p:nvSpPr>
            <p:cNvPr id="5" name="Line 8">
              <a:extLst>
                <a:ext uri="{FF2B5EF4-FFF2-40B4-BE49-F238E27FC236}">
                  <a16:creationId xmlns:a16="http://schemas.microsoft.com/office/drawing/2014/main" id="{0BC469F3-9D92-4B79-A07C-B2C7FC582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222"/>
              <a:ext cx="5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CL"/>
            </a:p>
          </p:txBody>
        </p:sp>
        <p:sp>
          <p:nvSpPr>
            <p:cNvPr id="6" name="Line 9">
              <a:extLst>
                <a:ext uri="{FF2B5EF4-FFF2-40B4-BE49-F238E27FC236}">
                  <a16:creationId xmlns:a16="http://schemas.microsoft.com/office/drawing/2014/main" id="{802620D3-C60F-409D-9F23-052B86B5AF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536"/>
              <a:ext cx="0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CL"/>
            </a:p>
          </p:txBody>
        </p:sp>
      </p:grpSp>
      <p:grpSp>
        <p:nvGrpSpPr>
          <p:cNvPr id="7" name="Group 10">
            <a:extLst>
              <a:ext uri="{FF2B5EF4-FFF2-40B4-BE49-F238E27FC236}">
                <a16:creationId xmlns:a16="http://schemas.microsoft.com/office/drawing/2014/main" id="{D69B7B92-A02C-4698-8844-F970B99BFDA2}"/>
              </a:ext>
            </a:extLst>
          </p:cNvPr>
          <p:cNvGrpSpPr>
            <a:grpSpLocks/>
          </p:cNvGrpSpPr>
          <p:nvPr/>
        </p:nvGrpSpPr>
        <p:grpSpPr bwMode="auto">
          <a:xfrm>
            <a:off x="4396154" y="2862775"/>
            <a:ext cx="533400" cy="685800"/>
            <a:chOff x="768" y="2592"/>
            <a:chExt cx="336" cy="432"/>
          </a:xfrm>
        </p:grpSpPr>
        <p:sp>
          <p:nvSpPr>
            <p:cNvPr id="8" name="Line 11">
              <a:extLst>
                <a:ext uri="{FF2B5EF4-FFF2-40B4-BE49-F238E27FC236}">
                  <a16:creationId xmlns:a16="http://schemas.microsoft.com/office/drawing/2014/main" id="{1D4A7CBE-316E-4BAE-9870-BBE6DC9D5B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CL"/>
            </a:p>
          </p:txBody>
        </p:sp>
        <p:sp>
          <p:nvSpPr>
            <p:cNvPr id="9" name="Line 12">
              <a:extLst>
                <a:ext uri="{FF2B5EF4-FFF2-40B4-BE49-F238E27FC236}">
                  <a16:creationId xmlns:a16="http://schemas.microsoft.com/office/drawing/2014/main" id="{019E8016-B329-4499-95B2-3603DECB9B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CL"/>
            </a:p>
          </p:txBody>
        </p:sp>
      </p:grpSp>
      <p:grpSp>
        <p:nvGrpSpPr>
          <p:cNvPr id="10" name="Group 13">
            <a:extLst>
              <a:ext uri="{FF2B5EF4-FFF2-40B4-BE49-F238E27FC236}">
                <a16:creationId xmlns:a16="http://schemas.microsoft.com/office/drawing/2014/main" id="{B42AA807-497D-44D4-A8C3-22235C35A16F}"/>
              </a:ext>
            </a:extLst>
          </p:cNvPr>
          <p:cNvGrpSpPr>
            <a:grpSpLocks/>
          </p:cNvGrpSpPr>
          <p:nvPr/>
        </p:nvGrpSpPr>
        <p:grpSpPr bwMode="auto">
          <a:xfrm>
            <a:off x="1881554" y="2862775"/>
            <a:ext cx="533400" cy="685800"/>
            <a:chOff x="768" y="2592"/>
            <a:chExt cx="336" cy="432"/>
          </a:xfrm>
        </p:grpSpPr>
        <p:sp>
          <p:nvSpPr>
            <p:cNvPr id="11" name="Line 14">
              <a:extLst>
                <a:ext uri="{FF2B5EF4-FFF2-40B4-BE49-F238E27FC236}">
                  <a16:creationId xmlns:a16="http://schemas.microsoft.com/office/drawing/2014/main" id="{FE2249ED-DEEC-4E89-A025-9F3673DF4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CL"/>
            </a:p>
          </p:txBody>
        </p:sp>
        <p:sp>
          <p:nvSpPr>
            <p:cNvPr id="12" name="Line 15">
              <a:extLst>
                <a:ext uri="{FF2B5EF4-FFF2-40B4-BE49-F238E27FC236}">
                  <a16:creationId xmlns:a16="http://schemas.microsoft.com/office/drawing/2014/main" id="{D26FC5FB-E240-442B-9A35-A54DC165B9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CL"/>
            </a:p>
          </p:txBody>
        </p:sp>
      </p:grpSp>
      <p:sp>
        <p:nvSpPr>
          <p:cNvPr id="13" name="Text Box 16">
            <a:extLst>
              <a:ext uri="{FF2B5EF4-FFF2-40B4-BE49-F238E27FC236}">
                <a16:creationId xmlns:a16="http://schemas.microsoft.com/office/drawing/2014/main" id="{81FDF05C-F652-4A1B-AD19-249045D6A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554" y="2054738"/>
            <a:ext cx="1600200" cy="6524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altLang="es-CL" sz="1400" b="1">
                <a:latin typeface="Verdana" panose="020B0604030504040204" pitchFamily="34" charset="0"/>
              </a:rPr>
              <a:t>had received</a:t>
            </a:r>
          </a:p>
          <a:p>
            <a:pPr algn="ctr" rtl="0" eaLnBrk="1" hangingPunct="1">
              <a:spcBef>
                <a:spcPct val="50000"/>
              </a:spcBef>
            </a:pPr>
            <a:r>
              <a:rPr lang="en-US" altLang="es-CL" sz="1400" b="1">
                <a:solidFill>
                  <a:schemeClr val="tx2"/>
                </a:solidFill>
                <a:latin typeface="Verdana" panose="020B0604030504040204" pitchFamily="34" charset="0"/>
              </a:rPr>
              <a:t>had eaten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3CD8B430-85DA-4C5A-AC23-B09370B95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754" y="2024575"/>
            <a:ext cx="2743200" cy="6524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altLang="es-CL" sz="1400" b="1">
                <a:latin typeface="Verdana" panose="020B0604030504040204" pitchFamily="34" charset="0"/>
              </a:rPr>
              <a:t>it hit</a:t>
            </a:r>
          </a:p>
          <a:p>
            <a:pPr algn="ctr" rtl="0" eaLnBrk="1" hangingPunct="1">
              <a:spcBef>
                <a:spcPct val="50000"/>
              </a:spcBef>
            </a:pPr>
            <a:r>
              <a:rPr lang="en-US" altLang="es-CL" sz="1400" b="1">
                <a:solidFill>
                  <a:schemeClr val="tx2"/>
                </a:solidFill>
                <a:latin typeface="Verdana" panose="020B0604030504040204" pitchFamily="34" charset="0"/>
              </a:rPr>
              <a:t>my friend stopped by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E714D2C1-3357-4B56-B526-B7A56FEE0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328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s-CL" sz="2400" b="1" dirty="0">
                <a:solidFill>
                  <a:schemeClr val="hlink"/>
                </a:solidFill>
                <a:latin typeface="Verdana" panose="020B0604030504040204" pitchFamily="34" charset="0"/>
              </a:rPr>
              <a:t>The Titanic </a:t>
            </a:r>
            <a:r>
              <a:rPr lang="en-US" altLang="es-CL" sz="2400" b="1" u="sng" dirty="0">
                <a:solidFill>
                  <a:schemeClr val="folHlink"/>
                </a:solidFill>
                <a:latin typeface="Verdana" panose="020B0604030504040204" pitchFamily="34" charset="0"/>
              </a:rPr>
              <a:t>had received</a:t>
            </a:r>
            <a:r>
              <a:rPr lang="en-US" altLang="es-CL" sz="2400" b="1" dirty="0">
                <a:solidFill>
                  <a:schemeClr val="hlink"/>
                </a:solidFill>
                <a:latin typeface="Verdana" panose="020B0604030504040204" pitchFamily="34" charset="0"/>
              </a:rPr>
              <a:t> many warnings before it hit the iceberg.</a:t>
            </a:r>
          </a:p>
          <a:p>
            <a:pPr algn="ctr" rtl="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s-CL" sz="2400" b="1" dirty="0">
                <a:solidFill>
                  <a:schemeClr val="hlink"/>
                </a:solidFill>
                <a:latin typeface="Verdana" panose="020B0604030504040204" pitchFamily="34" charset="0"/>
              </a:rPr>
              <a:t>I </a:t>
            </a:r>
            <a:r>
              <a:rPr lang="en-US" altLang="es-CL" sz="2400" b="1" u="sng" dirty="0">
                <a:solidFill>
                  <a:schemeClr val="folHlink"/>
                </a:solidFill>
                <a:latin typeface="Verdana" panose="020B0604030504040204" pitchFamily="34" charset="0"/>
              </a:rPr>
              <a:t>had</a:t>
            </a:r>
            <a:r>
              <a:rPr lang="en-US" altLang="es-CL" sz="2400" b="1" dirty="0">
                <a:solidFill>
                  <a:schemeClr val="hlink"/>
                </a:solidFill>
                <a:latin typeface="Verdana" panose="020B0604030504040204" pitchFamily="34" charset="0"/>
              </a:rPr>
              <a:t> already </a:t>
            </a:r>
            <a:r>
              <a:rPr lang="en-US" altLang="es-CL" sz="2400" b="1" u="sng" dirty="0">
                <a:solidFill>
                  <a:schemeClr val="folHlink"/>
                </a:solidFill>
                <a:latin typeface="Verdana" panose="020B0604030504040204" pitchFamily="34" charset="0"/>
              </a:rPr>
              <a:t>eaten</a:t>
            </a:r>
            <a:r>
              <a:rPr lang="en-US" altLang="es-CL" sz="2400" b="1" dirty="0">
                <a:solidFill>
                  <a:schemeClr val="hlink"/>
                </a:solidFill>
                <a:latin typeface="Verdana" panose="020B0604030504040204" pitchFamily="34" charset="0"/>
              </a:rPr>
              <a:t> when my friend stopped by to visit.</a:t>
            </a:r>
          </a:p>
          <a:p>
            <a:pPr algn="l" rtl="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endParaRPr lang="en-US" altLang="es-CL" sz="24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7B4865E3-E626-47FB-BA76-7481BA04E01D}"/>
              </a:ext>
            </a:extLst>
          </p:cNvPr>
          <p:cNvSpPr/>
          <p:nvPr/>
        </p:nvSpPr>
        <p:spPr>
          <a:xfrm>
            <a:off x="2792462" y="506231"/>
            <a:ext cx="7169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 PAST PERFECT</a:t>
            </a:r>
          </a:p>
        </p:txBody>
      </p:sp>
    </p:spTree>
    <p:extLst>
      <p:ext uri="{BB962C8B-B14F-4D97-AF65-F5344CB8AC3E}">
        <p14:creationId xmlns:p14="http://schemas.microsoft.com/office/powerpoint/2010/main" val="1774393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 autoUpdateAnimBg="0"/>
      <p:bldP spid="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D0EBCF6-478F-4ECD-A74A-58E90B41F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38377"/>
              </p:ext>
            </p:extLst>
          </p:nvPr>
        </p:nvGraphicFramePr>
        <p:xfrm>
          <a:off x="773724" y="2112367"/>
          <a:ext cx="10592970" cy="2867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594">
                  <a:extLst>
                    <a:ext uri="{9D8B030D-6E8A-4147-A177-3AD203B41FA5}">
                      <a16:colId xmlns:a16="http://schemas.microsoft.com/office/drawing/2014/main" val="1924368181"/>
                    </a:ext>
                  </a:extLst>
                </a:gridCol>
                <a:gridCol w="2118594">
                  <a:extLst>
                    <a:ext uri="{9D8B030D-6E8A-4147-A177-3AD203B41FA5}">
                      <a16:colId xmlns:a16="http://schemas.microsoft.com/office/drawing/2014/main" val="1653672557"/>
                    </a:ext>
                  </a:extLst>
                </a:gridCol>
                <a:gridCol w="2118594">
                  <a:extLst>
                    <a:ext uri="{9D8B030D-6E8A-4147-A177-3AD203B41FA5}">
                      <a16:colId xmlns:a16="http://schemas.microsoft.com/office/drawing/2014/main" val="347133074"/>
                    </a:ext>
                  </a:extLst>
                </a:gridCol>
                <a:gridCol w="2118594">
                  <a:extLst>
                    <a:ext uri="{9D8B030D-6E8A-4147-A177-3AD203B41FA5}">
                      <a16:colId xmlns:a16="http://schemas.microsoft.com/office/drawing/2014/main" val="1634775191"/>
                    </a:ext>
                  </a:extLst>
                </a:gridCol>
                <a:gridCol w="2118594">
                  <a:extLst>
                    <a:ext uri="{9D8B030D-6E8A-4147-A177-3AD203B41FA5}">
                      <a16:colId xmlns:a16="http://schemas.microsoft.com/office/drawing/2014/main" val="658143638"/>
                    </a:ext>
                  </a:extLst>
                </a:gridCol>
              </a:tblGrid>
              <a:tr h="606766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Form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Subject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Auxiliary</a:t>
                      </a:r>
                      <a:r>
                        <a:rPr lang="en-US" noProof="0" dirty="0">
                          <a:highlight>
                            <a:srgbClr val="FFFF00"/>
                          </a:highlight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Verb in P.P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Complement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91159"/>
                  </a:ext>
                </a:extLst>
              </a:tr>
              <a:tr h="606766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(+) Affirmative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 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HAD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GONE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to this place before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430712"/>
                  </a:ext>
                </a:extLst>
              </a:tr>
              <a:tr h="1047296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(-) Negative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She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noProof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HADN’T </a:t>
                      </a:r>
                    </a:p>
                    <a:p>
                      <a:pPr algn="ctr"/>
                      <a:r>
                        <a:rPr lang="en-US" b="1" u="none" noProof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(HAD NOT)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noProof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SEEN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an UFO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9576287"/>
                  </a:ext>
                </a:extLst>
              </a:tr>
              <a:tr h="606766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(?) Interrogative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noProof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HAD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PLAYED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this game last week?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413067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A15C868E-91BF-43D8-96AA-4E63C412C792}"/>
              </a:ext>
            </a:extLst>
          </p:cNvPr>
          <p:cNvSpPr/>
          <p:nvPr/>
        </p:nvSpPr>
        <p:spPr>
          <a:xfrm>
            <a:off x="3546024" y="533625"/>
            <a:ext cx="5048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1239851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2C8DDCE-19CA-4F4E-B9D2-E49B900567BD}"/>
              </a:ext>
            </a:extLst>
          </p:cNvPr>
          <p:cNvSpPr/>
          <p:nvPr/>
        </p:nvSpPr>
        <p:spPr>
          <a:xfrm>
            <a:off x="967096" y="506231"/>
            <a:ext cx="10820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Complete </a:t>
            </a:r>
            <a:r>
              <a:rPr lang="es-E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with</a:t>
            </a:r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s-E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</a:t>
            </a:r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s-E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correct</a:t>
            </a:r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s-E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form</a:t>
            </a:r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.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9D13F81-27D9-42F0-BCF9-86B3AB91566E}"/>
              </a:ext>
            </a:extLst>
          </p:cNvPr>
          <p:cNvSpPr txBox="1"/>
          <p:nvPr/>
        </p:nvSpPr>
        <p:spPr>
          <a:xfrm>
            <a:off x="630576" y="1969477"/>
            <a:ext cx="1082052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I lost the key that he </a:t>
            </a:r>
            <a:r>
              <a:rPr lang="en-US" sz="2400" b="0" i="0" dirty="0">
                <a:solidFill>
                  <a:srgbClr val="666699"/>
                </a:solidFill>
                <a:effectLst/>
                <a:latin typeface="Noto Sans"/>
              </a:rPr>
              <a:t>(give) ___________________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  to me.</a:t>
            </a:r>
          </a:p>
          <a:p>
            <a:pPr algn="l">
              <a:buFont typeface="+mj-lt"/>
              <a:buAutoNum type="arabicPeriod"/>
            </a:pPr>
            <a:endParaRPr lang="en-US" sz="2400" b="0" i="0" dirty="0">
              <a:solidFill>
                <a:srgbClr val="222222"/>
              </a:solidFill>
              <a:effectLst/>
              <a:latin typeface="Noto Sans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She told me that she </a:t>
            </a:r>
            <a:r>
              <a:rPr lang="en-US" sz="2400" b="0" i="0" dirty="0">
                <a:solidFill>
                  <a:srgbClr val="666699"/>
                </a:solidFill>
                <a:effectLst/>
                <a:latin typeface="Noto Sans"/>
              </a:rPr>
              <a:t>(not/see) _________________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  a ghost.</a:t>
            </a:r>
          </a:p>
          <a:p>
            <a:pPr algn="l">
              <a:buFont typeface="+mj-lt"/>
              <a:buAutoNum type="arabicPeriod"/>
            </a:pPr>
            <a:endParaRPr lang="en-US" sz="2400" b="0" i="0" dirty="0">
              <a:solidFill>
                <a:srgbClr val="222222"/>
              </a:solidFill>
              <a:effectLst/>
              <a:latin typeface="Noto Sans"/>
            </a:endParaRPr>
          </a:p>
          <a:p>
            <a:pPr algn="l">
              <a:buFont typeface="+mj-lt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Noto Sans"/>
              </a:rPr>
              <a:t> ________________ </a:t>
            </a:r>
            <a:r>
              <a:rPr lang="en-US" sz="2400" b="0" i="0" dirty="0">
                <a:solidFill>
                  <a:srgbClr val="666699"/>
                </a:solidFill>
                <a:effectLst/>
                <a:latin typeface="Noto Sans"/>
              </a:rPr>
              <a:t>(you/hear)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 a noise last night?.</a:t>
            </a:r>
          </a:p>
          <a:p>
            <a:pPr algn="l">
              <a:buFont typeface="+mj-lt"/>
              <a:buAutoNum type="arabicPeriod"/>
            </a:pPr>
            <a:endParaRPr lang="en-US" sz="2400" b="0" i="0" dirty="0">
              <a:solidFill>
                <a:srgbClr val="222222"/>
              </a:solidFill>
              <a:effectLst/>
              <a:latin typeface="Noto Sans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When they came home, Sue _________________ </a:t>
            </a:r>
            <a:r>
              <a:rPr lang="en-US" sz="2400" b="0" i="0" dirty="0">
                <a:solidFill>
                  <a:srgbClr val="666699"/>
                </a:solidFill>
                <a:effectLst/>
                <a:latin typeface="Noto Sans"/>
              </a:rPr>
              <a:t>(cook)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  dinner already.</a:t>
            </a:r>
          </a:p>
          <a:p>
            <a:pPr algn="l">
              <a:buFont typeface="+mj-lt"/>
              <a:buAutoNum type="arabicPeriod"/>
            </a:pPr>
            <a:endParaRPr lang="en-US" sz="2400" b="0" i="0" dirty="0">
              <a:solidFill>
                <a:srgbClr val="222222"/>
              </a:solidFill>
              <a:effectLst/>
              <a:latin typeface="Noto Sans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 I called you because we _______________  </a:t>
            </a:r>
            <a:r>
              <a:rPr lang="en-US" sz="2400" b="0" i="0" dirty="0">
                <a:solidFill>
                  <a:srgbClr val="666699"/>
                </a:solidFill>
                <a:effectLst/>
                <a:latin typeface="Noto Sans"/>
              </a:rPr>
              <a:t>(forget)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 to remember about the party</a:t>
            </a:r>
            <a:r>
              <a:rPr lang="en-US" b="0" i="0" dirty="0">
                <a:solidFill>
                  <a:srgbClr val="222222"/>
                </a:solidFill>
                <a:effectLst/>
                <a:latin typeface="Noto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4969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2C8DDCE-19CA-4F4E-B9D2-E49B900567BD}"/>
              </a:ext>
            </a:extLst>
          </p:cNvPr>
          <p:cNvSpPr/>
          <p:nvPr/>
        </p:nvSpPr>
        <p:spPr>
          <a:xfrm>
            <a:off x="4474942" y="506231"/>
            <a:ext cx="3804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Exit</a:t>
            </a:r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Ticket.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9D13F81-27D9-42F0-BCF9-86B3AB91566E}"/>
              </a:ext>
            </a:extLst>
          </p:cNvPr>
          <p:cNvSpPr txBox="1"/>
          <p:nvPr/>
        </p:nvSpPr>
        <p:spPr>
          <a:xfrm>
            <a:off x="630576" y="1969477"/>
            <a:ext cx="1082052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Noto Sans"/>
              </a:rPr>
              <a:t> We use the verb in ____________ in Past Perfect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.</a:t>
            </a:r>
          </a:p>
          <a:p>
            <a:pPr algn="l"/>
            <a:r>
              <a:rPr lang="en-US" sz="2400" dirty="0">
                <a:solidFill>
                  <a:srgbClr val="222222"/>
                </a:solidFill>
                <a:latin typeface="Noto Sans"/>
              </a:rPr>
              <a:t>a) Future </a:t>
            </a:r>
            <a:br>
              <a:rPr lang="en-US" sz="2400" dirty="0">
                <a:solidFill>
                  <a:srgbClr val="222222"/>
                </a:solidFill>
                <a:latin typeface="Noto Sans"/>
              </a:rPr>
            </a:br>
            <a:r>
              <a:rPr lang="en-US" sz="2400" dirty="0">
                <a:solidFill>
                  <a:srgbClr val="222222"/>
                </a:solidFill>
                <a:latin typeface="Noto Sans"/>
              </a:rPr>
              <a:t>b) Participle </a:t>
            </a:r>
            <a:endParaRPr lang="en-US" sz="2400" b="0" i="0" dirty="0">
              <a:solidFill>
                <a:srgbClr val="222222"/>
              </a:solidFill>
              <a:effectLst/>
              <a:latin typeface="Noto Sans"/>
            </a:endParaRPr>
          </a:p>
          <a:p>
            <a:pPr algn="l"/>
            <a:endParaRPr lang="en-US" sz="2400" dirty="0">
              <a:solidFill>
                <a:srgbClr val="222222"/>
              </a:solidFill>
              <a:latin typeface="Noto Sans"/>
            </a:endParaRPr>
          </a:p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2. The correct </a:t>
            </a:r>
            <a:r>
              <a:rPr lang="en-US" sz="2400" dirty="0">
                <a:solidFill>
                  <a:srgbClr val="222222"/>
                </a:solidFill>
                <a:latin typeface="Noto Sans"/>
              </a:rPr>
              <a:t>“Participle form” of the verb </a:t>
            </a:r>
            <a:r>
              <a:rPr lang="en-US" sz="2400" i="1" dirty="0">
                <a:solidFill>
                  <a:srgbClr val="222222"/>
                </a:solidFill>
                <a:latin typeface="Noto Sans"/>
              </a:rPr>
              <a:t>SEE is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.</a:t>
            </a:r>
          </a:p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a) Saw</a:t>
            </a:r>
          </a:p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b) Seen</a:t>
            </a:r>
          </a:p>
          <a:p>
            <a:pPr algn="l"/>
            <a:endParaRPr lang="en-US" sz="2400" b="0" i="0" dirty="0">
              <a:solidFill>
                <a:srgbClr val="222222"/>
              </a:solidFill>
              <a:effectLst/>
              <a:latin typeface="Noto Sans"/>
            </a:endParaRPr>
          </a:p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Noto Sans"/>
              </a:rPr>
              <a:t>3. 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Noto Sans"/>
              </a:rPr>
              <a:t>“We had seen the Avengers last year</a:t>
            </a:r>
            <a:r>
              <a:rPr lang="en-US" sz="2400" b="0" dirty="0">
                <a:solidFill>
                  <a:srgbClr val="222222"/>
                </a:solidFill>
                <a:effectLst/>
                <a:latin typeface="Noto Sans"/>
              </a:rPr>
              <a:t>” is a correct Past Perfect sentence.</a:t>
            </a:r>
          </a:p>
          <a:p>
            <a:pPr algn="l"/>
            <a:r>
              <a:rPr lang="en-US" sz="2400" b="0" dirty="0">
                <a:solidFill>
                  <a:srgbClr val="222222"/>
                </a:solidFill>
                <a:effectLst/>
                <a:latin typeface="Noto Sans"/>
              </a:rPr>
              <a:t>a) True</a:t>
            </a:r>
          </a:p>
          <a:p>
            <a:pPr algn="l"/>
            <a:r>
              <a:rPr lang="en-US" sz="2400" b="0" dirty="0">
                <a:solidFill>
                  <a:srgbClr val="222222"/>
                </a:solidFill>
                <a:effectLst/>
                <a:latin typeface="Noto Sans"/>
              </a:rPr>
              <a:t>b) False</a:t>
            </a:r>
          </a:p>
        </p:txBody>
      </p:sp>
    </p:spTree>
    <p:extLst>
      <p:ext uri="{BB962C8B-B14F-4D97-AF65-F5344CB8AC3E}">
        <p14:creationId xmlns:p14="http://schemas.microsoft.com/office/powerpoint/2010/main" val="217876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í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164</TotalTime>
  <Words>403</Words>
  <Application>Microsoft Office PowerPoint</Application>
  <PresentationFormat>Panorámica</PresentationFormat>
  <Paragraphs>67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Noto Sans</vt:lpstr>
      <vt:lpstr>Palatino Linotype</vt:lpstr>
      <vt:lpstr>Verdana</vt:lpstr>
      <vt:lpstr>Wingdings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Raúl López Silva</dc:creator>
  <cp:lastModifiedBy>Paola</cp:lastModifiedBy>
  <cp:revision>10</cp:revision>
  <dcterms:created xsi:type="dcterms:W3CDTF">2020-08-25T14:10:14Z</dcterms:created>
  <dcterms:modified xsi:type="dcterms:W3CDTF">2020-09-01T17:46:52Z</dcterms:modified>
</cp:coreProperties>
</file>