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A443A3-1485-42E0-A8A6-A2C24B5E1DA6}" type="datetimeFigureOut">
              <a:rPr lang="es-EC" smtClean="0"/>
              <a:pPr/>
              <a:t>24/3/2020</a:t>
            </a:fld>
            <a:endParaRPr lang="es-EC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E7665F-E0FC-4D5D-B52B-09725706D3F3}" type="slidenum">
              <a:rPr lang="es-EC" smtClean="0"/>
              <a:pPr/>
              <a:t>‹Nº›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7665F-E0FC-4D5D-B52B-09725706D3F3}" type="slidenum">
              <a:rPr lang="es-EC" smtClean="0"/>
              <a:pPr/>
              <a:t>2</a:t>
            </a:fld>
            <a:endParaRPr lang="es-EC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D6C3B-BC18-479E-B39E-42384BB05427}" type="datetimeFigureOut">
              <a:rPr lang="es-EC" smtClean="0"/>
              <a:pPr/>
              <a:t>24/3/2020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802F183A-D8AE-4845-9F6A-3E4CEC3D7170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72318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D6C3B-BC18-479E-B39E-42384BB05427}" type="datetimeFigureOut">
              <a:rPr lang="es-EC" smtClean="0"/>
              <a:pPr/>
              <a:t>24/3/2020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F183A-D8AE-4845-9F6A-3E4CEC3D7170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33265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D6C3B-BC18-479E-B39E-42384BB05427}" type="datetimeFigureOut">
              <a:rPr lang="es-EC" smtClean="0"/>
              <a:pPr/>
              <a:t>24/3/2020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F183A-D8AE-4845-9F6A-3E4CEC3D7170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2816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D6C3B-BC18-479E-B39E-42384BB05427}" type="datetimeFigureOut">
              <a:rPr lang="es-EC" smtClean="0"/>
              <a:pPr/>
              <a:t>24/3/2020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F183A-D8AE-4845-9F6A-3E4CEC3D7170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48010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A1D6C3B-BC18-479E-B39E-42384BB05427}" type="datetimeFigureOut">
              <a:rPr lang="es-EC" smtClean="0"/>
              <a:pPr/>
              <a:t>24/3/2020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s-EC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802F183A-D8AE-4845-9F6A-3E4CEC3D7170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39171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D6C3B-BC18-479E-B39E-42384BB05427}" type="datetimeFigureOut">
              <a:rPr lang="es-EC" smtClean="0"/>
              <a:pPr/>
              <a:t>24/3/2020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F183A-D8AE-4845-9F6A-3E4CEC3D7170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68610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D6C3B-BC18-479E-B39E-42384BB05427}" type="datetimeFigureOut">
              <a:rPr lang="es-EC" smtClean="0"/>
              <a:pPr/>
              <a:t>24/3/2020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F183A-D8AE-4845-9F6A-3E4CEC3D7170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988502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A1D6C3B-BC18-479E-B39E-42384BB05427}" type="datetimeFigureOut">
              <a:rPr lang="es-EC" smtClean="0"/>
              <a:pPr/>
              <a:t>24/3/2020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F183A-D8AE-4845-9F6A-3E4CEC3D7170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72144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D6C3B-BC18-479E-B39E-42384BB05427}" type="datetimeFigureOut">
              <a:rPr lang="es-EC" smtClean="0"/>
              <a:pPr/>
              <a:t>24/3/2020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F183A-D8AE-4845-9F6A-3E4CEC3D7170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105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D6C3B-BC18-479E-B39E-42384BB05427}" type="datetimeFigureOut">
              <a:rPr lang="es-EC" smtClean="0"/>
              <a:pPr/>
              <a:t>24/3/2020</a:t>
            </a:fld>
            <a:endParaRPr lang="es-EC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F183A-D8AE-4845-9F6A-3E4CEC3D7170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8164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D6C3B-BC18-479E-B39E-42384BB05427}" type="datetimeFigureOut">
              <a:rPr lang="es-EC" smtClean="0"/>
              <a:pPr/>
              <a:t>24/3/2020</a:t>
            </a:fld>
            <a:endParaRPr lang="es-EC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F183A-D8AE-4845-9F6A-3E4CEC3D7170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31534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A1D6C3B-BC18-479E-B39E-42384BB05427}" type="datetimeFigureOut">
              <a:rPr lang="es-EC" smtClean="0"/>
              <a:pPr/>
              <a:t>24/3/2020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802F183A-D8AE-4845-9F6A-3E4CEC3D7170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9353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hyperlink" Target="mailto:lpez.raul@gmail.com" TargetMode="Externa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hyperlink" Target="mailto:camiloguarda1989@gmail.com" TargetMode="Externa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microsoft.com/office/2007/relationships/hdphoto" Target="../media/hdphoto4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gif"/><Relationship Id="rId4" Type="http://schemas.microsoft.com/office/2007/relationships/hdphoto" Target="../media/hdphoto3.wdp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126B8310-53D0-4476-97E3-F20022633FD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 rot="20959414">
            <a:off x="25974" y="954056"/>
            <a:ext cx="7772400" cy="193357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es-CL" sz="4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+mj-ea"/>
                <a:cs typeface="Tahoma" panose="020B0604030504040204" pitchFamily="34" charset="0"/>
              </a:rPr>
              <a:t>Past </a:t>
            </a:r>
            <a:r>
              <a:rPr lang="en-US" altLang="es-CL" sz="48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simple tense</a:t>
            </a:r>
            <a:r>
              <a:rPr lang="en-US" altLang="es-CL" sz="4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+mj-ea"/>
                <a:cs typeface="Tahoma" panose="020B0604030504040204" pitchFamily="34" charset="0"/>
              </a:rPr>
              <a:t> </a:t>
            </a:r>
            <a:endParaRPr lang="th-TH" altLang="es-CL" sz="4800" b="1" dirty="0"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+mj-ea"/>
              <a:cs typeface="Tahoma" panose="020B0604030504040204" pitchFamily="34" charset="0"/>
            </a:endParaRPr>
          </a:p>
        </p:txBody>
      </p:sp>
      <p:pic>
        <p:nvPicPr>
          <p:cNvPr id="9" name="Imagen 5">
            <a:extLst>
              <a:ext uri="{FF2B5EF4-FFF2-40B4-BE49-F238E27FC236}">
                <a16:creationId xmlns:a16="http://schemas.microsoft.com/office/drawing/2014/main" id="{ADFBBA48-BA26-45F0-964E-B364874343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0" y="398463"/>
            <a:ext cx="2266950" cy="798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Objeto 1">
            <a:extLst>
              <a:ext uri="{FF2B5EF4-FFF2-40B4-BE49-F238E27FC236}">
                <a16:creationId xmlns:a16="http://schemas.microsoft.com/office/drawing/2014/main" id="{A112D390-1450-4F78-95E8-354191E90DB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-7938" y="479425"/>
          <a:ext cx="777876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r:id="rId4" imgW="11725275" imgH="16811625" progId="Unknown">
                  <p:embed/>
                </p:oleObj>
              </mc:Choice>
              <mc:Fallback>
                <p:oleObj r:id="rId4" imgW="11725275" imgH="16811625" progId="Unknown">
                  <p:embed/>
                  <p:pic>
                    <p:nvPicPr>
                      <p:cNvPr id="4100" name="Objeto 1">
                        <a:extLst>
                          <a:ext uri="{FF2B5EF4-FFF2-40B4-BE49-F238E27FC236}">
                            <a16:creationId xmlns:a16="http://schemas.microsoft.com/office/drawing/2014/main" id="{FC807731-86AC-440F-A1CE-75347AE99ED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938" y="479425"/>
                        <a:ext cx="777876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5">
            <a:extLst>
              <a:ext uri="{FF2B5EF4-FFF2-40B4-BE49-F238E27FC236}">
                <a16:creationId xmlns:a16="http://schemas.microsoft.com/office/drawing/2014/main" id="{52827EC3-21C2-4120-B324-BA3E897422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5563" y="22225"/>
            <a:ext cx="91440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9pPr>
          </a:lstStyle>
          <a:p>
            <a:endParaRPr lang="es-CL" altLang="es-CL"/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49B140F5-76EB-4CB3-999D-62C34EDC4F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5563" y="479425"/>
            <a:ext cx="914400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9pPr>
          </a:lstStyle>
          <a:p>
            <a:r>
              <a:rPr lang="es-CL" altLang="es-CL" sz="1100">
                <a:cs typeface="Calibri" panose="020F0502020204030204" pitchFamily="34" charset="0"/>
              </a:rPr>
              <a:t>                                Liceo José Victorino Lastarria</a:t>
            </a:r>
            <a:endParaRPr lang="es-CL" altLang="es-CL" sz="800"/>
          </a:p>
          <a:p>
            <a:r>
              <a:rPr lang="es-CL" altLang="es-CL" sz="1100">
                <a:cs typeface="Calibri" panose="020F0502020204030204" pitchFamily="34" charset="0"/>
              </a:rPr>
              <a:t>                                                 Rancagua</a:t>
            </a:r>
            <a:endParaRPr lang="es-CL" altLang="es-CL" sz="800"/>
          </a:p>
          <a:p>
            <a:r>
              <a:rPr lang="es-CL" altLang="es-CL" sz="1100">
                <a:cs typeface="Calibri" panose="020F0502020204030204" pitchFamily="34" charset="0"/>
              </a:rPr>
              <a:t>                           “</a:t>
            </a:r>
            <a:r>
              <a:rPr lang="es-CL" altLang="es-CL" sz="1100" i="1">
                <a:cs typeface="Calibri" panose="020F0502020204030204" pitchFamily="34" charset="0"/>
              </a:rPr>
              <a:t>Formando Técnicos para el mañana”</a:t>
            </a:r>
            <a:endParaRPr lang="es-CL" altLang="es-CL" sz="800"/>
          </a:p>
          <a:p>
            <a:r>
              <a:rPr lang="es-CL" altLang="es-CL" sz="1100" i="1">
                <a:cs typeface="Calibri" panose="020F0502020204030204" pitchFamily="34" charset="0"/>
              </a:rPr>
              <a:t>                                   </a:t>
            </a:r>
            <a:r>
              <a:rPr lang="es-CL" altLang="es-CL" sz="1100">
                <a:cs typeface="Calibri" panose="020F0502020204030204" pitchFamily="34" charset="0"/>
              </a:rPr>
              <a:t>Unidad Técnico-Pedagógica</a:t>
            </a:r>
            <a:endParaRPr lang="es-CL" altLang="es-CL"/>
          </a:p>
        </p:txBody>
      </p:sp>
      <p:sp>
        <p:nvSpPr>
          <p:cNvPr id="13" name="CuadroTexto 5">
            <a:extLst>
              <a:ext uri="{FF2B5EF4-FFF2-40B4-BE49-F238E27FC236}">
                <a16:creationId xmlns:a16="http://schemas.microsoft.com/office/drawing/2014/main" id="{0EAA622F-AF84-43E6-918D-CC47D62B9C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693" y="4151213"/>
            <a:ext cx="7996072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9pPr>
          </a:lstStyle>
          <a:p>
            <a:r>
              <a:rPr lang="es-CL" altLang="es-CL" dirty="0"/>
              <a:t>Clase del 23 al 27 de Marzo</a:t>
            </a:r>
          </a:p>
          <a:p>
            <a:r>
              <a:rPr lang="es-ES" altLang="es-CL" dirty="0"/>
              <a:t>OA: 9,10,11,12: Utilizar y reforzar tiempo pasado simple.</a:t>
            </a:r>
            <a:endParaRPr lang="es-CL" altLang="es-CL" dirty="0"/>
          </a:p>
          <a:p>
            <a:r>
              <a:rPr lang="es-CL" altLang="es-CL" dirty="0"/>
              <a:t>Objetivo: Reforzar uso del tiempo Pasado Simple.</a:t>
            </a:r>
          </a:p>
          <a:p>
            <a:r>
              <a:rPr lang="es-CL" altLang="es-CL" b="1" dirty="0"/>
              <a:t>Instrucciones:</a:t>
            </a:r>
            <a:r>
              <a:rPr lang="es-CL" altLang="es-CL" dirty="0"/>
              <a:t> Leer </a:t>
            </a:r>
            <a:r>
              <a:rPr lang="es-CL" altLang="es-CL" dirty="0" err="1"/>
              <a:t>Power</a:t>
            </a:r>
            <a:r>
              <a:rPr lang="es-CL" altLang="es-CL" dirty="0"/>
              <a:t> Point, Estudiar lista de verbos irregulares, resolver ejercicios y reenviar PPT a su profesor de asignatura.</a:t>
            </a:r>
          </a:p>
          <a:p>
            <a:r>
              <a:rPr lang="en-US" altLang="es-CL" dirty="0" err="1"/>
              <a:t>Profesor</a:t>
            </a:r>
            <a:r>
              <a:rPr lang="en-US" altLang="es-CL" dirty="0"/>
              <a:t> Camilo </a:t>
            </a:r>
            <a:r>
              <a:rPr lang="en-US" altLang="es-CL" dirty="0" err="1"/>
              <a:t>Guarda</a:t>
            </a:r>
            <a:r>
              <a:rPr lang="en-US" altLang="es-CL" dirty="0"/>
              <a:t>: </a:t>
            </a:r>
            <a:r>
              <a:rPr lang="en-US" altLang="es-CL" u="sng" dirty="0">
                <a:hlinkClick r:id="rId6"/>
              </a:rPr>
              <a:t>camiloguarda1989@gmail.com</a:t>
            </a:r>
            <a:endParaRPr lang="es-CL" altLang="es-CL" dirty="0"/>
          </a:p>
          <a:p>
            <a:r>
              <a:rPr lang="en-US" altLang="es-CL" dirty="0" err="1"/>
              <a:t>Profesor</a:t>
            </a:r>
            <a:r>
              <a:rPr lang="en-US" altLang="es-CL" dirty="0"/>
              <a:t> Raúl López: </a:t>
            </a:r>
            <a:r>
              <a:rPr lang="en-US" altLang="es-CL" u="sng" dirty="0">
                <a:hlinkClick r:id="rId7"/>
              </a:rPr>
              <a:t>lpez.raul@gmail.com</a:t>
            </a:r>
            <a:r>
              <a:rPr lang="en-US" altLang="es-CL" dirty="0"/>
              <a:t> </a:t>
            </a:r>
            <a:endParaRPr lang="es-CL" altLang="es-CL" dirty="0"/>
          </a:p>
          <a:p>
            <a:endParaRPr lang="es-CL" altLang="es-CL" dirty="0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65E24BDE-6510-4F38-932F-9C04A5B68C74}"/>
              </a:ext>
            </a:extLst>
          </p:cNvPr>
          <p:cNvSpPr txBox="1"/>
          <p:nvPr/>
        </p:nvSpPr>
        <p:spPr>
          <a:xfrm>
            <a:off x="369313" y="3486880"/>
            <a:ext cx="6899275" cy="3698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s-CL" dirty="0" err="1"/>
              <a:t>Name</a:t>
            </a:r>
            <a:r>
              <a:rPr lang="es-CL" dirty="0"/>
              <a:t>:__________________ Date: _________ </a:t>
            </a:r>
            <a:r>
              <a:rPr lang="es-CL" dirty="0" err="1"/>
              <a:t>Class</a:t>
            </a:r>
            <a:r>
              <a:rPr lang="es-CL" dirty="0"/>
              <a:t>: 2nd___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58BEAA74-B06B-4B2C-93E3-6C8D7D1B65D6}"/>
              </a:ext>
            </a:extLst>
          </p:cNvPr>
          <p:cNvSpPr/>
          <p:nvPr/>
        </p:nvSpPr>
        <p:spPr>
          <a:xfrm>
            <a:off x="7839075" y="5472113"/>
            <a:ext cx="46038" cy="444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3" name="Flecha: pentágono 2">
            <a:extLst>
              <a:ext uri="{FF2B5EF4-FFF2-40B4-BE49-F238E27FC236}">
                <a16:creationId xmlns:a16="http://schemas.microsoft.com/office/drawing/2014/main" id="{7B5EFD13-8B20-4BE2-850C-93619A27C6AB}"/>
              </a:ext>
            </a:extLst>
          </p:cNvPr>
          <p:cNvSpPr/>
          <p:nvPr/>
        </p:nvSpPr>
        <p:spPr>
          <a:xfrm>
            <a:off x="987302" y="936625"/>
            <a:ext cx="1768028" cy="47934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2DOS MEDIO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476672"/>
            <a:ext cx="7467600" cy="1143000"/>
          </a:xfrm>
        </p:spPr>
        <p:txBody>
          <a:bodyPr>
            <a:noAutofit/>
          </a:bodyPr>
          <a:lstStyle/>
          <a:p>
            <a:pPr algn="just"/>
            <a:r>
              <a:rPr lang="es-EC" sz="2400" dirty="0" err="1">
                <a:latin typeface="Century Gothic" pitchFamily="34" charset="0"/>
              </a:rPr>
              <a:t>When</a:t>
            </a:r>
            <a:r>
              <a:rPr lang="es-EC" sz="2400" dirty="0">
                <a:latin typeface="Century Gothic" pitchFamily="34" charset="0"/>
              </a:rPr>
              <a:t> do </a:t>
            </a:r>
            <a:r>
              <a:rPr lang="es-EC" sz="2400" dirty="0" err="1">
                <a:latin typeface="Century Gothic" pitchFamily="34" charset="0"/>
              </a:rPr>
              <a:t>we</a:t>
            </a:r>
            <a:r>
              <a:rPr lang="es-EC" sz="2400" dirty="0">
                <a:latin typeface="Century Gothic" pitchFamily="34" charset="0"/>
              </a:rPr>
              <a:t> use </a:t>
            </a:r>
            <a:r>
              <a:rPr lang="es-EC" sz="2400" dirty="0" err="1">
                <a:latin typeface="Century Gothic" pitchFamily="34" charset="0"/>
              </a:rPr>
              <a:t>Past</a:t>
            </a:r>
            <a:r>
              <a:rPr lang="es-EC" sz="2400" dirty="0">
                <a:latin typeface="Century Gothic" pitchFamily="34" charset="0"/>
              </a:rPr>
              <a:t> Simple Tense?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700808"/>
            <a:ext cx="7467600" cy="4680520"/>
          </a:xfrm>
        </p:spPr>
        <p:txBody>
          <a:bodyPr>
            <a:normAutofit/>
          </a:bodyPr>
          <a:lstStyle/>
          <a:p>
            <a:r>
              <a:rPr lang="es-EC" dirty="0" err="1">
                <a:latin typeface="Century Gothic" pitchFamily="34" charset="0"/>
              </a:rPr>
              <a:t>We</a:t>
            </a:r>
            <a:r>
              <a:rPr lang="es-EC" dirty="0">
                <a:latin typeface="Century Gothic" pitchFamily="34" charset="0"/>
              </a:rPr>
              <a:t> use </a:t>
            </a:r>
            <a:r>
              <a:rPr lang="es-EC" dirty="0" err="1">
                <a:latin typeface="Century Gothic" pitchFamily="34" charset="0"/>
              </a:rPr>
              <a:t>Past</a:t>
            </a:r>
            <a:r>
              <a:rPr lang="es-EC" dirty="0">
                <a:latin typeface="Century Gothic" pitchFamily="34" charset="0"/>
              </a:rPr>
              <a:t> Simple Tense </a:t>
            </a:r>
            <a:r>
              <a:rPr lang="es-EC" dirty="0" err="1">
                <a:latin typeface="Century Gothic" pitchFamily="34" charset="0"/>
              </a:rPr>
              <a:t>when</a:t>
            </a:r>
            <a:r>
              <a:rPr lang="es-EC" dirty="0">
                <a:latin typeface="Century Gothic" pitchFamily="34" charset="0"/>
              </a:rPr>
              <a:t> </a:t>
            </a:r>
            <a:r>
              <a:rPr lang="es-EC" dirty="0" err="1">
                <a:latin typeface="Century Gothic" pitchFamily="34" charset="0"/>
              </a:rPr>
              <a:t>we</a:t>
            </a:r>
            <a:r>
              <a:rPr lang="es-EC" dirty="0">
                <a:latin typeface="Century Gothic" pitchFamily="34" charset="0"/>
              </a:rPr>
              <a:t> </a:t>
            </a:r>
            <a:r>
              <a:rPr lang="es-EC" dirty="0" err="1">
                <a:latin typeface="Century Gothic" pitchFamily="34" charset="0"/>
              </a:rPr>
              <a:t>talk</a:t>
            </a:r>
            <a:r>
              <a:rPr lang="es-EC" dirty="0">
                <a:latin typeface="Century Gothic" pitchFamily="34" charset="0"/>
              </a:rPr>
              <a:t> </a:t>
            </a:r>
            <a:r>
              <a:rPr lang="es-EC" dirty="0" err="1">
                <a:latin typeface="Century Gothic" pitchFamily="34" charset="0"/>
              </a:rPr>
              <a:t>about</a:t>
            </a:r>
            <a:r>
              <a:rPr lang="es-EC" dirty="0">
                <a:latin typeface="Century Gothic" pitchFamily="34" charset="0"/>
              </a:rPr>
              <a:t> </a:t>
            </a:r>
            <a:r>
              <a:rPr lang="es-EC" dirty="0" err="1">
                <a:latin typeface="Century Gothic" pitchFamily="34" charset="0"/>
              </a:rPr>
              <a:t>completed</a:t>
            </a:r>
            <a:r>
              <a:rPr lang="es-EC" dirty="0">
                <a:latin typeface="Century Gothic" pitchFamily="34" charset="0"/>
              </a:rPr>
              <a:t> </a:t>
            </a:r>
            <a:r>
              <a:rPr lang="es-EC" dirty="0" err="1">
                <a:latin typeface="Century Gothic" pitchFamily="34" charset="0"/>
              </a:rPr>
              <a:t>actions</a:t>
            </a:r>
            <a:r>
              <a:rPr lang="es-EC" dirty="0">
                <a:latin typeface="Century Gothic" pitchFamily="34" charset="0"/>
              </a:rPr>
              <a:t> in </a:t>
            </a:r>
            <a:r>
              <a:rPr lang="es-EC" dirty="0" err="1">
                <a:latin typeface="Century Gothic" pitchFamily="34" charset="0"/>
              </a:rPr>
              <a:t>the</a:t>
            </a:r>
            <a:r>
              <a:rPr lang="es-EC" dirty="0">
                <a:latin typeface="Century Gothic" pitchFamily="34" charset="0"/>
              </a:rPr>
              <a:t> </a:t>
            </a:r>
            <a:r>
              <a:rPr lang="es-EC" dirty="0" err="1">
                <a:latin typeface="Century Gothic" pitchFamily="34" charset="0"/>
              </a:rPr>
              <a:t>past</a:t>
            </a:r>
            <a:r>
              <a:rPr lang="es-EC" dirty="0">
                <a:latin typeface="Century Gothic" pitchFamily="34" charset="0"/>
              </a:rPr>
              <a:t>.</a:t>
            </a:r>
          </a:p>
          <a:p>
            <a:endParaRPr lang="es-EC" dirty="0">
              <a:latin typeface="Century Gothic" pitchFamily="34" charset="0"/>
            </a:endParaRPr>
          </a:p>
          <a:p>
            <a:pPr>
              <a:buNone/>
            </a:pPr>
            <a:endParaRPr lang="es-EC" dirty="0">
              <a:latin typeface="Century Gothic" pitchFamily="34" charset="0"/>
            </a:endParaRPr>
          </a:p>
          <a:p>
            <a:endParaRPr lang="es-EC" dirty="0">
              <a:latin typeface="Century Gothic" pitchFamily="34" charset="0"/>
            </a:endParaRPr>
          </a:p>
          <a:p>
            <a:pPr>
              <a:buNone/>
            </a:pPr>
            <a:r>
              <a:rPr lang="es-EC" dirty="0">
                <a:latin typeface="Century Gothic" pitchFamily="34" charset="0"/>
              </a:rPr>
              <a:t> </a:t>
            </a:r>
            <a:r>
              <a:rPr lang="es-EC" dirty="0" err="1">
                <a:latin typeface="Century Gothic" pitchFamily="34" charset="0"/>
              </a:rPr>
              <a:t>Example</a:t>
            </a:r>
            <a:r>
              <a:rPr lang="es-EC" dirty="0">
                <a:latin typeface="Century Gothic" pitchFamily="34" charset="0"/>
              </a:rPr>
              <a:t>: I </a:t>
            </a:r>
            <a:r>
              <a:rPr lang="es-EC" u="sng" dirty="0" err="1">
                <a:latin typeface="Century Gothic" pitchFamily="34" charset="0"/>
              </a:rPr>
              <a:t>washed</a:t>
            </a:r>
            <a:r>
              <a:rPr lang="es-EC" dirty="0">
                <a:latin typeface="Century Gothic" pitchFamily="34" charset="0"/>
              </a:rPr>
              <a:t> my car </a:t>
            </a:r>
            <a:r>
              <a:rPr lang="es-EC" dirty="0" err="1">
                <a:latin typeface="Century Gothic" pitchFamily="34" charset="0"/>
              </a:rPr>
              <a:t>yesterday</a:t>
            </a:r>
            <a:r>
              <a:rPr lang="es-EC" dirty="0">
                <a:latin typeface="Century Gothic" pitchFamily="34" charset="0"/>
              </a:rPr>
              <a:t>.</a:t>
            </a:r>
          </a:p>
          <a:p>
            <a:pPr>
              <a:buNone/>
            </a:pPr>
            <a:endParaRPr lang="es-EC" dirty="0">
              <a:latin typeface="Century Gothic" pitchFamily="34" charset="0"/>
            </a:endParaRPr>
          </a:p>
          <a:p>
            <a:pPr>
              <a:buNone/>
            </a:pPr>
            <a:r>
              <a:rPr lang="es-EC" dirty="0">
                <a:latin typeface="Century Gothic" pitchFamily="34" charset="0"/>
              </a:rPr>
              <a:t>                     </a:t>
            </a:r>
            <a:r>
              <a:rPr lang="es-EC" dirty="0" err="1">
                <a:latin typeface="Century Gothic" pitchFamily="34" charset="0"/>
              </a:rPr>
              <a:t>She</a:t>
            </a:r>
            <a:r>
              <a:rPr lang="es-EC" dirty="0">
                <a:latin typeface="Century Gothic" pitchFamily="34" charset="0"/>
              </a:rPr>
              <a:t> </a:t>
            </a:r>
            <a:r>
              <a:rPr lang="es-EC" u="sng" dirty="0">
                <a:latin typeface="Century Gothic" pitchFamily="34" charset="0"/>
              </a:rPr>
              <a:t>ate</a:t>
            </a:r>
            <a:r>
              <a:rPr lang="es-EC" dirty="0">
                <a:latin typeface="Century Gothic" pitchFamily="34" charset="0"/>
              </a:rPr>
              <a:t> pizza </a:t>
            </a:r>
            <a:r>
              <a:rPr lang="es-EC" dirty="0" err="1">
                <a:latin typeface="Century Gothic" pitchFamily="34" charset="0"/>
              </a:rPr>
              <a:t>last</a:t>
            </a:r>
            <a:r>
              <a:rPr lang="es-EC" dirty="0">
                <a:latin typeface="Century Gothic" pitchFamily="34" charset="0"/>
              </a:rPr>
              <a:t> </a:t>
            </a:r>
            <a:r>
              <a:rPr lang="es-EC" dirty="0" err="1">
                <a:latin typeface="Century Gothic" pitchFamily="34" charset="0"/>
              </a:rPr>
              <a:t>night</a:t>
            </a:r>
            <a:r>
              <a:rPr lang="es-EC" dirty="0">
                <a:latin typeface="Century Gothic" pitchFamily="34" charset="0"/>
              </a:rPr>
              <a:t>.</a:t>
            </a:r>
          </a:p>
          <a:p>
            <a:pPr>
              <a:buNone/>
            </a:pPr>
            <a:endParaRPr lang="es-EC" dirty="0"/>
          </a:p>
          <a:p>
            <a:pPr>
              <a:buNone/>
            </a:pPr>
            <a:r>
              <a:rPr lang="es-EC" dirty="0"/>
              <a:t>                     </a:t>
            </a:r>
          </a:p>
          <a:p>
            <a:pPr>
              <a:buNone/>
            </a:pPr>
            <a:endParaRPr lang="es-EC" dirty="0"/>
          </a:p>
          <a:p>
            <a:pPr>
              <a:buNone/>
            </a:pPr>
            <a:endParaRPr lang="es-EC" dirty="0"/>
          </a:p>
        </p:txBody>
      </p:sp>
      <p:pic>
        <p:nvPicPr>
          <p:cNvPr id="2050" name="Picture 2" descr="http://www.utahcardetailing.com/wp-content/uploads/2012/07/car-wash-clipar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6588224" y="3501008"/>
            <a:ext cx="2073446" cy="1656184"/>
          </a:xfrm>
          <a:prstGeom prst="rect">
            <a:avLst/>
          </a:prstGeom>
          <a:noFill/>
        </p:spPr>
      </p:pic>
      <p:pic>
        <p:nvPicPr>
          <p:cNvPr id="5" name="4 Imagen" descr="http://www.englishpage.com/images/verbs/simplepast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99792" y="2780928"/>
            <a:ext cx="288032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http://thumb10.shutterstock.com/thumb_large/325456/116168698/stock-photo-little-girl-eating-pizza-116168698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</a:extLst>
          </a:blip>
          <a:srcRect b="15000"/>
          <a:stretch>
            <a:fillRect/>
          </a:stretch>
        </p:blipFill>
        <p:spPr bwMode="auto">
          <a:xfrm>
            <a:off x="527605" y="5157192"/>
            <a:ext cx="2172187" cy="14401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err="1">
                <a:latin typeface="Century Gothic" pitchFamily="34" charset="0"/>
              </a:rPr>
              <a:t>Kinds</a:t>
            </a:r>
            <a:r>
              <a:rPr lang="es-EC" dirty="0">
                <a:latin typeface="Century Gothic" pitchFamily="34" charset="0"/>
              </a:rPr>
              <a:t> of </a:t>
            </a:r>
            <a:r>
              <a:rPr lang="es-EC" dirty="0" err="1">
                <a:latin typeface="Century Gothic" pitchFamily="34" charset="0"/>
              </a:rPr>
              <a:t>verbs</a:t>
            </a:r>
            <a:endParaRPr lang="es-EC" dirty="0">
              <a:latin typeface="Century Gothic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16832"/>
            <a:ext cx="7467600" cy="4557120"/>
          </a:xfrm>
        </p:spPr>
        <p:txBody>
          <a:bodyPr>
            <a:normAutofit/>
          </a:bodyPr>
          <a:lstStyle/>
          <a:p>
            <a:r>
              <a:rPr lang="es-EC" dirty="0" err="1">
                <a:latin typeface="Century Gothic" pitchFamily="34" charset="0"/>
              </a:rPr>
              <a:t>Remember</a:t>
            </a:r>
            <a:r>
              <a:rPr lang="es-EC" dirty="0">
                <a:latin typeface="Century Gothic" pitchFamily="34" charset="0"/>
              </a:rPr>
              <a:t> regular and irregular </a:t>
            </a:r>
            <a:r>
              <a:rPr lang="es-EC" dirty="0" err="1">
                <a:latin typeface="Century Gothic" pitchFamily="34" charset="0"/>
              </a:rPr>
              <a:t>verbs</a:t>
            </a:r>
            <a:r>
              <a:rPr lang="es-EC" dirty="0">
                <a:latin typeface="Century Gothic" pitchFamily="34" charset="0"/>
              </a:rPr>
              <a:t>.</a:t>
            </a:r>
          </a:p>
          <a:p>
            <a:r>
              <a:rPr lang="es-EC" dirty="0" err="1">
                <a:latin typeface="Century Gothic" pitchFamily="34" charset="0"/>
              </a:rPr>
              <a:t>Turn</a:t>
            </a:r>
            <a:r>
              <a:rPr lang="es-EC" dirty="0">
                <a:latin typeface="Century Gothic" pitchFamily="34" charset="0"/>
              </a:rPr>
              <a:t> regular </a:t>
            </a:r>
            <a:r>
              <a:rPr lang="es-EC" dirty="0" err="1">
                <a:latin typeface="Century Gothic" pitchFamily="34" charset="0"/>
              </a:rPr>
              <a:t>verbs</a:t>
            </a:r>
            <a:r>
              <a:rPr lang="es-EC" dirty="0">
                <a:latin typeface="Century Gothic" pitchFamily="34" charset="0"/>
              </a:rPr>
              <a:t> </a:t>
            </a:r>
            <a:r>
              <a:rPr lang="es-EC" dirty="0" err="1">
                <a:latin typeface="Century Gothic" pitchFamily="34" charset="0"/>
              </a:rPr>
              <a:t>to</a:t>
            </a:r>
            <a:r>
              <a:rPr lang="es-EC" dirty="0">
                <a:latin typeface="Century Gothic" pitchFamily="34" charset="0"/>
              </a:rPr>
              <a:t> </a:t>
            </a:r>
            <a:r>
              <a:rPr lang="es-EC" dirty="0" err="1">
                <a:latin typeface="Century Gothic" pitchFamily="34" charset="0"/>
              </a:rPr>
              <a:t>the</a:t>
            </a:r>
            <a:r>
              <a:rPr lang="es-EC" dirty="0">
                <a:latin typeface="Century Gothic" pitchFamily="34" charset="0"/>
              </a:rPr>
              <a:t> </a:t>
            </a:r>
            <a:r>
              <a:rPr lang="es-EC" dirty="0" err="1">
                <a:latin typeface="Century Gothic" pitchFamily="34" charset="0"/>
              </a:rPr>
              <a:t>past</a:t>
            </a:r>
            <a:r>
              <a:rPr lang="es-EC" dirty="0">
                <a:latin typeface="Century Gothic" pitchFamily="34" charset="0"/>
              </a:rPr>
              <a:t> </a:t>
            </a:r>
            <a:r>
              <a:rPr lang="es-EC" dirty="0" err="1">
                <a:latin typeface="Century Gothic" pitchFamily="34" charset="0"/>
              </a:rPr>
              <a:t>by</a:t>
            </a:r>
            <a:r>
              <a:rPr lang="es-EC" dirty="0">
                <a:latin typeface="Century Gothic" pitchFamily="34" charset="0"/>
              </a:rPr>
              <a:t> </a:t>
            </a:r>
            <a:r>
              <a:rPr lang="es-EC" dirty="0" err="1">
                <a:latin typeface="Century Gothic" pitchFamily="34" charset="0"/>
              </a:rPr>
              <a:t>adding</a:t>
            </a:r>
            <a:r>
              <a:rPr lang="es-EC" dirty="0">
                <a:latin typeface="Century Gothic" pitchFamily="34" charset="0"/>
              </a:rPr>
              <a:t> </a:t>
            </a:r>
            <a:r>
              <a:rPr lang="es-EC" b="1" i="1" dirty="0">
                <a:latin typeface="Century Gothic" pitchFamily="34" charset="0"/>
              </a:rPr>
              <a:t>–</a:t>
            </a:r>
            <a:r>
              <a:rPr lang="es-EC" b="1" i="1" dirty="0" err="1">
                <a:latin typeface="Century Gothic" pitchFamily="34" charset="0"/>
              </a:rPr>
              <a:t>ed</a:t>
            </a:r>
            <a:r>
              <a:rPr lang="es-EC" b="1" i="1" dirty="0">
                <a:latin typeface="Century Gothic" pitchFamily="34" charset="0"/>
              </a:rPr>
              <a:t> </a:t>
            </a:r>
            <a:r>
              <a:rPr lang="es-EC" dirty="0" err="1">
                <a:latin typeface="Century Gothic" pitchFamily="34" charset="0"/>
              </a:rPr>
              <a:t>or</a:t>
            </a:r>
            <a:r>
              <a:rPr lang="es-EC" dirty="0">
                <a:latin typeface="Century Gothic" pitchFamily="34" charset="0"/>
              </a:rPr>
              <a:t> </a:t>
            </a:r>
            <a:r>
              <a:rPr lang="es-EC" b="1" i="1" dirty="0">
                <a:latin typeface="Century Gothic" pitchFamily="34" charset="0"/>
              </a:rPr>
              <a:t>–d</a:t>
            </a:r>
            <a:r>
              <a:rPr lang="es-EC" dirty="0">
                <a:latin typeface="Century Gothic" pitchFamily="34" charset="0"/>
              </a:rPr>
              <a:t>.</a:t>
            </a:r>
          </a:p>
          <a:p>
            <a:endParaRPr lang="es-EC" dirty="0">
              <a:latin typeface="Century Gothic" pitchFamily="34" charset="0"/>
            </a:endParaRPr>
          </a:p>
          <a:p>
            <a:endParaRPr lang="es-EC" dirty="0">
              <a:latin typeface="Century Gothic" pitchFamily="34" charset="0"/>
            </a:endParaRPr>
          </a:p>
          <a:p>
            <a:endParaRPr lang="es-EC" dirty="0">
              <a:latin typeface="Century Gothic" pitchFamily="34" charset="0"/>
            </a:endParaRPr>
          </a:p>
          <a:p>
            <a:endParaRPr lang="es-EC" dirty="0">
              <a:latin typeface="Century Gothic" pitchFamily="34" charset="0"/>
            </a:endParaRPr>
          </a:p>
          <a:p>
            <a:endParaRPr lang="es-EC" dirty="0">
              <a:latin typeface="Century Gothic" pitchFamily="34" charset="0"/>
            </a:endParaRPr>
          </a:p>
          <a:p>
            <a:endParaRPr lang="es-EC" dirty="0">
              <a:latin typeface="Century Gothic" pitchFamily="34" charset="0"/>
            </a:endParaRPr>
          </a:p>
          <a:p>
            <a:pPr>
              <a:buNone/>
            </a:pPr>
            <a:r>
              <a:rPr lang="es-EC" dirty="0">
                <a:latin typeface="Century Gothic" pitchFamily="34" charset="0"/>
              </a:rPr>
              <a:t>   </a:t>
            </a:r>
          </a:p>
          <a:p>
            <a:pPr>
              <a:buNone/>
            </a:pPr>
            <a:r>
              <a:rPr lang="es-EC" dirty="0">
                <a:latin typeface="Century Gothic" pitchFamily="34" charset="0"/>
              </a:rPr>
              <a:t>   </a:t>
            </a:r>
          </a:p>
        </p:txBody>
      </p:sp>
      <p:pic>
        <p:nvPicPr>
          <p:cNvPr id="4" name="3 Imagen" descr="https://encrypted-tbn0.gstatic.com/images?q=tbn:ANd9GcSWDqPLGqiuxplidzCRgvGYWPCd6WSOmFU6Mlp7A6IWviYfzv0IYQ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5004048" y="418514"/>
            <a:ext cx="216024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259632" y="3501008"/>
          <a:ext cx="6096000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9736">
                <a:tc>
                  <a:txBody>
                    <a:bodyPr/>
                    <a:lstStyle/>
                    <a:p>
                      <a:pPr algn="ctr"/>
                      <a:r>
                        <a:rPr lang="es-EC" dirty="0">
                          <a:latin typeface="Century Gothic" pitchFamily="34" charset="0"/>
                        </a:rPr>
                        <a:t>Regular</a:t>
                      </a:r>
                      <a:r>
                        <a:rPr lang="es-EC" baseline="0" dirty="0">
                          <a:latin typeface="Century Gothic" pitchFamily="34" charset="0"/>
                        </a:rPr>
                        <a:t> </a:t>
                      </a:r>
                      <a:r>
                        <a:rPr lang="es-EC" baseline="0" dirty="0" err="1">
                          <a:latin typeface="Century Gothic" pitchFamily="34" charset="0"/>
                        </a:rPr>
                        <a:t>Verb</a:t>
                      </a:r>
                      <a:endParaRPr lang="es-EC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 err="1">
                          <a:latin typeface="Century Gothic" pitchFamily="34" charset="0"/>
                        </a:rPr>
                        <a:t>Past</a:t>
                      </a:r>
                      <a:r>
                        <a:rPr lang="es-EC" dirty="0">
                          <a:latin typeface="Century Gothic" pitchFamily="34" charset="0"/>
                        </a:rPr>
                        <a:t> Simple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C" dirty="0" err="1">
                          <a:latin typeface="Century Gothic" pitchFamily="34" charset="0"/>
                        </a:rPr>
                        <a:t>walk</a:t>
                      </a:r>
                      <a:endParaRPr lang="es-EC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 err="1">
                          <a:latin typeface="Century Gothic" pitchFamily="34" charset="0"/>
                        </a:rPr>
                        <a:t>walk</a:t>
                      </a:r>
                      <a:r>
                        <a:rPr lang="es-EC" b="1" dirty="0" err="1">
                          <a:latin typeface="Century Gothic" pitchFamily="34" charset="0"/>
                        </a:rPr>
                        <a:t>ed</a:t>
                      </a:r>
                      <a:endParaRPr lang="es-EC" b="1" dirty="0">
                        <a:latin typeface="Century Gothic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C" dirty="0" err="1">
                          <a:latin typeface="Century Gothic" pitchFamily="34" charset="0"/>
                        </a:rPr>
                        <a:t>want</a:t>
                      </a:r>
                      <a:endParaRPr lang="es-EC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 err="1">
                          <a:latin typeface="Century Gothic" pitchFamily="34" charset="0"/>
                        </a:rPr>
                        <a:t>want</a:t>
                      </a:r>
                      <a:r>
                        <a:rPr lang="es-EC" b="1" dirty="0" err="1">
                          <a:latin typeface="Century Gothic" pitchFamily="34" charset="0"/>
                        </a:rPr>
                        <a:t>ed</a:t>
                      </a:r>
                      <a:endParaRPr lang="es-EC" b="1" dirty="0">
                        <a:latin typeface="Century Gothic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C" dirty="0" err="1">
                          <a:latin typeface="Century Gothic" pitchFamily="34" charset="0"/>
                        </a:rPr>
                        <a:t>help</a:t>
                      </a:r>
                      <a:endParaRPr lang="es-EC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 err="1">
                          <a:latin typeface="Century Gothic" pitchFamily="34" charset="0"/>
                        </a:rPr>
                        <a:t>help</a:t>
                      </a:r>
                      <a:r>
                        <a:rPr lang="es-EC" b="1" dirty="0" err="1">
                          <a:latin typeface="Century Gothic" pitchFamily="34" charset="0"/>
                        </a:rPr>
                        <a:t>ed</a:t>
                      </a:r>
                      <a:endParaRPr lang="es-EC" b="1" dirty="0">
                        <a:latin typeface="Century Gothic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C" dirty="0">
                          <a:latin typeface="Century Gothic" pitchFamily="34" charset="0"/>
                        </a:rPr>
                        <a:t>decide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 err="1">
                          <a:latin typeface="Century Gothic" pitchFamily="34" charset="0"/>
                        </a:rPr>
                        <a:t>decid</a:t>
                      </a:r>
                      <a:r>
                        <a:rPr lang="es-EC" b="1" dirty="0" err="1">
                          <a:latin typeface="Century Gothic" pitchFamily="34" charset="0"/>
                        </a:rPr>
                        <a:t>ed</a:t>
                      </a:r>
                      <a:endParaRPr lang="es-EC" b="1" dirty="0">
                        <a:latin typeface="Century Gothic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C" dirty="0" err="1">
                          <a:latin typeface="Century Gothic" pitchFamily="34" charset="0"/>
                        </a:rPr>
                        <a:t>agree</a:t>
                      </a:r>
                      <a:endParaRPr lang="es-EC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 err="1">
                          <a:latin typeface="Century Gothic" pitchFamily="34" charset="0"/>
                        </a:rPr>
                        <a:t>agre</a:t>
                      </a:r>
                      <a:r>
                        <a:rPr lang="es-EC" b="1" dirty="0" err="1">
                          <a:latin typeface="Century Gothic" pitchFamily="34" charset="0"/>
                        </a:rPr>
                        <a:t>ed</a:t>
                      </a:r>
                      <a:endParaRPr lang="es-EC" b="1" dirty="0">
                        <a:latin typeface="Century Gothic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332656"/>
            <a:ext cx="7467600" cy="6048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C" dirty="0"/>
              <a:t>   </a:t>
            </a:r>
          </a:p>
          <a:p>
            <a:pPr>
              <a:buNone/>
            </a:pPr>
            <a:r>
              <a:rPr lang="es-EC" dirty="0">
                <a:latin typeface="Century Gothic" pitchFamily="34" charset="0"/>
              </a:rPr>
              <a:t>- </a:t>
            </a:r>
            <a:r>
              <a:rPr lang="es-EC" dirty="0" err="1">
                <a:latin typeface="Century Gothic" pitchFamily="34" charset="0"/>
              </a:rPr>
              <a:t>If</a:t>
            </a:r>
            <a:r>
              <a:rPr lang="es-EC" dirty="0">
                <a:latin typeface="Century Gothic" pitchFamily="34" charset="0"/>
              </a:rPr>
              <a:t> </a:t>
            </a:r>
            <a:r>
              <a:rPr lang="es-EC" dirty="0" err="1">
                <a:latin typeface="Century Gothic" pitchFamily="34" charset="0"/>
              </a:rPr>
              <a:t>the</a:t>
            </a:r>
            <a:r>
              <a:rPr lang="es-EC" dirty="0">
                <a:latin typeface="Century Gothic" pitchFamily="34" charset="0"/>
              </a:rPr>
              <a:t> </a:t>
            </a:r>
            <a:r>
              <a:rPr lang="es-EC" dirty="0" err="1">
                <a:latin typeface="Century Gothic" pitchFamily="34" charset="0"/>
              </a:rPr>
              <a:t>verb</a:t>
            </a:r>
            <a:r>
              <a:rPr lang="es-EC" dirty="0">
                <a:latin typeface="Century Gothic" pitchFamily="34" charset="0"/>
              </a:rPr>
              <a:t> </a:t>
            </a:r>
            <a:r>
              <a:rPr lang="es-EC" dirty="0" err="1">
                <a:latin typeface="Century Gothic" pitchFamily="34" charset="0"/>
              </a:rPr>
              <a:t>ends</a:t>
            </a:r>
            <a:r>
              <a:rPr lang="es-EC" dirty="0">
                <a:latin typeface="Century Gothic" pitchFamily="34" charset="0"/>
              </a:rPr>
              <a:t> </a:t>
            </a:r>
            <a:r>
              <a:rPr lang="es-EC" dirty="0" err="1">
                <a:latin typeface="Century Gothic" pitchFamily="34" charset="0"/>
              </a:rPr>
              <a:t>with</a:t>
            </a:r>
            <a:r>
              <a:rPr lang="es-EC" dirty="0">
                <a:latin typeface="Century Gothic" pitchFamily="34" charset="0"/>
              </a:rPr>
              <a:t> </a:t>
            </a:r>
            <a:r>
              <a:rPr lang="es-EC" u="sng" dirty="0">
                <a:latin typeface="Century Gothic" pitchFamily="34" charset="0"/>
              </a:rPr>
              <a:t>“y”</a:t>
            </a:r>
            <a:r>
              <a:rPr lang="es-EC" dirty="0">
                <a:latin typeface="Century Gothic" pitchFamily="34" charset="0"/>
              </a:rPr>
              <a:t> preceded </a:t>
            </a:r>
            <a:r>
              <a:rPr lang="es-EC" dirty="0" err="1">
                <a:latin typeface="Century Gothic" pitchFamily="34" charset="0"/>
              </a:rPr>
              <a:t>by</a:t>
            </a:r>
            <a:r>
              <a:rPr lang="es-EC" dirty="0">
                <a:latin typeface="Century Gothic" pitchFamily="34" charset="0"/>
              </a:rPr>
              <a:t> a </a:t>
            </a:r>
            <a:r>
              <a:rPr lang="es-EC" u="sng" dirty="0" err="1">
                <a:latin typeface="Century Gothic" pitchFamily="34" charset="0"/>
              </a:rPr>
              <a:t>vowel</a:t>
            </a:r>
            <a:r>
              <a:rPr lang="es-EC" dirty="0">
                <a:latin typeface="Century Gothic" pitchFamily="34" charset="0"/>
              </a:rPr>
              <a:t>, </a:t>
            </a:r>
            <a:r>
              <a:rPr lang="es-EC" dirty="0" err="1">
                <a:latin typeface="Century Gothic" pitchFamily="34" charset="0"/>
              </a:rPr>
              <a:t>add</a:t>
            </a:r>
            <a:r>
              <a:rPr lang="es-EC" dirty="0">
                <a:latin typeface="Century Gothic" pitchFamily="34" charset="0"/>
              </a:rPr>
              <a:t> </a:t>
            </a:r>
            <a:r>
              <a:rPr lang="es-EC" b="1" i="1" dirty="0">
                <a:latin typeface="Century Gothic" pitchFamily="34" charset="0"/>
              </a:rPr>
              <a:t>–ed</a:t>
            </a:r>
            <a:r>
              <a:rPr lang="es-EC" dirty="0">
                <a:latin typeface="Century Gothic" pitchFamily="34" charset="0"/>
              </a:rPr>
              <a:t>.</a:t>
            </a:r>
          </a:p>
          <a:p>
            <a:pPr>
              <a:buNone/>
            </a:pPr>
            <a:r>
              <a:rPr lang="es-EC" dirty="0">
                <a:latin typeface="Century Gothic" pitchFamily="34" charset="0"/>
              </a:rPr>
              <a:t>- </a:t>
            </a:r>
            <a:r>
              <a:rPr lang="es-EC" dirty="0" err="1">
                <a:latin typeface="Century Gothic" pitchFamily="34" charset="0"/>
              </a:rPr>
              <a:t>If</a:t>
            </a:r>
            <a:r>
              <a:rPr lang="es-EC" dirty="0">
                <a:latin typeface="Century Gothic" pitchFamily="34" charset="0"/>
              </a:rPr>
              <a:t> </a:t>
            </a:r>
            <a:r>
              <a:rPr lang="es-EC" dirty="0" err="1">
                <a:latin typeface="Century Gothic" pitchFamily="34" charset="0"/>
              </a:rPr>
              <a:t>the</a:t>
            </a:r>
            <a:r>
              <a:rPr lang="es-EC" dirty="0">
                <a:latin typeface="Century Gothic" pitchFamily="34" charset="0"/>
              </a:rPr>
              <a:t> </a:t>
            </a:r>
            <a:r>
              <a:rPr lang="es-EC" dirty="0" err="1">
                <a:latin typeface="Century Gothic" pitchFamily="34" charset="0"/>
              </a:rPr>
              <a:t>verb</a:t>
            </a:r>
            <a:r>
              <a:rPr lang="es-EC" dirty="0">
                <a:latin typeface="Century Gothic" pitchFamily="34" charset="0"/>
              </a:rPr>
              <a:t> </a:t>
            </a:r>
            <a:r>
              <a:rPr lang="es-EC" dirty="0" err="1">
                <a:latin typeface="Century Gothic" pitchFamily="34" charset="0"/>
              </a:rPr>
              <a:t>ends</a:t>
            </a:r>
            <a:r>
              <a:rPr lang="es-EC" dirty="0">
                <a:latin typeface="Century Gothic" pitchFamily="34" charset="0"/>
              </a:rPr>
              <a:t> </a:t>
            </a:r>
            <a:r>
              <a:rPr lang="es-EC" dirty="0" err="1">
                <a:latin typeface="Century Gothic" pitchFamily="34" charset="0"/>
              </a:rPr>
              <a:t>with</a:t>
            </a:r>
            <a:r>
              <a:rPr lang="es-EC" dirty="0">
                <a:latin typeface="Century Gothic" pitchFamily="34" charset="0"/>
              </a:rPr>
              <a:t> </a:t>
            </a:r>
            <a:r>
              <a:rPr lang="es-EC" u="sng" dirty="0">
                <a:latin typeface="Century Gothic" pitchFamily="34" charset="0"/>
              </a:rPr>
              <a:t>“</a:t>
            </a:r>
            <a:r>
              <a:rPr lang="es-EC" u="sng" dirty="0" err="1">
                <a:latin typeface="Century Gothic" pitchFamily="34" charset="0"/>
              </a:rPr>
              <a:t>y”</a:t>
            </a:r>
            <a:r>
              <a:rPr lang="es-EC" dirty="0" err="1">
                <a:latin typeface="Century Gothic" pitchFamily="34" charset="0"/>
              </a:rPr>
              <a:t>preceded</a:t>
            </a:r>
            <a:r>
              <a:rPr lang="es-EC" dirty="0">
                <a:latin typeface="Century Gothic" pitchFamily="34" charset="0"/>
              </a:rPr>
              <a:t> </a:t>
            </a:r>
            <a:r>
              <a:rPr lang="es-EC" dirty="0" err="1">
                <a:latin typeface="Century Gothic" pitchFamily="34" charset="0"/>
              </a:rPr>
              <a:t>by</a:t>
            </a:r>
            <a:r>
              <a:rPr lang="es-EC" dirty="0">
                <a:latin typeface="Century Gothic" pitchFamily="34" charset="0"/>
              </a:rPr>
              <a:t> a </a:t>
            </a:r>
            <a:r>
              <a:rPr lang="es-EC" u="sng" dirty="0" err="1">
                <a:latin typeface="Century Gothic" pitchFamily="34" charset="0"/>
              </a:rPr>
              <a:t>consonant</a:t>
            </a:r>
            <a:r>
              <a:rPr lang="es-EC" dirty="0">
                <a:latin typeface="Century Gothic" pitchFamily="34" charset="0"/>
              </a:rPr>
              <a:t>, </a:t>
            </a:r>
            <a:r>
              <a:rPr lang="es-EC" dirty="0" err="1">
                <a:latin typeface="Century Gothic" pitchFamily="34" charset="0"/>
              </a:rPr>
              <a:t>drop</a:t>
            </a:r>
            <a:r>
              <a:rPr lang="es-EC" dirty="0">
                <a:latin typeface="Century Gothic" pitchFamily="34" charset="0"/>
              </a:rPr>
              <a:t> </a:t>
            </a:r>
            <a:r>
              <a:rPr lang="es-EC" dirty="0" err="1">
                <a:latin typeface="Century Gothic" pitchFamily="34" charset="0"/>
              </a:rPr>
              <a:t>the</a:t>
            </a:r>
            <a:r>
              <a:rPr lang="es-EC" dirty="0">
                <a:latin typeface="Century Gothic" pitchFamily="34" charset="0"/>
              </a:rPr>
              <a:t> </a:t>
            </a:r>
            <a:r>
              <a:rPr lang="es-EC" u="sng" dirty="0">
                <a:latin typeface="Century Gothic" pitchFamily="34" charset="0"/>
              </a:rPr>
              <a:t>“y”</a:t>
            </a:r>
            <a:r>
              <a:rPr lang="es-EC" dirty="0">
                <a:latin typeface="Century Gothic" pitchFamily="34" charset="0"/>
              </a:rPr>
              <a:t>, </a:t>
            </a:r>
            <a:r>
              <a:rPr lang="es-EC" dirty="0" err="1">
                <a:latin typeface="Century Gothic" pitchFamily="34" charset="0"/>
              </a:rPr>
              <a:t>turn</a:t>
            </a:r>
            <a:r>
              <a:rPr lang="es-EC" dirty="0">
                <a:latin typeface="Century Gothic" pitchFamily="34" charset="0"/>
              </a:rPr>
              <a:t> </a:t>
            </a:r>
            <a:r>
              <a:rPr lang="es-EC" dirty="0" err="1">
                <a:latin typeface="Century Gothic" pitchFamily="34" charset="0"/>
              </a:rPr>
              <a:t>it</a:t>
            </a:r>
            <a:r>
              <a:rPr lang="es-EC" dirty="0">
                <a:latin typeface="Century Gothic" pitchFamily="34" charset="0"/>
              </a:rPr>
              <a:t> </a:t>
            </a:r>
            <a:r>
              <a:rPr lang="es-EC" dirty="0" err="1">
                <a:latin typeface="Century Gothic" pitchFamily="34" charset="0"/>
              </a:rPr>
              <a:t>into</a:t>
            </a:r>
            <a:r>
              <a:rPr lang="es-EC" dirty="0">
                <a:latin typeface="Century Gothic" pitchFamily="34" charset="0"/>
              </a:rPr>
              <a:t> </a:t>
            </a:r>
            <a:r>
              <a:rPr lang="es-EC" u="sng" dirty="0">
                <a:latin typeface="Century Gothic" pitchFamily="34" charset="0"/>
              </a:rPr>
              <a:t>“i”</a:t>
            </a:r>
            <a:r>
              <a:rPr lang="es-EC" dirty="0">
                <a:latin typeface="Century Gothic" pitchFamily="34" charset="0"/>
              </a:rPr>
              <a:t> and </a:t>
            </a:r>
            <a:r>
              <a:rPr lang="es-EC" dirty="0" err="1">
                <a:latin typeface="Century Gothic" pitchFamily="34" charset="0"/>
              </a:rPr>
              <a:t>add</a:t>
            </a:r>
            <a:r>
              <a:rPr lang="es-EC" dirty="0">
                <a:latin typeface="Century Gothic" pitchFamily="34" charset="0"/>
              </a:rPr>
              <a:t> </a:t>
            </a:r>
            <a:r>
              <a:rPr lang="es-EC" b="1" u="sng" dirty="0">
                <a:latin typeface="Century Gothic" pitchFamily="34" charset="0"/>
              </a:rPr>
              <a:t>-ed</a:t>
            </a:r>
            <a:r>
              <a:rPr lang="es-EC" dirty="0">
                <a:latin typeface="Century Gothic" pitchFamily="34" charset="0"/>
              </a:rPr>
              <a:t>.</a:t>
            </a:r>
          </a:p>
          <a:p>
            <a:pPr>
              <a:buNone/>
            </a:pPr>
            <a:endParaRPr lang="es-EC" dirty="0">
              <a:latin typeface="Century Gothic" pitchFamily="34" charset="0"/>
            </a:endParaRPr>
          </a:p>
          <a:p>
            <a:pPr>
              <a:buNone/>
            </a:pPr>
            <a:endParaRPr lang="es-EC" dirty="0">
              <a:latin typeface="Century Gothic" pitchFamily="34" charset="0"/>
            </a:endParaRPr>
          </a:p>
          <a:p>
            <a:pPr>
              <a:buNone/>
            </a:pPr>
            <a:endParaRPr lang="es-EC" dirty="0">
              <a:latin typeface="Century Gothic" pitchFamily="34" charset="0"/>
            </a:endParaRPr>
          </a:p>
          <a:p>
            <a:pPr>
              <a:buNone/>
            </a:pPr>
            <a:endParaRPr lang="es-EC" dirty="0">
              <a:latin typeface="Century Gothic" pitchFamily="34" charset="0"/>
            </a:endParaRPr>
          </a:p>
          <a:p>
            <a:pPr>
              <a:buNone/>
            </a:pPr>
            <a:endParaRPr lang="es-EC" dirty="0">
              <a:latin typeface="Century Gothic" pitchFamily="34" charset="0"/>
            </a:endParaRPr>
          </a:p>
          <a:p>
            <a:pPr>
              <a:buNone/>
            </a:pPr>
            <a:endParaRPr lang="es-EC" dirty="0">
              <a:latin typeface="Century Gothic" pitchFamily="34" charset="0"/>
            </a:endParaRPr>
          </a:p>
          <a:p>
            <a:pPr>
              <a:buNone/>
            </a:pPr>
            <a:endParaRPr lang="es-EC" dirty="0">
              <a:latin typeface="Century Gothic" pitchFamily="34" charset="0"/>
            </a:endParaRPr>
          </a:p>
          <a:p>
            <a:pPr>
              <a:buNone/>
            </a:pPr>
            <a:endParaRPr lang="es-EC" dirty="0">
              <a:latin typeface="Century Gothic" pitchFamily="34" charset="0"/>
            </a:endParaRPr>
          </a:p>
          <a:p>
            <a:pPr>
              <a:buNone/>
            </a:pPr>
            <a:endParaRPr lang="es-EC" dirty="0">
              <a:latin typeface="Century Gothic" pitchFamily="34" charset="0"/>
            </a:endParaRPr>
          </a:p>
          <a:p>
            <a:pPr>
              <a:buNone/>
            </a:pPr>
            <a:endParaRPr lang="es-EC" dirty="0">
              <a:latin typeface="Century Gothic" pitchFamily="34" charset="0"/>
            </a:endParaRPr>
          </a:p>
          <a:p>
            <a:pPr>
              <a:buNone/>
            </a:pPr>
            <a:endParaRPr lang="es-EC" dirty="0">
              <a:latin typeface="Century Gothic" pitchFamily="34" charset="0"/>
            </a:endParaRPr>
          </a:p>
          <a:p>
            <a:pPr>
              <a:buNone/>
            </a:pPr>
            <a:endParaRPr lang="es-EC" dirty="0">
              <a:latin typeface="Century Gothic" pitchFamily="34" charset="0"/>
            </a:endParaRPr>
          </a:p>
          <a:p>
            <a:pPr>
              <a:buNone/>
            </a:pPr>
            <a:endParaRPr lang="es-EC" dirty="0">
              <a:latin typeface="Century Gothic" pitchFamily="34" charset="0"/>
            </a:endParaRPr>
          </a:p>
          <a:p>
            <a:pPr>
              <a:buNone/>
            </a:pPr>
            <a:endParaRPr lang="es-EC" dirty="0">
              <a:latin typeface="Century Gothic" pitchFamily="34" charset="0"/>
            </a:endParaRPr>
          </a:p>
          <a:p>
            <a:pPr>
              <a:buNone/>
            </a:pPr>
            <a:endParaRPr lang="es-EC" dirty="0">
              <a:latin typeface="Century Gothic" pitchFamily="34" charset="0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187624" y="3573016"/>
          <a:ext cx="6096000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C" b="1" dirty="0">
                          <a:latin typeface="Century Gothic" pitchFamily="34" charset="0"/>
                        </a:rPr>
                        <a:t>Regular </a:t>
                      </a:r>
                      <a:r>
                        <a:rPr lang="es-EC" b="1" dirty="0" err="1">
                          <a:latin typeface="Century Gothic" pitchFamily="34" charset="0"/>
                        </a:rPr>
                        <a:t>Verb</a:t>
                      </a:r>
                      <a:endParaRPr lang="es-EC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b="1" dirty="0" err="1">
                          <a:latin typeface="Century Gothic" pitchFamily="34" charset="0"/>
                        </a:rPr>
                        <a:t>Past</a:t>
                      </a:r>
                      <a:r>
                        <a:rPr lang="es-EC" b="1" dirty="0">
                          <a:latin typeface="Century Gothic" pitchFamily="34" charset="0"/>
                        </a:rPr>
                        <a:t> Simple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C" dirty="0" err="1">
                          <a:latin typeface="Century Gothic" pitchFamily="34" charset="0"/>
                        </a:rPr>
                        <a:t>play</a:t>
                      </a:r>
                      <a:endParaRPr lang="es-EC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 err="1">
                          <a:latin typeface="Century Gothic" pitchFamily="34" charset="0"/>
                        </a:rPr>
                        <a:t>play</a:t>
                      </a:r>
                      <a:r>
                        <a:rPr lang="es-EC" b="1" dirty="0" err="1">
                          <a:latin typeface="Century Gothic" pitchFamily="34" charset="0"/>
                        </a:rPr>
                        <a:t>ed</a:t>
                      </a:r>
                      <a:endParaRPr lang="es-EC" b="1" dirty="0">
                        <a:latin typeface="Century Gothic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424">
                <a:tc>
                  <a:txBody>
                    <a:bodyPr/>
                    <a:lstStyle/>
                    <a:p>
                      <a:r>
                        <a:rPr lang="es-EC" dirty="0" err="1">
                          <a:latin typeface="Century Gothic" pitchFamily="34" charset="0"/>
                        </a:rPr>
                        <a:t>stay</a:t>
                      </a:r>
                      <a:endParaRPr lang="es-EC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 err="1">
                          <a:latin typeface="Century Gothic" pitchFamily="34" charset="0"/>
                        </a:rPr>
                        <a:t>Stay</a:t>
                      </a:r>
                      <a:r>
                        <a:rPr lang="es-EC" b="1" dirty="0" err="1">
                          <a:latin typeface="Century Gothic" pitchFamily="34" charset="0"/>
                        </a:rPr>
                        <a:t>ed</a:t>
                      </a:r>
                      <a:endParaRPr lang="es-EC" b="1" dirty="0">
                        <a:latin typeface="Century Gothic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C" dirty="0" err="1">
                          <a:latin typeface="Century Gothic" pitchFamily="34" charset="0"/>
                        </a:rPr>
                        <a:t>study</a:t>
                      </a:r>
                      <a:endParaRPr lang="es-EC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 err="1">
                          <a:latin typeface="Century Gothic" pitchFamily="34" charset="0"/>
                        </a:rPr>
                        <a:t>Stud</a:t>
                      </a:r>
                      <a:r>
                        <a:rPr lang="es-EC" b="1" dirty="0" err="1">
                          <a:latin typeface="Century Gothic" pitchFamily="34" charset="0"/>
                        </a:rPr>
                        <a:t>ied</a:t>
                      </a:r>
                      <a:endParaRPr lang="es-EC" b="1" dirty="0">
                        <a:latin typeface="Century Gothic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C" dirty="0" err="1">
                          <a:latin typeface="Century Gothic" pitchFamily="34" charset="0"/>
                        </a:rPr>
                        <a:t>bury</a:t>
                      </a:r>
                      <a:endParaRPr lang="es-EC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 err="1">
                          <a:latin typeface="Century Gothic" pitchFamily="34" charset="0"/>
                        </a:rPr>
                        <a:t>bur</a:t>
                      </a:r>
                      <a:r>
                        <a:rPr lang="es-EC" b="1" dirty="0" err="1">
                          <a:latin typeface="Century Gothic" pitchFamily="34" charset="0"/>
                        </a:rPr>
                        <a:t>ied</a:t>
                      </a:r>
                      <a:endParaRPr lang="es-EC" b="1" dirty="0">
                        <a:latin typeface="Century Gothic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 fontScale="90000"/>
          </a:bodyPr>
          <a:lstStyle/>
          <a:p>
            <a:r>
              <a:rPr lang="es-EC" dirty="0" err="1">
                <a:latin typeface="Century Gothic" pitchFamily="34" charset="0"/>
              </a:rPr>
              <a:t>Kinds</a:t>
            </a:r>
            <a:r>
              <a:rPr lang="es-EC" dirty="0">
                <a:latin typeface="Century Gothic" pitchFamily="34" charset="0"/>
              </a:rPr>
              <a:t> of </a:t>
            </a:r>
            <a:r>
              <a:rPr lang="es-EC" dirty="0" err="1">
                <a:latin typeface="Century Gothic" pitchFamily="34" charset="0"/>
              </a:rPr>
              <a:t>sentences</a:t>
            </a:r>
            <a:r>
              <a:rPr lang="es-EC" dirty="0">
                <a:latin typeface="Century Gothic" pitchFamily="34" charset="0"/>
              </a:rPr>
              <a:t> in </a:t>
            </a:r>
            <a:r>
              <a:rPr lang="es-EC" dirty="0" err="1">
                <a:latin typeface="Century Gothic" pitchFamily="34" charset="0"/>
              </a:rPr>
              <a:t>past</a:t>
            </a:r>
            <a:r>
              <a:rPr lang="es-EC" dirty="0">
                <a:latin typeface="Century Gothic" pitchFamily="34" charset="0"/>
              </a:rPr>
              <a:t> simple tense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7467600" cy="5328592"/>
          </a:xfrm>
        </p:spPr>
        <p:txBody>
          <a:bodyPr>
            <a:normAutofit/>
          </a:bodyPr>
          <a:lstStyle/>
          <a:p>
            <a:r>
              <a:rPr lang="es-EC" dirty="0" err="1">
                <a:latin typeface="Century Gothic" pitchFamily="34" charset="0"/>
              </a:rPr>
              <a:t>Affirmative</a:t>
            </a:r>
            <a:r>
              <a:rPr lang="es-EC" dirty="0">
                <a:latin typeface="Century Gothic" pitchFamily="34" charset="0"/>
              </a:rPr>
              <a:t> </a:t>
            </a:r>
            <a:r>
              <a:rPr lang="es-EC" dirty="0" err="1">
                <a:latin typeface="Century Gothic" pitchFamily="34" charset="0"/>
              </a:rPr>
              <a:t>sentences</a:t>
            </a:r>
            <a:endParaRPr lang="es-EC" dirty="0">
              <a:latin typeface="Century Gothic" pitchFamily="34" charset="0"/>
            </a:endParaRPr>
          </a:p>
          <a:p>
            <a:endParaRPr lang="es-EC" dirty="0">
              <a:latin typeface="Century Gothic" pitchFamily="34" charset="0"/>
            </a:endParaRPr>
          </a:p>
          <a:p>
            <a:endParaRPr lang="es-EC" dirty="0">
              <a:latin typeface="Century Gothic" pitchFamily="34" charset="0"/>
            </a:endParaRPr>
          </a:p>
          <a:p>
            <a:pPr>
              <a:buNone/>
            </a:pPr>
            <a:r>
              <a:rPr lang="es-EC" dirty="0">
                <a:latin typeface="Century Gothic" pitchFamily="34" charset="0"/>
              </a:rPr>
              <a:t>   Tom </a:t>
            </a:r>
            <a:r>
              <a:rPr lang="es-EC" b="1" u="sng" dirty="0" err="1">
                <a:latin typeface="Century Gothic" pitchFamily="34" charset="0"/>
              </a:rPr>
              <a:t>visited</a:t>
            </a:r>
            <a:r>
              <a:rPr lang="es-EC" dirty="0">
                <a:latin typeface="Century Gothic" pitchFamily="34" charset="0"/>
              </a:rPr>
              <a:t> </a:t>
            </a:r>
            <a:r>
              <a:rPr lang="es-EC" dirty="0" err="1">
                <a:latin typeface="Century Gothic" pitchFamily="34" charset="0"/>
              </a:rPr>
              <a:t>us</a:t>
            </a:r>
            <a:r>
              <a:rPr lang="es-EC" dirty="0">
                <a:latin typeface="Century Gothic" pitchFamily="34" charset="0"/>
              </a:rPr>
              <a:t> </a:t>
            </a:r>
            <a:r>
              <a:rPr lang="es-EC" dirty="0" err="1">
                <a:latin typeface="Century Gothic" pitchFamily="34" charset="0"/>
              </a:rPr>
              <a:t>last</a:t>
            </a:r>
            <a:r>
              <a:rPr lang="es-EC" dirty="0">
                <a:latin typeface="Century Gothic" pitchFamily="34" charset="0"/>
              </a:rPr>
              <a:t> </a:t>
            </a:r>
            <a:r>
              <a:rPr lang="es-EC" dirty="0" err="1">
                <a:latin typeface="Century Gothic" pitchFamily="34" charset="0"/>
              </a:rPr>
              <a:t>week</a:t>
            </a:r>
            <a:r>
              <a:rPr lang="es-EC" dirty="0">
                <a:latin typeface="Century Gothic" pitchFamily="34" charset="0"/>
              </a:rPr>
              <a:t>.</a:t>
            </a:r>
          </a:p>
          <a:p>
            <a:pPr>
              <a:buNone/>
            </a:pPr>
            <a:r>
              <a:rPr lang="es-EC" dirty="0">
                <a:latin typeface="Century Gothic" pitchFamily="34" charset="0"/>
              </a:rPr>
              <a:t>    I </a:t>
            </a:r>
            <a:r>
              <a:rPr lang="es-EC" b="1" u="sng" dirty="0" err="1">
                <a:latin typeface="Century Gothic" pitchFamily="34" charset="0"/>
              </a:rPr>
              <a:t>ran</a:t>
            </a:r>
            <a:r>
              <a:rPr lang="es-EC" dirty="0">
                <a:latin typeface="Century Gothic" pitchFamily="34" charset="0"/>
              </a:rPr>
              <a:t> in </a:t>
            </a:r>
            <a:r>
              <a:rPr lang="es-EC" dirty="0" err="1">
                <a:latin typeface="Century Gothic" pitchFamily="34" charset="0"/>
              </a:rPr>
              <a:t>the</a:t>
            </a:r>
            <a:r>
              <a:rPr lang="es-EC" dirty="0">
                <a:latin typeface="Century Gothic" pitchFamily="34" charset="0"/>
              </a:rPr>
              <a:t> </a:t>
            </a:r>
            <a:r>
              <a:rPr lang="es-EC" dirty="0" err="1">
                <a:latin typeface="Century Gothic" pitchFamily="34" charset="0"/>
              </a:rPr>
              <a:t>competition</a:t>
            </a:r>
            <a:r>
              <a:rPr lang="es-EC" dirty="0">
                <a:latin typeface="Century Gothic" pitchFamily="34" charset="0"/>
              </a:rPr>
              <a:t>.</a:t>
            </a:r>
          </a:p>
          <a:p>
            <a:pPr>
              <a:buNone/>
            </a:pPr>
            <a:endParaRPr lang="es-EC" dirty="0">
              <a:latin typeface="Century Gothic" pitchFamily="34" charset="0"/>
            </a:endParaRPr>
          </a:p>
          <a:p>
            <a:r>
              <a:rPr lang="es-EC" dirty="0" err="1">
                <a:latin typeface="Century Gothic" pitchFamily="34" charset="0"/>
              </a:rPr>
              <a:t>Negative</a:t>
            </a:r>
            <a:r>
              <a:rPr lang="es-EC" dirty="0">
                <a:latin typeface="Century Gothic" pitchFamily="34" charset="0"/>
              </a:rPr>
              <a:t> </a:t>
            </a:r>
            <a:r>
              <a:rPr lang="es-EC" dirty="0" err="1">
                <a:latin typeface="Century Gothic" pitchFamily="34" charset="0"/>
              </a:rPr>
              <a:t>sentences</a:t>
            </a:r>
            <a:endParaRPr lang="es-EC" dirty="0">
              <a:latin typeface="Century Gothic" pitchFamily="34" charset="0"/>
            </a:endParaRPr>
          </a:p>
          <a:p>
            <a:pPr>
              <a:buNone/>
            </a:pPr>
            <a:endParaRPr lang="es-EC" dirty="0">
              <a:latin typeface="Century Gothic" pitchFamily="34" charset="0"/>
            </a:endParaRPr>
          </a:p>
          <a:p>
            <a:pPr>
              <a:buNone/>
            </a:pPr>
            <a:endParaRPr lang="es-EC" dirty="0">
              <a:latin typeface="Century Gothic" pitchFamily="34" charset="0"/>
            </a:endParaRPr>
          </a:p>
          <a:p>
            <a:pPr>
              <a:buNone/>
            </a:pPr>
            <a:r>
              <a:rPr lang="es-EC" dirty="0">
                <a:latin typeface="Century Gothic" pitchFamily="34" charset="0"/>
              </a:rPr>
              <a:t>    Tom </a:t>
            </a:r>
            <a:r>
              <a:rPr lang="es-EC" b="1" u="sng" dirty="0" err="1">
                <a:latin typeface="Century Gothic" pitchFamily="34" charset="0"/>
              </a:rPr>
              <a:t>didn’t</a:t>
            </a:r>
            <a:r>
              <a:rPr lang="es-EC" b="1" u="sng" dirty="0">
                <a:latin typeface="Century Gothic" pitchFamily="34" charset="0"/>
              </a:rPr>
              <a:t> </a:t>
            </a:r>
            <a:r>
              <a:rPr lang="es-EC" b="1" u="sng" dirty="0" err="1">
                <a:latin typeface="Century Gothic" pitchFamily="34" charset="0"/>
              </a:rPr>
              <a:t>visit</a:t>
            </a:r>
            <a:r>
              <a:rPr lang="es-EC" b="1" u="sng" dirty="0">
                <a:latin typeface="Century Gothic" pitchFamily="34" charset="0"/>
              </a:rPr>
              <a:t> </a:t>
            </a:r>
            <a:r>
              <a:rPr lang="es-EC" dirty="0" err="1">
                <a:latin typeface="Century Gothic" pitchFamily="34" charset="0"/>
              </a:rPr>
              <a:t>us</a:t>
            </a:r>
            <a:r>
              <a:rPr lang="es-EC" dirty="0">
                <a:latin typeface="Century Gothic" pitchFamily="34" charset="0"/>
              </a:rPr>
              <a:t> </a:t>
            </a:r>
            <a:r>
              <a:rPr lang="es-EC" dirty="0" err="1">
                <a:latin typeface="Century Gothic" pitchFamily="34" charset="0"/>
              </a:rPr>
              <a:t>last</a:t>
            </a:r>
            <a:r>
              <a:rPr lang="es-EC" dirty="0">
                <a:latin typeface="Century Gothic" pitchFamily="34" charset="0"/>
              </a:rPr>
              <a:t> </a:t>
            </a:r>
            <a:r>
              <a:rPr lang="es-EC" dirty="0" err="1">
                <a:latin typeface="Century Gothic" pitchFamily="34" charset="0"/>
              </a:rPr>
              <a:t>week</a:t>
            </a:r>
            <a:r>
              <a:rPr lang="es-EC" dirty="0">
                <a:latin typeface="Century Gothic" pitchFamily="34" charset="0"/>
              </a:rPr>
              <a:t>.</a:t>
            </a:r>
          </a:p>
          <a:p>
            <a:pPr>
              <a:buNone/>
            </a:pPr>
            <a:r>
              <a:rPr lang="es-EC" dirty="0">
                <a:latin typeface="Century Gothic" pitchFamily="34" charset="0"/>
              </a:rPr>
              <a:t>     I </a:t>
            </a:r>
            <a:r>
              <a:rPr lang="es-EC" b="1" u="sng" dirty="0" err="1">
                <a:latin typeface="Century Gothic" pitchFamily="34" charset="0"/>
              </a:rPr>
              <a:t>didn’t</a:t>
            </a:r>
            <a:r>
              <a:rPr lang="es-EC" b="1" u="sng" dirty="0">
                <a:latin typeface="Century Gothic" pitchFamily="34" charset="0"/>
              </a:rPr>
              <a:t> </a:t>
            </a:r>
            <a:r>
              <a:rPr lang="es-EC" b="1" u="sng" dirty="0" err="1">
                <a:latin typeface="Century Gothic" pitchFamily="34" charset="0"/>
              </a:rPr>
              <a:t>run</a:t>
            </a:r>
            <a:r>
              <a:rPr lang="es-EC" b="1" u="sng" dirty="0">
                <a:latin typeface="Century Gothic" pitchFamily="34" charset="0"/>
              </a:rPr>
              <a:t> </a:t>
            </a:r>
            <a:r>
              <a:rPr lang="es-EC" dirty="0">
                <a:latin typeface="Century Gothic" pitchFamily="34" charset="0"/>
              </a:rPr>
              <a:t>in </a:t>
            </a:r>
            <a:r>
              <a:rPr lang="es-EC" dirty="0" err="1">
                <a:latin typeface="Century Gothic" pitchFamily="34" charset="0"/>
              </a:rPr>
              <a:t>the</a:t>
            </a:r>
            <a:r>
              <a:rPr lang="es-EC" dirty="0">
                <a:latin typeface="Century Gothic" pitchFamily="34" charset="0"/>
              </a:rPr>
              <a:t> </a:t>
            </a:r>
            <a:r>
              <a:rPr lang="es-EC" dirty="0" err="1">
                <a:latin typeface="Century Gothic" pitchFamily="34" charset="0"/>
              </a:rPr>
              <a:t>competition</a:t>
            </a:r>
            <a:r>
              <a:rPr lang="es-EC" dirty="0">
                <a:latin typeface="Century Gothic" pitchFamily="34" charset="0"/>
              </a:rPr>
              <a:t>.</a:t>
            </a:r>
          </a:p>
        </p:txBody>
      </p:sp>
      <p:sp>
        <p:nvSpPr>
          <p:cNvPr id="4" name="3 Rectángulo"/>
          <p:cNvSpPr/>
          <p:nvPr/>
        </p:nvSpPr>
        <p:spPr>
          <a:xfrm>
            <a:off x="539552" y="1772816"/>
            <a:ext cx="1728192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>
                <a:solidFill>
                  <a:schemeClr val="tx1"/>
                </a:solidFill>
              </a:rPr>
              <a:t>SUBJECT</a:t>
            </a:r>
          </a:p>
        </p:txBody>
      </p:sp>
      <p:sp>
        <p:nvSpPr>
          <p:cNvPr id="5" name="4 Rectángulo"/>
          <p:cNvSpPr/>
          <p:nvPr/>
        </p:nvSpPr>
        <p:spPr>
          <a:xfrm>
            <a:off x="2915816" y="1772816"/>
            <a:ext cx="2952328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>
                <a:solidFill>
                  <a:schemeClr val="tx1"/>
                </a:solidFill>
              </a:rPr>
              <a:t>VERB IN PAST TENSE</a:t>
            </a:r>
          </a:p>
        </p:txBody>
      </p:sp>
      <p:sp>
        <p:nvSpPr>
          <p:cNvPr id="6" name="5 Rectángulo"/>
          <p:cNvSpPr/>
          <p:nvPr/>
        </p:nvSpPr>
        <p:spPr>
          <a:xfrm>
            <a:off x="6516216" y="1772816"/>
            <a:ext cx="2232248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>
                <a:solidFill>
                  <a:schemeClr val="tx1"/>
                </a:solidFill>
              </a:rPr>
              <a:t>COMPLEMENT.</a:t>
            </a:r>
          </a:p>
        </p:txBody>
      </p:sp>
      <p:sp>
        <p:nvSpPr>
          <p:cNvPr id="7" name="6 Más"/>
          <p:cNvSpPr/>
          <p:nvPr/>
        </p:nvSpPr>
        <p:spPr>
          <a:xfrm>
            <a:off x="2339752" y="1772816"/>
            <a:ext cx="432048" cy="36004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8" name="7 Más"/>
          <p:cNvSpPr/>
          <p:nvPr/>
        </p:nvSpPr>
        <p:spPr>
          <a:xfrm>
            <a:off x="5940152" y="1844824"/>
            <a:ext cx="432048" cy="36004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9" name="8 Rectángulo"/>
          <p:cNvSpPr/>
          <p:nvPr/>
        </p:nvSpPr>
        <p:spPr>
          <a:xfrm>
            <a:off x="237452" y="4386568"/>
            <a:ext cx="1728192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>
                <a:solidFill>
                  <a:schemeClr val="tx1"/>
                </a:solidFill>
              </a:rPr>
              <a:t>SUBJECT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2411760" y="4386568"/>
            <a:ext cx="1728192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>
                <a:solidFill>
                  <a:schemeClr val="tx1"/>
                </a:solidFill>
              </a:rPr>
              <a:t>DIDN’T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4572000" y="4386568"/>
            <a:ext cx="1368152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>
                <a:solidFill>
                  <a:schemeClr val="tx1"/>
                </a:solidFill>
              </a:rPr>
              <a:t>VERB </a:t>
            </a:r>
          </a:p>
        </p:txBody>
      </p:sp>
      <p:sp>
        <p:nvSpPr>
          <p:cNvPr id="12" name="11 Más"/>
          <p:cNvSpPr/>
          <p:nvPr/>
        </p:nvSpPr>
        <p:spPr>
          <a:xfrm>
            <a:off x="1965644" y="4386568"/>
            <a:ext cx="432048" cy="36004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3" name="12 Más"/>
          <p:cNvSpPr/>
          <p:nvPr/>
        </p:nvSpPr>
        <p:spPr>
          <a:xfrm>
            <a:off x="4139952" y="4458576"/>
            <a:ext cx="432048" cy="36004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4" name="13 Más"/>
          <p:cNvSpPr/>
          <p:nvPr/>
        </p:nvSpPr>
        <p:spPr>
          <a:xfrm>
            <a:off x="5940152" y="4386568"/>
            <a:ext cx="432048" cy="36004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5" name="14 Rectángulo"/>
          <p:cNvSpPr/>
          <p:nvPr/>
        </p:nvSpPr>
        <p:spPr>
          <a:xfrm>
            <a:off x="6372200" y="4386568"/>
            <a:ext cx="2232248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>
                <a:solidFill>
                  <a:schemeClr val="tx1"/>
                </a:solidFill>
              </a:rPr>
              <a:t>COMPLEMENT.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24744"/>
            <a:ext cx="7467600" cy="5349208"/>
          </a:xfrm>
        </p:spPr>
        <p:txBody>
          <a:bodyPr/>
          <a:lstStyle/>
          <a:p>
            <a:r>
              <a:rPr lang="es-EC" dirty="0" err="1">
                <a:latin typeface="Century Gothic" pitchFamily="34" charset="0"/>
              </a:rPr>
              <a:t>Interrogative</a:t>
            </a:r>
            <a:endParaRPr lang="es-EC" dirty="0">
              <a:latin typeface="Century Gothic" pitchFamily="34" charset="0"/>
            </a:endParaRPr>
          </a:p>
          <a:p>
            <a:endParaRPr lang="es-EC" dirty="0">
              <a:latin typeface="Century Gothic" pitchFamily="34" charset="0"/>
            </a:endParaRPr>
          </a:p>
          <a:p>
            <a:endParaRPr lang="es-EC" dirty="0">
              <a:latin typeface="Century Gothic" pitchFamily="34" charset="0"/>
            </a:endParaRPr>
          </a:p>
          <a:p>
            <a:pPr>
              <a:buNone/>
            </a:pPr>
            <a:endParaRPr lang="es-EC" dirty="0">
              <a:latin typeface="Century Gothic" pitchFamily="34" charset="0"/>
            </a:endParaRPr>
          </a:p>
          <a:p>
            <a:pPr>
              <a:buNone/>
            </a:pPr>
            <a:r>
              <a:rPr lang="es-EC" dirty="0">
                <a:latin typeface="Century Gothic" pitchFamily="34" charset="0"/>
              </a:rPr>
              <a:t> </a:t>
            </a:r>
            <a:r>
              <a:rPr lang="es-EC" b="1" u="sng" dirty="0" err="1">
                <a:latin typeface="Century Gothic" pitchFamily="34" charset="0"/>
              </a:rPr>
              <a:t>Did</a:t>
            </a:r>
            <a:r>
              <a:rPr lang="es-EC" dirty="0">
                <a:latin typeface="Century Gothic" pitchFamily="34" charset="0"/>
              </a:rPr>
              <a:t> Tom </a:t>
            </a:r>
            <a:r>
              <a:rPr lang="es-EC" b="1" u="sng" dirty="0" err="1">
                <a:latin typeface="Century Gothic" pitchFamily="34" charset="0"/>
              </a:rPr>
              <a:t>visit</a:t>
            </a:r>
            <a:r>
              <a:rPr lang="es-EC" b="1" u="sng" dirty="0">
                <a:latin typeface="Century Gothic" pitchFamily="34" charset="0"/>
              </a:rPr>
              <a:t> </a:t>
            </a:r>
            <a:r>
              <a:rPr lang="es-EC" dirty="0" err="1">
                <a:latin typeface="Century Gothic" pitchFamily="34" charset="0"/>
              </a:rPr>
              <a:t>you</a:t>
            </a:r>
            <a:r>
              <a:rPr lang="es-EC" dirty="0">
                <a:latin typeface="Century Gothic" pitchFamily="34" charset="0"/>
              </a:rPr>
              <a:t> </a:t>
            </a:r>
            <a:r>
              <a:rPr lang="es-EC" dirty="0" err="1">
                <a:latin typeface="Century Gothic" pitchFamily="34" charset="0"/>
              </a:rPr>
              <a:t>last</a:t>
            </a:r>
            <a:r>
              <a:rPr lang="es-EC" dirty="0">
                <a:latin typeface="Century Gothic" pitchFamily="34" charset="0"/>
              </a:rPr>
              <a:t> </a:t>
            </a:r>
            <a:r>
              <a:rPr lang="es-EC" dirty="0" err="1">
                <a:latin typeface="Century Gothic" pitchFamily="34" charset="0"/>
              </a:rPr>
              <a:t>week</a:t>
            </a:r>
            <a:r>
              <a:rPr lang="es-EC" dirty="0">
                <a:latin typeface="Century Gothic" pitchFamily="34" charset="0"/>
              </a:rPr>
              <a:t>?</a:t>
            </a:r>
          </a:p>
          <a:p>
            <a:pPr>
              <a:buNone/>
            </a:pPr>
            <a:endParaRPr lang="es-EC" dirty="0">
              <a:latin typeface="Century Gothic" pitchFamily="34" charset="0"/>
            </a:endParaRPr>
          </a:p>
          <a:p>
            <a:pPr>
              <a:buNone/>
            </a:pPr>
            <a:r>
              <a:rPr lang="es-EC" dirty="0">
                <a:latin typeface="Century Gothic" pitchFamily="34" charset="0"/>
              </a:rPr>
              <a:t> </a:t>
            </a:r>
            <a:r>
              <a:rPr lang="es-EC" b="1" u="sng" dirty="0" err="1">
                <a:latin typeface="Century Gothic" pitchFamily="34" charset="0"/>
              </a:rPr>
              <a:t>Did</a:t>
            </a:r>
            <a:r>
              <a:rPr lang="es-EC" dirty="0">
                <a:latin typeface="Century Gothic" pitchFamily="34" charset="0"/>
              </a:rPr>
              <a:t> </a:t>
            </a:r>
            <a:r>
              <a:rPr lang="es-EC" dirty="0" err="1">
                <a:latin typeface="Century Gothic" pitchFamily="34" charset="0"/>
              </a:rPr>
              <a:t>Susan</a:t>
            </a:r>
            <a:r>
              <a:rPr lang="es-EC" dirty="0">
                <a:latin typeface="Century Gothic" pitchFamily="34" charset="0"/>
              </a:rPr>
              <a:t> </a:t>
            </a:r>
            <a:r>
              <a:rPr lang="es-EC" b="1" u="sng" dirty="0" err="1">
                <a:latin typeface="Century Gothic" pitchFamily="34" charset="0"/>
              </a:rPr>
              <a:t>go</a:t>
            </a:r>
            <a:r>
              <a:rPr lang="es-EC" dirty="0">
                <a:latin typeface="Century Gothic" pitchFamily="34" charset="0"/>
              </a:rPr>
              <a:t> to </a:t>
            </a:r>
            <a:r>
              <a:rPr lang="es-EC" dirty="0" err="1">
                <a:latin typeface="Century Gothic" pitchFamily="34" charset="0"/>
              </a:rPr>
              <a:t>the</a:t>
            </a:r>
            <a:r>
              <a:rPr lang="es-EC" dirty="0">
                <a:latin typeface="Century Gothic" pitchFamily="34" charset="0"/>
              </a:rPr>
              <a:t> </a:t>
            </a:r>
            <a:r>
              <a:rPr lang="es-EC" dirty="0" err="1">
                <a:latin typeface="Century Gothic" pitchFamily="34" charset="0"/>
              </a:rPr>
              <a:t>beach</a:t>
            </a:r>
            <a:r>
              <a:rPr lang="es-EC" dirty="0">
                <a:latin typeface="Century Gothic" pitchFamily="34" charset="0"/>
              </a:rPr>
              <a:t>?</a:t>
            </a:r>
          </a:p>
          <a:p>
            <a:pPr>
              <a:buNone/>
            </a:pPr>
            <a:endParaRPr lang="es-EC" dirty="0">
              <a:latin typeface="Century Gothic" pitchFamily="34" charset="0"/>
            </a:endParaRPr>
          </a:p>
          <a:p>
            <a:pPr>
              <a:buNone/>
            </a:pPr>
            <a:endParaRPr lang="es-EC" dirty="0">
              <a:latin typeface="Century Gothic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267744" y="1700808"/>
            <a:ext cx="1728192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>
                <a:solidFill>
                  <a:schemeClr val="tx1"/>
                </a:solidFill>
              </a:rPr>
              <a:t>SUBJECT</a:t>
            </a:r>
          </a:p>
        </p:txBody>
      </p:sp>
      <p:sp>
        <p:nvSpPr>
          <p:cNvPr id="5" name="4 Rectángulo"/>
          <p:cNvSpPr/>
          <p:nvPr/>
        </p:nvSpPr>
        <p:spPr>
          <a:xfrm>
            <a:off x="323528" y="1700808"/>
            <a:ext cx="1296144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>
                <a:solidFill>
                  <a:schemeClr val="tx1"/>
                </a:solidFill>
              </a:rPr>
              <a:t>DID</a:t>
            </a:r>
          </a:p>
        </p:txBody>
      </p:sp>
      <p:sp>
        <p:nvSpPr>
          <p:cNvPr id="6" name="5 Rectángulo"/>
          <p:cNvSpPr/>
          <p:nvPr/>
        </p:nvSpPr>
        <p:spPr>
          <a:xfrm>
            <a:off x="4572000" y="1700808"/>
            <a:ext cx="1152128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>
                <a:solidFill>
                  <a:schemeClr val="tx1"/>
                </a:solidFill>
              </a:rPr>
              <a:t>VERB </a:t>
            </a:r>
          </a:p>
        </p:txBody>
      </p:sp>
      <p:sp>
        <p:nvSpPr>
          <p:cNvPr id="7" name="6 Más"/>
          <p:cNvSpPr/>
          <p:nvPr/>
        </p:nvSpPr>
        <p:spPr>
          <a:xfrm>
            <a:off x="1691680" y="1700808"/>
            <a:ext cx="432048" cy="36004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8" name="7 Más"/>
          <p:cNvSpPr/>
          <p:nvPr/>
        </p:nvSpPr>
        <p:spPr>
          <a:xfrm>
            <a:off x="4067944" y="1772816"/>
            <a:ext cx="432048" cy="36004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9" name="8 Más"/>
          <p:cNvSpPr/>
          <p:nvPr/>
        </p:nvSpPr>
        <p:spPr>
          <a:xfrm>
            <a:off x="5724128" y="1700808"/>
            <a:ext cx="432048" cy="36004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0" name="9 Rectángulo"/>
          <p:cNvSpPr/>
          <p:nvPr/>
        </p:nvSpPr>
        <p:spPr>
          <a:xfrm>
            <a:off x="6156176" y="1700808"/>
            <a:ext cx="2232248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>
                <a:solidFill>
                  <a:schemeClr val="tx1"/>
                </a:solidFill>
              </a:rPr>
              <a:t>COMPLEMENT?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 fontScale="90000"/>
          </a:bodyPr>
          <a:lstStyle/>
          <a:p>
            <a:r>
              <a:rPr lang="es-EC" dirty="0" err="1">
                <a:latin typeface="Century Gothic" pitchFamily="34" charset="0"/>
              </a:rPr>
              <a:t>Ready</a:t>
            </a:r>
            <a:r>
              <a:rPr lang="es-EC" dirty="0">
                <a:latin typeface="Century Gothic" pitchFamily="34" charset="0"/>
              </a:rPr>
              <a:t> </a:t>
            </a:r>
            <a:r>
              <a:rPr lang="es-EC" dirty="0" err="1">
                <a:latin typeface="Century Gothic" pitchFamily="34" charset="0"/>
              </a:rPr>
              <a:t>for</a:t>
            </a:r>
            <a:r>
              <a:rPr lang="es-EC" dirty="0">
                <a:latin typeface="Century Gothic" pitchFamily="34" charset="0"/>
              </a:rPr>
              <a:t> </a:t>
            </a:r>
            <a:r>
              <a:rPr lang="es-EC" dirty="0" err="1">
                <a:latin typeface="Century Gothic" pitchFamily="34" charset="0"/>
              </a:rPr>
              <a:t>doing</a:t>
            </a:r>
            <a:r>
              <a:rPr lang="es-EC" dirty="0">
                <a:latin typeface="Century Gothic" pitchFamily="34" charset="0"/>
              </a:rPr>
              <a:t> </a:t>
            </a:r>
            <a:r>
              <a:rPr lang="es-EC" dirty="0" err="1">
                <a:latin typeface="Century Gothic" pitchFamily="34" charset="0"/>
              </a:rPr>
              <a:t>an</a:t>
            </a:r>
            <a:r>
              <a:rPr lang="es-EC" dirty="0">
                <a:latin typeface="Century Gothic" pitchFamily="34" charset="0"/>
              </a:rPr>
              <a:t> </a:t>
            </a:r>
            <a:r>
              <a:rPr lang="es-EC" dirty="0" err="1">
                <a:latin typeface="Century Gothic" pitchFamily="34" charset="0"/>
              </a:rPr>
              <a:t>activity</a:t>
            </a:r>
            <a:r>
              <a:rPr lang="es-EC" dirty="0">
                <a:latin typeface="Century Gothic" pitchFamily="34" charset="0"/>
              </a:rPr>
              <a:t>?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24744"/>
            <a:ext cx="7467600" cy="4873752"/>
          </a:xfrm>
        </p:spPr>
        <p:txBody>
          <a:bodyPr>
            <a:normAutofit/>
          </a:bodyPr>
          <a:lstStyle/>
          <a:p>
            <a:r>
              <a:rPr lang="es-EC" dirty="0">
                <a:latin typeface="Century Gothic" pitchFamily="34" charset="0"/>
              </a:rPr>
              <a:t>Complete </a:t>
            </a:r>
            <a:r>
              <a:rPr lang="es-EC" dirty="0" err="1">
                <a:latin typeface="Century Gothic" pitchFamily="34" charset="0"/>
              </a:rPr>
              <a:t>the</a:t>
            </a:r>
            <a:r>
              <a:rPr lang="es-EC" dirty="0">
                <a:latin typeface="Century Gothic" pitchFamily="34" charset="0"/>
              </a:rPr>
              <a:t> </a:t>
            </a:r>
            <a:r>
              <a:rPr lang="es-EC" dirty="0" err="1">
                <a:latin typeface="Century Gothic" pitchFamily="34" charset="0"/>
              </a:rPr>
              <a:t>following</a:t>
            </a:r>
            <a:r>
              <a:rPr lang="es-EC" dirty="0">
                <a:latin typeface="Century Gothic" pitchFamily="34" charset="0"/>
              </a:rPr>
              <a:t> </a:t>
            </a:r>
            <a:r>
              <a:rPr lang="es-EC" dirty="0" err="1">
                <a:latin typeface="Century Gothic" pitchFamily="34" charset="0"/>
              </a:rPr>
              <a:t>sentences</a:t>
            </a:r>
            <a:r>
              <a:rPr lang="es-EC" dirty="0">
                <a:latin typeface="Century Gothic" pitchFamily="34" charset="0"/>
              </a:rPr>
              <a:t> </a:t>
            </a:r>
            <a:r>
              <a:rPr lang="es-EC" dirty="0" err="1">
                <a:latin typeface="Century Gothic" pitchFamily="34" charset="0"/>
              </a:rPr>
              <a:t>with</a:t>
            </a:r>
            <a:r>
              <a:rPr lang="es-EC" dirty="0">
                <a:latin typeface="Century Gothic" pitchFamily="34" charset="0"/>
              </a:rPr>
              <a:t> </a:t>
            </a:r>
            <a:r>
              <a:rPr lang="es-EC" dirty="0" err="1">
                <a:latin typeface="Century Gothic" pitchFamily="34" charset="0"/>
              </a:rPr>
              <a:t>the</a:t>
            </a:r>
            <a:r>
              <a:rPr lang="es-EC" dirty="0">
                <a:latin typeface="Century Gothic" pitchFamily="34" charset="0"/>
              </a:rPr>
              <a:t> </a:t>
            </a:r>
            <a:r>
              <a:rPr lang="es-EC" dirty="0" err="1">
                <a:latin typeface="Century Gothic" pitchFamily="34" charset="0"/>
              </a:rPr>
              <a:t>past</a:t>
            </a:r>
            <a:r>
              <a:rPr lang="es-EC" dirty="0">
                <a:latin typeface="Century Gothic" pitchFamily="34" charset="0"/>
              </a:rPr>
              <a:t> simple tense of </a:t>
            </a:r>
            <a:r>
              <a:rPr lang="es-EC" dirty="0" err="1">
                <a:latin typeface="Century Gothic" pitchFamily="34" charset="0"/>
              </a:rPr>
              <a:t>the</a:t>
            </a:r>
            <a:r>
              <a:rPr lang="es-EC" dirty="0">
                <a:latin typeface="Century Gothic" pitchFamily="34" charset="0"/>
              </a:rPr>
              <a:t> </a:t>
            </a:r>
            <a:r>
              <a:rPr lang="es-EC" dirty="0" err="1">
                <a:latin typeface="Century Gothic" pitchFamily="34" charset="0"/>
              </a:rPr>
              <a:t>verb</a:t>
            </a:r>
            <a:r>
              <a:rPr lang="es-EC" dirty="0">
                <a:latin typeface="Century Gothic" pitchFamily="34" charset="0"/>
              </a:rPr>
              <a:t> </a:t>
            </a:r>
            <a:r>
              <a:rPr lang="es-EC" dirty="0" err="1">
                <a:latin typeface="Century Gothic" pitchFamily="34" charset="0"/>
              </a:rPr>
              <a:t>give</a:t>
            </a:r>
            <a:r>
              <a:rPr lang="es-EC" dirty="0">
                <a:latin typeface="Century Gothic" pitchFamily="34" charset="0"/>
              </a:rPr>
              <a:t>.</a:t>
            </a:r>
          </a:p>
          <a:p>
            <a:pPr>
              <a:buNone/>
            </a:pPr>
            <a:endParaRPr lang="es-EC" dirty="0">
              <a:latin typeface="Century Gothic" pitchFamily="34" charset="0"/>
            </a:endParaRPr>
          </a:p>
          <a:p>
            <a:pPr marL="457200" indent="-457200">
              <a:buAutoNum type="arabicPeriod"/>
            </a:pPr>
            <a:r>
              <a:rPr lang="es-EC" dirty="0">
                <a:latin typeface="Century Gothic" pitchFamily="34" charset="0"/>
              </a:rPr>
              <a:t>I ______________ (</a:t>
            </a:r>
            <a:r>
              <a:rPr lang="es-EC" dirty="0" err="1">
                <a:latin typeface="Century Gothic" pitchFamily="34" charset="0"/>
              </a:rPr>
              <a:t>go</a:t>
            </a:r>
            <a:r>
              <a:rPr lang="es-EC" dirty="0">
                <a:latin typeface="Century Gothic" pitchFamily="34" charset="0"/>
              </a:rPr>
              <a:t>) </a:t>
            </a:r>
            <a:r>
              <a:rPr lang="es-EC" dirty="0" err="1">
                <a:latin typeface="Century Gothic" pitchFamily="34" charset="0"/>
              </a:rPr>
              <a:t>to</a:t>
            </a:r>
            <a:r>
              <a:rPr lang="es-EC" dirty="0">
                <a:latin typeface="Century Gothic" pitchFamily="34" charset="0"/>
              </a:rPr>
              <a:t> </a:t>
            </a:r>
            <a:r>
              <a:rPr lang="es-EC" dirty="0" err="1">
                <a:latin typeface="Century Gothic" pitchFamily="34" charset="0"/>
              </a:rPr>
              <a:t>the</a:t>
            </a:r>
            <a:r>
              <a:rPr lang="es-EC" dirty="0">
                <a:latin typeface="Century Gothic" pitchFamily="34" charset="0"/>
              </a:rPr>
              <a:t> </a:t>
            </a:r>
            <a:r>
              <a:rPr lang="es-EC" dirty="0" err="1">
                <a:latin typeface="Century Gothic" pitchFamily="34" charset="0"/>
              </a:rPr>
              <a:t>movies</a:t>
            </a:r>
            <a:r>
              <a:rPr lang="es-EC" dirty="0">
                <a:latin typeface="Century Gothic" pitchFamily="34" charset="0"/>
              </a:rPr>
              <a:t> </a:t>
            </a:r>
            <a:r>
              <a:rPr lang="es-EC" dirty="0" err="1">
                <a:latin typeface="Century Gothic" pitchFamily="34" charset="0"/>
              </a:rPr>
              <a:t>with</a:t>
            </a:r>
            <a:r>
              <a:rPr lang="es-EC" dirty="0">
                <a:latin typeface="Century Gothic" pitchFamily="34" charset="0"/>
              </a:rPr>
              <a:t> Ed.</a:t>
            </a:r>
          </a:p>
          <a:p>
            <a:pPr marL="457200" indent="-457200">
              <a:buAutoNum type="arabicPeriod"/>
            </a:pPr>
            <a:r>
              <a:rPr lang="es-EC" dirty="0" err="1">
                <a:latin typeface="Century Gothic" pitchFamily="34" charset="0"/>
              </a:rPr>
              <a:t>She</a:t>
            </a:r>
            <a:r>
              <a:rPr lang="es-EC" dirty="0">
                <a:latin typeface="Century Gothic" pitchFamily="34" charset="0"/>
              </a:rPr>
              <a:t> ______________ (decide) </a:t>
            </a:r>
            <a:r>
              <a:rPr lang="es-EC" dirty="0" err="1">
                <a:latin typeface="Century Gothic" pitchFamily="34" charset="0"/>
              </a:rPr>
              <a:t>to</a:t>
            </a:r>
            <a:r>
              <a:rPr lang="es-EC" dirty="0">
                <a:latin typeface="Century Gothic" pitchFamily="34" charset="0"/>
              </a:rPr>
              <a:t> </a:t>
            </a:r>
            <a:r>
              <a:rPr lang="es-EC" dirty="0" err="1">
                <a:latin typeface="Century Gothic" pitchFamily="34" charset="0"/>
              </a:rPr>
              <a:t>read</a:t>
            </a:r>
            <a:r>
              <a:rPr lang="es-EC" dirty="0">
                <a:latin typeface="Century Gothic" pitchFamily="34" charset="0"/>
              </a:rPr>
              <a:t> </a:t>
            </a:r>
            <a:r>
              <a:rPr lang="es-EC" dirty="0" err="1">
                <a:latin typeface="Century Gothic" pitchFamily="34" charset="0"/>
              </a:rPr>
              <a:t>the</a:t>
            </a:r>
            <a:r>
              <a:rPr lang="es-EC" dirty="0">
                <a:latin typeface="Century Gothic" pitchFamily="34" charset="0"/>
              </a:rPr>
              <a:t> </a:t>
            </a:r>
            <a:r>
              <a:rPr lang="es-EC" dirty="0" err="1">
                <a:latin typeface="Century Gothic" pitchFamily="34" charset="0"/>
              </a:rPr>
              <a:t>story</a:t>
            </a:r>
            <a:r>
              <a:rPr lang="es-EC" dirty="0">
                <a:latin typeface="Century Gothic" pitchFamily="34" charset="0"/>
              </a:rPr>
              <a:t>.</a:t>
            </a:r>
          </a:p>
          <a:p>
            <a:pPr marL="457200" indent="-457200">
              <a:buAutoNum type="arabicPeriod"/>
            </a:pPr>
            <a:r>
              <a:rPr lang="es-EC" dirty="0" err="1">
                <a:latin typeface="Century Gothic" pitchFamily="34" charset="0"/>
              </a:rPr>
              <a:t>We</a:t>
            </a:r>
            <a:r>
              <a:rPr lang="es-EC" dirty="0">
                <a:latin typeface="Century Gothic" pitchFamily="34" charset="0"/>
              </a:rPr>
              <a:t> ______________ (</a:t>
            </a:r>
            <a:r>
              <a:rPr lang="es-EC" dirty="0" err="1">
                <a:latin typeface="Century Gothic" pitchFamily="34" charset="0"/>
              </a:rPr>
              <a:t>hurry</a:t>
            </a:r>
            <a:r>
              <a:rPr lang="es-EC" dirty="0">
                <a:latin typeface="Century Gothic" pitchFamily="34" charset="0"/>
              </a:rPr>
              <a:t>) up </a:t>
            </a:r>
            <a:r>
              <a:rPr lang="es-EC" dirty="0" err="1">
                <a:latin typeface="Century Gothic" pitchFamily="34" charset="0"/>
              </a:rPr>
              <a:t>doing</a:t>
            </a:r>
            <a:r>
              <a:rPr lang="es-EC" dirty="0">
                <a:latin typeface="Century Gothic" pitchFamily="34" charset="0"/>
              </a:rPr>
              <a:t> </a:t>
            </a:r>
            <a:r>
              <a:rPr lang="es-EC" dirty="0" err="1">
                <a:latin typeface="Century Gothic" pitchFamily="34" charset="0"/>
              </a:rPr>
              <a:t>the</a:t>
            </a:r>
            <a:r>
              <a:rPr lang="es-EC" dirty="0">
                <a:latin typeface="Century Gothic" pitchFamily="34" charset="0"/>
              </a:rPr>
              <a:t> </a:t>
            </a:r>
            <a:r>
              <a:rPr lang="es-EC" dirty="0" err="1">
                <a:latin typeface="Century Gothic" pitchFamily="34" charset="0"/>
              </a:rPr>
              <a:t>quiz</a:t>
            </a:r>
            <a:r>
              <a:rPr lang="es-EC" dirty="0">
                <a:latin typeface="Century Gothic" pitchFamily="34" charset="0"/>
              </a:rPr>
              <a:t>.</a:t>
            </a:r>
          </a:p>
          <a:p>
            <a:pPr marL="457200" indent="-457200">
              <a:buAutoNum type="arabicPeriod"/>
            </a:pPr>
            <a:r>
              <a:rPr lang="es-EC" dirty="0" err="1">
                <a:latin typeface="Century Gothic" pitchFamily="34" charset="0"/>
              </a:rPr>
              <a:t>They</a:t>
            </a:r>
            <a:r>
              <a:rPr lang="es-EC" dirty="0">
                <a:latin typeface="Century Gothic" pitchFamily="34" charset="0"/>
              </a:rPr>
              <a:t> ______________ (</a:t>
            </a:r>
            <a:r>
              <a:rPr lang="es-EC" dirty="0" err="1">
                <a:latin typeface="Century Gothic" pitchFamily="34" charset="0"/>
              </a:rPr>
              <a:t>not</a:t>
            </a:r>
            <a:r>
              <a:rPr lang="es-EC" dirty="0">
                <a:latin typeface="Century Gothic" pitchFamily="34" charset="0"/>
              </a:rPr>
              <a:t>/</a:t>
            </a:r>
            <a:r>
              <a:rPr lang="es-EC" dirty="0" err="1">
                <a:latin typeface="Century Gothic" pitchFamily="34" charset="0"/>
              </a:rPr>
              <a:t>walk</a:t>
            </a:r>
            <a:r>
              <a:rPr lang="es-EC" dirty="0">
                <a:latin typeface="Century Gothic" pitchFamily="34" charset="0"/>
              </a:rPr>
              <a:t>) </a:t>
            </a:r>
            <a:r>
              <a:rPr lang="es-EC" dirty="0" err="1">
                <a:latin typeface="Century Gothic" pitchFamily="34" charset="0"/>
              </a:rPr>
              <a:t>to</a:t>
            </a:r>
            <a:r>
              <a:rPr lang="es-EC" dirty="0">
                <a:latin typeface="Century Gothic" pitchFamily="34" charset="0"/>
              </a:rPr>
              <a:t> </a:t>
            </a:r>
            <a:r>
              <a:rPr lang="es-EC" dirty="0" err="1">
                <a:latin typeface="Century Gothic" pitchFamily="34" charset="0"/>
              </a:rPr>
              <a:t>school</a:t>
            </a:r>
            <a:r>
              <a:rPr lang="es-EC" dirty="0">
                <a:latin typeface="Century Gothic" pitchFamily="34" charset="0"/>
              </a:rPr>
              <a:t>.</a:t>
            </a:r>
          </a:p>
          <a:p>
            <a:pPr marL="457200" indent="-457200">
              <a:buAutoNum type="arabicPeriod"/>
            </a:pPr>
            <a:r>
              <a:rPr lang="es-EC" dirty="0" err="1">
                <a:latin typeface="Century Gothic" pitchFamily="34" charset="0"/>
              </a:rPr>
              <a:t>Sue</a:t>
            </a:r>
            <a:r>
              <a:rPr lang="es-EC" dirty="0">
                <a:latin typeface="Century Gothic" pitchFamily="34" charset="0"/>
              </a:rPr>
              <a:t> _____________ (</a:t>
            </a:r>
            <a:r>
              <a:rPr lang="es-EC" dirty="0" err="1">
                <a:latin typeface="Century Gothic" pitchFamily="34" charset="0"/>
              </a:rPr>
              <a:t>not</a:t>
            </a:r>
            <a:r>
              <a:rPr lang="es-EC" dirty="0">
                <a:latin typeface="Century Gothic" pitchFamily="34" charset="0"/>
              </a:rPr>
              <a:t>/</a:t>
            </a:r>
            <a:r>
              <a:rPr lang="es-EC" dirty="0" err="1">
                <a:latin typeface="Century Gothic" pitchFamily="34" charset="0"/>
              </a:rPr>
              <a:t>play</a:t>
            </a:r>
            <a:r>
              <a:rPr lang="es-EC" dirty="0">
                <a:latin typeface="Century Gothic" pitchFamily="34" charset="0"/>
              </a:rPr>
              <a:t>) soccer.</a:t>
            </a:r>
          </a:p>
          <a:p>
            <a:pPr marL="457200" indent="-457200">
              <a:buAutoNum type="arabicPeriod"/>
            </a:pPr>
            <a:r>
              <a:rPr lang="es-EC" dirty="0">
                <a:latin typeface="Century Gothic" pitchFamily="34" charset="0"/>
              </a:rPr>
              <a:t>My </a:t>
            </a:r>
            <a:r>
              <a:rPr lang="es-EC" dirty="0" err="1">
                <a:latin typeface="Century Gothic" pitchFamily="34" charset="0"/>
              </a:rPr>
              <a:t>dog</a:t>
            </a:r>
            <a:r>
              <a:rPr lang="es-EC" dirty="0">
                <a:latin typeface="Century Gothic" pitchFamily="34" charset="0"/>
              </a:rPr>
              <a:t> ____________ (</a:t>
            </a:r>
            <a:r>
              <a:rPr lang="es-EC" dirty="0" err="1">
                <a:latin typeface="Century Gothic" pitchFamily="34" charset="0"/>
              </a:rPr>
              <a:t>bury</a:t>
            </a:r>
            <a:r>
              <a:rPr lang="es-EC" dirty="0">
                <a:latin typeface="Century Gothic" pitchFamily="34" charset="0"/>
              </a:rPr>
              <a:t>) </a:t>
            </a:r>
            <a:r>
              <a:rPr lang="es-EC" dirty="0" err="1">
                <a:latin typeface="Century Gothic" pitchFamily="34" charset="0"/>
              </a:rPr>
              <a:t>its</a:t>
            </a:r>
            <a:r>
              <a:rPr lang="es-EC" dirty="0">
                <a:latin typeface="Century Gothic" pitchFamily="34" charset="0"/>
              </a:rPr>
              <a:t> </a:t>
            </a:r>
            <a:r>
              <a:rPr lang="es-EC" dirty="0" err="1">
                <a:latin typeface="Century Gothic" pitchFamily="34" charset="0"/>
              </a:rPr>
              <a:t>bone</a:t>
            </a:r>
            <a:r>
              <a:rPr lang="es-EC" dirty="0">
                <a:latin typeface="Century Gothic" pitchFamily="34" charset="0"/>
              </a:rPr>
              <a:t> </a:t>
            </a:r>
            <a:r>
              <a:rPr lang="es-EC" dirty="0" err="1">
                <a:latin typeface="Century Gothic" pitchFamily="34" charset="0"/>
              </a:rPr>
              <a:t>outside</a:t>
            </a:r>
            <a:r>
              <a:rPr lang="es-EC" dirty="0">
                <a:latin typeface="Century Gothic" pitchFamily="34" charset="0"/>
              </a:rPr>
              <a:t>.</a:t>
            </a:r>
          </a:p>
          <a:p>
            <a:pPr marL="457200" indent="-457200">
              <a:buAutoNum type="arabicPeriod"/>
            </a:pPr>
            <a:r>
              <a:rPr lang="es-EC" dirty="0">
                <a:latin typeface="Century Gothic" pitchFamily="34" charset="0"/>
              </a:rPr>
              <a:t>_____ </a:t>
            </a:r>
            <a:r>
              <a:rPr lang="es-EC" dirty="0" err="1">
                <a:latin typeface="Century Gothic" pitchFamily="34" charset="0"/>
              </a:rPr>
              <a:t>you</a:t>
            </a:r>
            <a:r>
              <a:rPr lang="es-EC" dirty="0">
                <a:latin typeface="Century Gothic" pitchFamily="34" charset="0"/>
              </a:rPr>
              <a:t> _____ (</a:t>
            </a:r>
            <a:r>
              <a:rPr lang="es-EC" dirty="0" err="1">
                <a:latin typeface="Century Gothic" pitchFamily="34" charset="0"/>
              </a:rPr>
              <a:t>watch</a:t>
            </a:r>
            <a:r>
              <a:rPr lang="es-EC" dirty="0">
                <a:latin typeface="Century Gothic" pitchFamily="34" charset="0"/>
              </a:rPr>
              <a:t>) </a:t>
            </a:r>
            <a:r>
              <a:rPr lang="es-EC" dirty="0" err="1">
                <a:latin typeface="Century Gothic" pitchFamily="34" charset="0"/>
              </a:rPr>
              <a:t>the</a:t>
            </a:r>
            <a:r>
              <a:rPr lang="es-EC" dirty="0">
                <a:latin typeface="Century Gothic" pitchFamily="34" charset="0"/>
              </a:rPr>
              <a:t> </a:t>
            </a:r>
            <a:r>
              <a:rPr lang="es-EC" dirty="0" err="1">
                <a:latin typeface="Century Gothic" pitchFamily="34" charset="0"/>
              </a:rPr>
              <a:t>movie</a:t>
            </a:r>
            <a:r>
              <a:rPr lang="es-EC" dirty="0">
                <a:latin typeface="Century Gothic" pitchFamily="34" charset="0"/>
              </a:rPr>
              <a:t> </a:t>
            </a:r>
            <a:r>
              <a:rPr lang="es-EC" dirty="0" err="1">
                <a:latin typeface="Century Gothic" pitchFamily="34" charset="0"/>
              </a:rPr>
              <a:t>on</a:t>
            </a:r>
            <a:r>
              <a:rPr lang="es-EC" dirty="0">
                <a:latin typeface="Century Gothic" pitchFamily="34" charset="0"/>
              </a:rPr>
              <a:t> Netflix?</a:t>
            </a:r>
          </a:p>
          <a:p>
            <a:pPr marL="457200" indent="-457200">
              <a:buAutoNum type="arabicPeriod"/>
            </a:pPr>
            <a:endParaRPr lang="es-EC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tras en madera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Letras en madera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etras en made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TM03090434[[fn=Letras en madera]]</Template>
  <TotalTime>818</TotalTime>
  <Words>409</Words>
  <Application>Microsoft Office PowerPoint</Application>
  <PresentationFormat>Presentación en pantalla (4:3)</PresentationFormat>
  <Paragraphs>113</Paragraphs>
  <Slides>7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7" baseType="lpstr">
      <vt:lpstr>Angsana New</vt:lpstr>
      <vt:lpstr>Arial</vt:lpstr>
      <vt:lpstr>Calibri</vt:lpstr>
      <vt:lpstr>Century Gothic</vt:lpstr>
      <vt:lpstr>Rockwell</vt:lpstr>
      <vt:lpstr>Rockwell Condensed</vt:lpstr>
      <vt:lpstr>Tahoma</vt:lpstr>
      <vt:lpstr>Wingdings</vt:lpstr>
      <vt:lpstr>Letras en madera</vt:lpstr>
      <vt:lpstr>Unknown</vt:lpstr>
      <vt:lpstr>Past simple tense </vt:lpstr>
      <vt:lpstr>When do we use Past Simple Tense?</vt:lpstr>
      <vt:lpstr>Kinds of verbs</vt:lpstr>
      <vt:lpstr>Presentación de PowerPoint</vt:lpstr>
      <vt:lpstr>Kinds of sentences in past simple tense</vt:lpstr>
      <vt:lpstr>Presentación de PowerPoint</vt:lpstr>
      <vt:lpstr>Ready for doing an activity?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MEANS OF TRANSPORTATION</dc:title>
  <dc:creator>MARGIE</dc:creator>
  <cp:lastModifiedBy>Camilo</cp:lastModifiedBy>
  <cp:revision>56</cp:revision>
  <dcterms:created xsi:type="dcterms:W3CDTF">2012-11-27T03:03:23Z</dcterms:created>
  <dcterms:modified xsi:type="dcterms:W3CDTF">2020-03-24T20:44:41Z</dcterms:modified>
</cp:coreProperties>
</file>