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4" autoAdjust="0"/>
    <p:restoredTop sz="94660"/>
  </p:normalViewPr>
  <p:slideViewPr>
    <p:cSldViewPr snapToGrid="0">
      <p:cViewPr varScale="1">
        <p:scale>
          <a:sx n="90" d="100"/>
          <a:sy n="90" d="100"/>
        </p:scale>
        <p:origin x="4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0C65AA-0D8A-4A83-8F49-304FF6452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err="1"/>
              <a:t>The</a:t>
            </a:r>
            <a:r>
              <a:rPr lang="es-CL" dirty="0"/>
              <a:t> </a:t>
            </a:r>
            <a:r>
              <a:rPr lang="es-CL" dirty="0" err="1"/>
              <a:t>present</a:t>
            </a:r>
            <a:r>
              <a:rPr lang="es-CL" dirty="0"/>
              <a:t> simple</a:t>
            </a:r>
          </a:p>
        </p:txBody>
      </p:sp>
    </p:spTree>
    <p:extLst>
      <p:ext uri="{BB962C8B-B14F-4D97-AF65-F5344CB8AC3E}">
        <p14:creationId xmlns:p14="http://schemas.microsoft.com/office/powerpoint/2010/main" val="1271582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124887-8460-44E2-822C-5EC41B1B3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For</a:t>
            </a:r>
            <a:r>
              <a:rPr lang="es-CL" dirty="0"/>
              <a:t> </a:t>
            </a:r>
            <a:r>
              <a:rPr lang="es-CL" dirty="0" err="1"/>
              <a:t>what</a:t>
            </a:r>
            <a:r>
              <a:rPr lang="es-CL" dirty="0"/>
              <a:t> do </a:t>
            </a:r>
            <a:r>
              <a:rPr lang="es-CL" dirty="0" err="1"/>
              <a:t>we</a:t>
            </a:r>
            <a:r>
              <a:rPr lang="es-CL" dirty="0"/>
              <a:t> use </a:t>
            </a:r>
            <a:r>
              <a:rPr lang="es-CL" dirty="0" err="1"/>
              <a:t>the</a:t>
            </a:r>
            <a:r>
              <a:rPr lang="es-CL" dirty="0"/>
              <a:t> </a:t>
            </a:r>
            <a:r>
              <a:rPr lang="es-CL" dirty="0" err="1"/>
              <a:t>present</a:t>
            </a:r>
            <a:r>
              <a:rPr lang="es-CL" dirty="0"/>
              <a:t> simple?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CA3595-A9CF-42A4-9F56-A842A91E7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s-CL" dirty="0">
                <a:cs typeface="Times New Roman" panose="02020603050405020304" pitchFamily="18" charset="0"/>
              </a:rPr>
              <a:t>Use the </a:t>
            </a:r>
            <a:r>
              <a:rPr lang="en-US" altLang="es-CL" dirty="0">
                <a:solidFill>
                  <a:srgbClr val="FF0066"/>
                </a:solidFill>
                <a:cs typeface="Times New Roman" panose="02020603050405020304" pitchFamily="18" charset="0"/>
              </a:rPr>
              <a:t>Present</a:t>
            </a:r>
            <a:r>
              <a:rPr lang="en-US" altLang="es-CL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s-CL" dirty="0">
                <a:solidFill>
                  <a:srgbClr val="FF0066"/>
                </a:solidFill>
                <a:cs typeface="Times New Roman" panose="02020603050405020304" pitchFamily="18" charset="0"/>
              </a:rPr>
              <a:t>Simple </a:t>
            </a:r>
            <a:r>
              <a:rPr lang="en-US" altLang="es-CL" dirty="0">
                <a:cs typeface="Times New Roman" panose="02020603050405020304" pitchFamily="18" charset="0"/>
              </a:rPr>
              <a:t>to express the idea that </a:t>
            </a:r>
            <a:r>
              <a:rPr lang="en-US" altLang="es-CL" b="1" i="1" dirty="0">
                <a:solidFill>
                  <a:schemeClr val="accent2"/>
                </a:solidFill>
                <a:cs typeface="Times New Roman" panose="02020603050405020304" pitchFamily="18" charset="0"/>
              </a:rPr>
              <a:t>an action is repeated or usual.</a:t>
            </a:r>
            <a:r>
              <a:rPr lang="en-US" altLang="es-CL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s-CL" dirty="0">
                <a:cs typeface="Times New Roman" panose="02020603050405020304" pitchFamily="18" charset="0"/>
              </a:rPr>
              <a:t>The action can be a habit, a hobby, a daily event, a scheduled event or something that often happens.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Examples:</a:t>
            </a:r>
          </a:p>
          <a:p>
            <a:pPr marL="457200" lvl="1" indent="0">
              <a:buNone/>
            </a:pPr>
            <a:endParaRPr lang="en-US" dirty="0"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I play tennis on Saturday.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She does exercise 3 times per week.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We do not play Free Fire.</a:t>
            </a:r>
          </a:p>
          <a:p>
            <a:pPr lvl="1"/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414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841E06-24E5-4528-B31F-280E47ECE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How</a:t>
            </a:r>
            <a:r>
              <a:rPr lang="es-CL" dirty="0"/>
              <a:t> do </a:t>
            </a:r>
            <a:r>
              <a:rPr lang="es-CL" dirty="0" err="1"/>
              <a:t>we</a:t>
            </a:r>
            <a:r>
              <a:rPr lang="es-CL" dirty="0"/>
              <a:t> </a:t>
            </a:r>
            <a:r>
              <a:rPr lang="es-CL" dirty="0" err="1"/>
              <a:t>form</a:t>
            </a:r>
            <a:r>
              <a:rPr lang="es-CL" dirty="0"/>
              <a:t> </a:t>
            </a:r>
            <a:r>
              <a:rPr lang="es-CL" dirty="0" err="1"/>
              <a:t>present</a:t>
            </a:r>
            <a:r>
              <a:rPr lang="es-CL" dirty="0"/>
              <a:t> simple?</a:t>
            </a:r>
          </a:p>
        </p:txBody>
      </p:sp>
      <p:sp>
        <p:nvSpPr>
          <p:cNvPr id="4" name="Rectángulo: esquinas diagonales redondeadas 3">
            <a:extLst>
              <a:ext uri="{FF2B5EF4-FFF2-40B4-BE49-F238E27FC236}">
                <a16:creationId xmlns:a16="http://schemas.microsoft.com/office/drawing/2014/main" id="{939B3AE9-DA31-43E0-A3DA-FD9748F9125B}"/>
              </a:ext>
            </a:extLst>
          </p:cNvPr>
          <p:cNvSpPr/>
          <p:nvPr/>
        </p:nvSpPr>
        <p:spPr>
          <a:xfrm>
            <a:off x="1868557" y="2491409"/>
            <a:ext cx="4585252" cy="371061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679BCF-7F46-40C6-A4D9-3B9D2691C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u="sng" dirty="0" err="1"/>
              <a:t>Affirmative</a:t>
            </a:r>
            <a:r>
              <a:rPr lang="es-CL" u="sng" dirty="0"/>
              <a:t>:</a:t>
            </a:r>
          </a:p>
          <a:p>
            <a:pPr lvl="1"/>
            <a:r>
              <a:rPr lang="es-CL" dirty="0"/>
              <a:t>SUBJECT + </a:t>
            </a:r>
            <a:r>
              <a:rPr lang="es-CL" dirty="0">
                <a:solidFill>
                  <a:srgbClr val="FFFF00"/>
                </a:solidFill>
              </a:rPr>
              <a:t>VERB</a:t>
            </a:r>
            <a:r>
              <a:rPr lang="es-CL" u="sng" dirty="0">
                <a:solidFill>
                  <a:srgbClr val="FFFF00"/>
                </a:solidFill>
              </a:rPr>
              <a:t>(S)</a:t>
            </a:r>
            <a:r>
              <a:rPr lang="es-CL" dirty="0">
                <a:solidFill>
                  <a:srgbClr val="FFFF00"/>
                </a:solidFill>
              </a:rPr>
              <a:t> </a:t>
            </a:r>
            <a:r>
              <a:rPr lang="es-CL" dirty="0"/>
              <a:t>+ COMPLEMENT</a:t>
            </a:r>
          </a:p>
          <a:p>
            <a:pPr marL="457200" lvl="1" indent="0">
              <a:buNone/>
            </a:pPr>
            <a:endParaRPr lang="es-CL" dirty="0"/>
          </a:p>
          <a:p>
            <a:pPr lvl="1"/>
            <a:r>
              <a:rPr lang="es-CL" dirty="0"/>
              <a:t>I – YOU           + </a:t>
            </a:r>
            <a:r>
              <a:rPr lang="es-CL" dirty="0">
                <a:solidFill>
                  <a:srgbClr val="FFFF00"/>
                </a:solidFill>
              </a:rPr>
              <a:t>PLAY</a:t>
            </a:r>
            <a:r>
              <a:rPr lang="es-CL" dirty="0"/>
              <a:t> + FOOTBALL ON SUNDAY </a:t>
            </a:r>
            <a:br>
              <a:rPr lang="es-CL" dirty="0"/>
            </a:br>
            <a:r>
              <a:rPr lang="es-CL" dirty="0"/>
              <a:t>WE – THEY                                                                       *</a:t>
            </a:r>
            <a:r>
              <a:rPr lang="es-CL" sz="1200" dirty="0"/>
              <a:t>Con esos 4 pronombres, verbo no cambia.</a:t>
            </a:r>
          </a:p>
          <a:p>
            <a:pPr marL="457200" lvl="1" indent="0">
              <a:buNone/>
            </a:pPr>
            <a:endParaRPr lang="es-CL" sz="1200" dirty="0"/>
          </a:p>
          <a:p>
            <a:pPr lvl="1"/>
            <a:r>
              <a:rPr lang="es-CL" dirty="0"/>
              <a:t>SHE – HE – IT + </a:t>
            </a:r>
            <a:r>
              <a:rPr lang="es-CL" dirty="0">
                <a:solidFill>
                  <a:srgbClr val="FFFF00"/>
                </a:solidFill>
              </a:rPr>
              <a:t>PLAY</a:t>
            </a:r>
            <a:r>
              <a:rPr lang="es-CL" u="sng" dirty="0">
                <a:solidFill>
                  <a:srgbClr val="FFFF00"/>
                </a:solidFill>
              </a:rPr>
              <a:t>S</a:t>
            </a:r>
            <a:r>
              <a:rPr lang="es-CL" dirty="0"/>
              <a:t> + FOOTBALL ON SUNDAY</a:t>
            </a:r>
          </a:p>
          <a:p>
            <a:pPr marL="457200" lvl="1" indent="0">
              <a:buNone/>
            </a:pPr>
            <a:r>
              <a:rPr lang="es-CL" dirty="0"/>
              <a:t>                                                                                                *</a:t>
            </a:r>
            <a:r>
              <a:rPr lang="es-CL" sz="1200" dirty="0"/>
              <a:t>Revisar reglas a continuación: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90130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FC1061-3E8D-458F-BF19-D9CC20533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3RD person, verb rules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81C54B-6EFB-496B-A2B8-E65B63D94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English, the 3rd person singulars are: </a:t>
            </a:r>
          </a:p>
          <a:p>
            <a:pPr algn="ctr"/>
            <a:r>
              <a:rPr lang="es-CL" sz="3200" dirty="0">
                <a:latin typeface="Algerian" panose="04020705040A02060702" pitchFamily="82" charset="0"/>
              </a:rPr>
              <a:t>SHE – HE – IT 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6D789275-B011-4C44-B19C-E4A44371C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3469" y="3581400"/>
            <a:ext cx="4606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9pPr>
          </a:lstStyle>
          <a:p>
            <a:pPr algn="r" rtl="1" eaLnBrk="1" hangingPunct="1"/>
            <a:r>
              <a:rPr lang="en-US" altLang="es-CL" dirty="0">
                <a:cs typeface="Times New Roman" panose="02020603050405020304" pitchFamily="18" charset="0"/>
              </a:rPr>
              <a:t>in the</a:t>
            </a:r>
            <a:r>
              <a:rPr lang="en-US" altLang="es-CL" dirty="0">
                <a:solidFill>
                  <a:srgbClr val="000080"/>
                </a:solidFill>
                <a:cs typeface="Times New Roman" panose="02020603050405020304" pitchFamily="18" charset="0"/>
              </a:rPr>
              <a:t> </a:t>
            </a:r>
            <a:r>
              <a:rPr lang="en-US" altLang="es-CL" u="sng" dirty="0">
                <a:solidFill>
                  <a:srgbClr val="FF3399"/>
                </a:solidFill>
                <a:cs typeface="Times New Roman" panose="02020603050405020304" pitchFamily="18" charset="0"/>
              </a:rPr>
              <a:t>third person singular</a:t>
            </a:r>
            <a:r>
              <a:rPr lang="en-US" altLang="es-CL" dirty="0">
                <a:solidFill>
                  <a:srgbClr val="000080"/>
                </a:solidFill>
                <a:cs typeface="Times New Roman" panose="02020603050405020304" pitchFamily="18" charset="0"/>
              </a:rPr>
              <a:t> </a:t>
            </a:r>
            <a:r>
              <a:rPr lang="en-US" altLang="es-CL" dirty="0">
                <a:cs typeface="Times New Roman" panose="02020603050405020304" pitchFamily="18" charset="0"/>
              </a:rPr>
              <a:t>the verb,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C1584455-7E84-4E63-A8A6-AC91A7B68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918" y="3581400"/>
            <a:ext cx="2225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9pPr>
          </a:lstStyle>
          <a:p>
            <a:pPr algn="r" rtl="1" eaLnBrk="1" hangingPunct="1"/>
            <a:r>
              <a:rPr lang="en-US" altLang="es-CL" b="1" dirty="0">
                <a:solidFill>
                  <a:srgbClr val="FF0000"/>
                </a:solidFill>
                <a:cs typeface="Times New Roman" panose="02020603050405020304" pitchFamily="18" charset="0"/>
              </a:rPr>
              <a:t>always ends in </a:t>
            </a:r>
            <a:r>
              <a:rPr lang="en-US" altLang="es-CL" dirty="0">
                <a:solidFill>
                  <a:srgbClr val="FF0000"/>
                </a:solidFill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F4A9EF64-1C8A-4AF9-9584-3C7FCAF6F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6593" y="3360038"/>
            <a:ext cx="38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defRPr/>
            </a:pPr>
            <a:r>
              <a:rPr lang="en-US" sz="4400" b="1" i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26" charset="0"/>
                <a:ea typeface="+mn-ea"/>
                <a:cs typeface="Times New Roman" pitchFamily="26" charset="0"/>
              </a:rPr>
              <a:t>s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6066B947-14BF-46EF-8083-997FA98FB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5774" y="4594533"/>
            <a:ext cx="12186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9pPr>
          </a:lstStyle>
          <a:p>
            <a:pPr algn="r" rtl="1" eaLnBrk="1" hangingPunct="1"/>
            <a:r>
              <a:rPr lang="en-US" altLang="es-CL" i="1" dirty="0">
                <a:cs typeface="Times New Roman" panose="02020603050405020304" pitchFamily="18" charset="0"/>
              </a:rPr>
              <a:t>He want</a:t>
            </a:r>
            <a:endParaRPr lang="en-US" altLang="es-CL" b="1" i="1" dirty="0">
              <a:cs typeface="Times New Roman" panose="02020603050405020304" pitchFamily="18" charset="0"/>
            </a:endParaRP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BF05475E-8614-4CB0-82E9-CB1051AA7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0557" y="4523458"/>
            <a:ext cx="322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en-US" sz="2800" b="1" i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26" charset="0"/>
                <a:ea typeface="+mn-ea"/>
                <a:cs typeface="Times New Roman" pitchFamily="26" charset="0"/>
              </a:rPr>
              <a:t>s</a:t>
            </a:r>
          </a:p>
        </p:txBody>
      </p:sp>
      <p:sp>
        <p:nvSpPr>
          <p:cNvPr id="9" name="Text Box 14">
            <a:extLst>
              <a:ext uri="{FF2B5EF4-FFF2-40B4-BE49-F238E27FC236}">
                <a16:creationId xmlns:a16="http://schemas.microsoft.com/office/drawing/2014/main" id="{E18DDD7F-043D-4027-A9EB-28AD8042E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0394" y="4575432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en-US" altLang="es-CL" i="1" dirty="0">
                <a:cs typeface="Times New Roman" panose="02020603050405020304" pitchFamily="18" charset="0"/>
              </a:rPr>
              <a:t>She need</a:t>
            </a:r>
            <a:endParaRPr lang="en-US" altLang="es-CL" dirty="0"/>
          </a:p>
        </p:txBody>
      </p:sp>
      <p:sp>
        <p:nvSpPr>
          <p:cNvPr id="10" name="Rectangle 16">
            <a:extLst>
              <a:ext uri="{FF2B5EF4-FFF2-40B4-BE49-F238E27FC236}">
                <a16:creationId xmlns:a16="http://schemas.microsoft.com/office/drawing/2014/main" id="{963FBB85-E606-48A3-9988-19959D895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4394" y="4499232"/>
            <a:ext cx="322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en-US" sz="2800" b="1" i="1" u="sng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26" charset="0"/>
                <a:ea typeface="+mn-ea"/>
                <a:cs typeface="Times New Roman" pitchFamily="26" charset="0"/>
              </a:rPr>
              <a:t>s</a:t>
            </a: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1EA12087-ADA8-4ECE-865D-88FB34671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557" y="4602987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en-US" altLang="es-CL" i="1" dirty="0">
                <a:cs typeface="Times New Roman" panose="02020603050405020304" pitchFamily="18" charset="0"/>
              </a:rPr>
              <a:t>It play</a:t>
            </a:r>
            <a:endParaRPr lang="en-US" altLang="es-CL" dirty="0"/>
          </a:p>
        </p:txBody>
      </p:sp>
      <p:sp>
        <p:nvSpPr>
          <p:cNvPr id="12" name="Rectangle 16">
            <a:extLst>
              <a:ext uri="{FF2B5EF4-FFF2-40B4-BE49-F238E27FC236}">
                <a16:creationId xmlns:a16="http://schemas.microsoft.com/office/drawing/2014/main" id="{A5A7249A-FD83-432E-9030-90786F165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1607" y="4544475"/>
            <a:ext cx="322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en-US" sz="2800" b="1" i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26" charset="0"/>
                <a:ea typeface="+mn-ea"/>
                <a:cs typeface="Times New Roman" pitchFamily="26" charset="0"/>
              </a:rPr>
              <a:t>s</a:t>
            </a:r>
          </a:p>
        </p:txBody>
      </p:sp>
      <p:sp>
        <p:nvSpPr>
          <p:cNvPr id="15" name="Text Box 19">
            <a:extLst>
              <a:ext uri="{FF2B5EF4-FFF2-40B4-BE49-F238E27FC236}">
                <a16:creationId xmlns:a16="http://schemas.microsoft.com/office/drawing/2014/main" id="{2A24F92A-E7F5-4FA1-B823-08C91A325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9206" y="35814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9pPr>
          </a:lstStyle>
          <a:p>
            <a:pPr algn="r" rtl="1" eaLnBrk="1" hangingPunct="1"/>
            <a:r>
              <a:rPr lang="en-US" altLang="es-CL" dirty="0">
                <a:solidFill>
                  <a:srgbClr val="F3091F"/>
                </a:solidFill>
              </a:rPr>
              <a:t>A</a:t>
            </a:r>
            <a:r>
              <a:rPr lang="en-US" altLang="es-CL" dirty="0">
                <a:solidFill>
                  <a:schemeClr val="tx2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569268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>
            <a:extLst>
              <a:ext uri="{FF2B5EF4-FFF2-40B4-BE49-F238E27FC236}">
                <a16:creationId xmlns:a16="http://schemas.microsoft.com/office/drawing/2014/main" id="{AB344830-FE1C-4105-AD84-656DEA2C5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957754"/>
            <a:ext cx="796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9pPr>
          </a:lstStyle>
          <a:p>
            <a:pPr algn="r" rtl="1" eaLnBrk="1" hangingPunct="1"/>
            <a:r>
              <a:rPr lang="en-US" altLang="es-CL" sz="2800" dirty="0">
                <a:cs typeface="Times New Roman" panose="02020603050405020304" pitchFamily="18" charset="0"/>
              </a:rPr>
              <a:t>Add</a:t>
            </a:r>
          </a:p>
        </p:txBody>
      </p:sp>
      <p:sp>
        <p:nvSpPr>
          <p:cNvPr id="26" name="Rectangle 4">
            <a:extLst>
              <a:ext uri="{FF2B5EF4-FFF2-40B4-BE49-F238E27FC236}">
                <a16:creationId xmlns:a16="http://schemas.microsoft.com/office/drawing/2014/main" id="{920FCC31-F903-4F44-B437-D3BECF7A4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729154"/>
            <a:ext cx="6492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en-US" sz="4400" i="1" u="sng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26" charset="0"/>
                <a:ea typeface="+mn-ea"/>
                <a:cs typeface="Times New Roman" pitchFamily="26" charset="0"/>
              </a:rPr>
              <a:t>es</a:t>
            </a:r>
          </a:p>
        </p:txBody>
      </p:sp>
      <p:sp>
        <p:nvSpPr>
          <p:cNvPr id="27" name="Rectangle 5">
            <a:extLst>
              <a:ext uri="{FF2B5EF4-FFF2-40B4-BE49-F238E27FC236}">
                <a16:creationId xmlns:a16="http://schemas.microsoft.com/office/drawing/2014/main" id="{3ABC76DC-9DA6-4F13-9AF3-71D1EC74A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1957754"/>
            <a:ext cx="2838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9pPr>
          </a:lstStyle>
          <a:p>
            <a:pPr algn="r" rtl="1" eaLnBrk="1" hangingPunct="1"/>
            <a:r>
              <a:rPr lang="en-US" altLang="es-CL" sz="2800" dirty="0">
                <a:cs typeface="Times New Roman" panose="02020603050405020304" pitchFamily="18" charset="0"/>
              </a:rPr>
              <a:t>to verbs ending in:</a:t>
            </a:r>
          </a:p>
        </p:txBody>
      </p:sp>
      <p:sp>
        <p:nvSpPr>
          <p:cNvPr id="28" name="Rectangle 7">
            <a:extLst>
              <a:ext uri="{FF2B5EF4-FFF2-40B4-BE49-F238E27FC236}">
                <a16:creationId xmlns:a16="http://schemas.microsoft.com/office/drawing/2014/main" id="{600E402C-F4F7-46DA-97BD-EDD5F7FB2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1600" y="2719754"/>
            <a:ext cx="5810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9pPr>
          </a:lstStyle>
          <a:p>
            <a:pPr algn="r" rtl="1" eaLnBrk="1" hangingPunct="1"/>
            <a:r>
              <a:rPr lang="en-US" altLang="es-CL" sz="4000" i="1" u="sng">
                <a:solidFill>
                  <a:srgbClr val="F3091F"/>
                </a:solidFill>
                <a:cs typeface="Times New Roman" panose="02020603050405020304" pitchFamily="18" charset="0"/>
              </a:rPr>
              <a:t>ss</a:t>
            </a:r>
          </a:p>
        </p:txBody>
      </p:sp>
      <p:sp>
        <p:nvSpPr>
          <p:cNvPr id="29" name="Rectangle 8">
            <a:extLst>
              <a:ext uri="{FF2B5EF4-FFF2-40B4-BE49-F238E27FC236}">
                <a16:creationId xmlns:a16="http://schemas.microsoft.com/office/drawing/2014/main" id="{3D6E5AA7-89CE-4A11-9EFA-DF27ABB25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2375" y="2795954"/>
            <a:ext cx="4095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9pPr>
          </a:lstStyle>
          <a:p>
            <a:pPr algn="r" rtl="1" eaLnBrk="1" hangingPunct="1"/>
            <a:r>
              <a:rPr lang="en-US" altLang="es-CL" sz="4000" i="1" u="sng">
                <a:solidFill>
                  <a:srgbClr val="F3091F"/>
                </a:solidFill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30" name="Rectangle 9">
            <a:extLst>
              <a:ext uri="{FF2B5EF4-FFF2-40B4-BE49-F238E27FC236}">
                <a16:creationId xmlns:a16="http://schemas.microsoft.com/office/drawing/2014/main" id="{AF43CE07-FC90-4DFF-8E5A-CBB895F3C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2363" y="2748329"/>
            <a:ext cx="6365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9pPr>
          </a:lstStyle>
          <a:p>
            <a:pPr algn="r" rtl="1" eaLnBrk="1" hangingPunct="1"/>
            <a:r>
              <a:rPr lang="en-US" altLang="es-CL" sz="4000" i="1" u="sng">
                <a:solidFill>
                  <a:srgbClr val="F3091F"/>
                </a:solidFill>
                <a:cs typeface="Times New Roman" panose="02020603050405020304" pitchFamily="18" charset="0"/>
              </a:rPr>
              <a:t>sh</a:t>
            </a:r>
          </a:p>
        </p:txBody>
      </p:sp>
      <p:sp>
        <p:nvSpPr>
          <p:cNvPr id="31" name="Rectangle 10">
            <a:extLst>
              <a:ext uri="{FF2B5EF4-FFF2-40B4-BE49-F238E27FC236}">
                <a16:creationId xmlns:a16="http://schemas.microsoft.com/office/drawing/2014/main" id="{B7BC1AAF-72A0-418A-9975-A85E38018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472354"/>
            <a:ext cx="6635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9pPr>
          </a:lstStyle>
          <a:p>
            <a:pPr algn="r" rtl="1" eaLnBrk="1" hangingPunct="1"/>
            <a:r>
              <a:rPr lang="en-US" altLang="es-CL" sz="4000" i="1" u="sng">
                <a:solidFill>
                  <a:srgbClr val="F3091F"/>
                </a:solidFill>
                <a:cs typeface="Times New Roman" panose="02020603050405020304" pitchFamily="18" charset="0"/>
              </a:rPr>
              <a:t>ch</a:t>
            </a:r>
          </a:p>
        </p:txBody>
      </p:sp>
      <p:sp>
        <p:nvSpPr>
          <p:cNvPr id="32" name="Rectangle 11">
            <a:extLst>
              <a:ext uri="{FF2B5EF4-FFF2-40B4-BE49-F238E27FC236}">
                <a16:creationId xmlns:a16="http://schemas.microsoft.com/office/drawing/2014/main" id="{A2A87D87-7DA8-4204-9333-5DEC17A42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3481754"/>
            <a:ext cx="149752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9pPr>
          </a:lstStyle>
          <a:p>
            <a:pPr eaLnBrk="1" hangingPunct="1"/>
            <a:r>
              <a:rPr lang="en-US" altLang="es-CL" sz="3200" i="1" dirty="0">
                <a:cs typeface="Times New Roman" panose="02020603050405020304" pitchFamily="18" charset="0"/>
              </a:rPr>
              <a:t>He pa</a:t>
            </a:r>
            <a:r>
              <a:rPr lang="en-US" altLang="es-CL" sz="3200" i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ss</a:t>
            </a:r>
          </a:p>
        </p:txBody>
      </p:sp>
      <p:sp>
        <p:nvSpPr>
          <p:cNvPr id="33" name="Rectangle 12">
            <a:extLst>
              <a:ext uri="{FF2B5EF4-FFF2-40B4-BE49-F238E27FC236}">
                <a16:creationId xmlns:a16="http://schemas.microsoft.com/office/drawing/2014/main" id="{58EDA504-02B3-400E-B9F0-4DD4843B4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902" y="5081954"/>
            <a:ext cx="177003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9pPr>
          </a:lstStyle>
          <a:p>
            <a:pPr algn="r" rtl="1" eaLnBrk="1" hangingPunct="1"/>
            <a:r>
              <a:rPr lang="en-US" altLang="es-CL" sz="3200" i="1" dirty="0">
                <a:cs typeface="Times New Roman" panose="02020603050405020304" pitchFamily="18" charset="0"/>
              </a:rPr>
              <a:t>She cat</a:t>
            </a:r>
            <a:r>
              <a:rPr lang="en-US" altLang="es-CL" sz="3200" i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ch</a:t>
            </a:r>
          </a:p>
        </p:txBody>
      </p:sp>
      <p:sp>
        <p:nvSpPr>
          <p:cNvPr id="34" name="Rectangle 13">
            <a:extLst>
              <a:ext uri="{FF2B5EF4-FFF2-40B4-BE49-F238E27FC236}">
                <a16:creationId xmlns:a16="http://schemas.microsoft.com/office/drawing/2014/main" id="{58CDC9BF-5D6E-46DF-B6EB-EBE8E56BB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7400" y="3481754"/>
            <a:ext cx="11769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9pPr>
          </a:lstStyle>
          <a:p>
            <a:pPr algn="r" rtl="1" eaLnBrk="1" hangingPunct="1"/>
            <a:r>
              <a:rPr lang="en-US" altLang="es-CL" sz="3200" i="1" dirty="0">
                <a:cs typeface="Times New Roman" panose="02020603050405020304" pitchFamily="18" charset="0"/>
              </a:rPr>
              <a:t>He fi</a:t>
            </a:r>
            <a:r>
              <a:rPr lang="en-US" altLang="es-CL" sz="3200" i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35" name="Rectangle 14">
            <a:extLst>
              <a:ext uri="{FF2B5EF4-FFF2-40B4-BE49-F238E27FC236}">
                <a16:creationId xmlns:a16="http://schemas.microsoft.com/office/drawing/2014/main" id="{F1FE98F5-668E-4FB7-A8FA-6440F2306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481754"/>
            <a:ext cx="13131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9pPr>
          </a:lstStyle>
          <a:p>
            <a:pPr eaLnBrk="1" hangingPunct="1"/>
            <a:r>
              <a:rPr lang="en-US" altLang="es-CL" sz="3200" i="1" dirty="0">
                <a:cs typeface="Times New Roman" panose="02020603050405020304" pitchFamily="18" charset="0"/>
              </a:rPr>
              <a:t>It pu</a:t>
            </a:r>
            <a:r>
              <a:rPr lang="en-US" altLang="es-CL" sz="3200" i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sh</a:t>
            </a:r>
          </a:p>
        </p:txBody>
      </p:sp>
      <p:sp>
        <p:nvSpPr>
          <p:cNvPr id="36" name="Text Box 15">
            <a:extLst>
              <a:ext uri="{FF2B5EF4-FFF2-40B4-BE49-F238E27FC236}">
                <a16:creationId xmlns:a16="http://schemas.microsoft.com/office/drawing/2014/main" id="{5512D190-8556-4472-B8C9-783B15C84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957754"/>
            <a:ext cx="587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en-US" altLang="es-CL" sz="2800">
                <a:solidFill>
                  <a:srgbClr val="F3091F"/>
                </a:solidFill>
              </a:rPr>
              <a:t>B</a:t>
            </a:r>
            <a:r>
              <a:rPr lang="en-US" altLang="es-CL">
                <a:solidFill>
                  <a:srgbClr val="99CC00"/>
                </a:solidFill>
              </a:rPr>
              <a:t>.</a:t>
            </a:r>
            <a:r>
              <a:rPr lang="en-US" altLang="es-CL"/>
              <a:t> </a:t>
            </a:r>
          </a:p>
        </p:txBody>
      </p:sp>
      <p:sp>
        <p:nvSpPr>
          <p:cNvPr id="37" name="Text Box 16">
            <a:extLst>
              <a:ext uri="{FF2B5EF4-FFF2-40B4-BE49-F238E27FC236}">
                <a16:creationId xmlns:a16="http://schemas.microsoft.com/office/drawing/2014/main" id="{8CB56738-4C56-46E2-BBB0-07E78FF079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4396154"/>
            <a:ext cx="53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en-US" altLang="es-CL" sz="4000" i="1" u="sng">
                <a:solidFill>
                  <a:srgbClr val="F3091F"/>
                </a:solidFill>
              </a:rPr>
              <a:t>o</a:t>
            </a:r>
          </a:p>
        </p:txBody>
      </p:sp>
      <p:sp>
        <p:nvSpPr>
          <p:cNvPr id="38" name="Rectangle 18">
            <a:extLst>
              <a:ext uri="{FF2B5EF4-FFF2-40B4-BE49-F238E27FC236}">
                <a16:creationId xmlns:a16="http://schemas.microsoft.com/office/drawing/2014/main" id="{11C72FF9-F2F0-442F-BE64-945CCE512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405554"/>
            <a:ext cx="565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en-US" sz="3600" i="1" u="sng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26" charset="0"/>
                <a:ea typeface="+mn-ea"/>
                <a:cs typeface="Times New Roman" pitchFamily="26" charset="0"/>
              </a:rPr>
              <a:t>es</a:t>
            </a:r>
          </a:p>
        </p:txBody>
      </p:sp>
      <p:sp>
        <p:nvSpPr>
          <p:cNvPr id="39" name="Rectangle 19">
            <a:extLst>
              <a:ext uri="{FF2B5EF4-FFF2-40B4-BE49-F238E27FC236}">
                <a16:creationId xmlns:a16="http://schemas.microsoft.com/office/drawing/2014/main" id="{C41D6B98-54FE-49ED-949A-2DAA606B0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405554"/>
            <a:ext cx="565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i="1" u="sng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26" charset="0"/>
                <a:ea typeface="+mn-ea"/>
                <a:cs typeface="Times New Roman" pitchFamily="26" charset="0"/>
              </a:rPr>
              <a:t>es</a:t>
            </a:r>
          </a:p>
        </p:txBody>
      </p:sp>
      <p:sp>
        <p:nvSpPr>
          <p:cNvPr id="40" name="Rectangle 20">
            <a:extLst>
              <a:ext uri="{FF2B5EF4-FFF2-40B4-BE49-F238E27FC236}">
                <a16:creationId xmlns:a16="http://schemas.microsoft.com/office/drawing/2014/main" id="{F7459669-26D3-4E8D-ADAC-9CD59CF03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200" y="3405554"/>
            <a:ext cx="565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i="1" u="sng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26" charset="0"/>
                <a:ea typeface="+mn-ea"/>
                <a:cs typeface="Times New Roman" pitchFamily="26" charset="0"/>
              </a:rPr>
              <a:t>es</a:t>
            </a:r>
          </a:p>
        </p:txBody>
      </p:sp>
      <p:sp>
        <p:nvSpPr>
          <p:cNvPr id="41" name="Rectangle 21">
            <a:extLst>
              <a:ext uri="{FF2B5EF4-FFF2-40B4-BE49-F238E27FC236}">
                <a16:creationId xmlns:a16="http://schemas.microsoft.com/office/drawing/2014/main" id="{48D4591C-1045-4BDB-A722-F2D24274F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5444" y="5020042"/>
            <a:ext cx="565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en-US" sz="3600" i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26" charset="0"/>
                <a:ea typeface="+mn-ea"/>
                <a:cs typeface="Times New Roman" pitchFamily="26" charset="0"/>
              </a:rPr>
              <a:t>es</a:t>
            </a:r>
          </a:p>
        </p:txBody>
      </p:sp>
      <p:sp>
        <p:nvSpPr>
          <p:cNvPr id="42" name="Rectangle 22">
            <a:extLst>
              <a:ext uri="{FF2B5EF4-FFF2-40B4-BE49-F238E27FC236}">
                <a16:creationId xmlns:a16="http://schemas.microsoft.com/office/drawing/2014/main" id="{2DE003B6-D9B4-4967-A73E-CBC5C55C8B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5081954"/>
            <a:ext cx="11668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9pPr>
          </a:lstStyle>
          <a:p>
            <a:pPr algn="r" rtl="1" eaLnBrk="1" hangingPunct="1"/>
            <a:r>
              <a:rPr lang="en-US" altLang="es-CL" sz="3200" i="1" dirty="0">
                <a:cs typeface="Times New Roman" panose="02020603050405020304" pitchFamily="18" charset="0"/>
              </a:rPr>
              <a:t>He g</a:t>
            </a:r>
            <a:r>
              <a:rPr lang="en-US" altLang="es-CL" sz="3200" i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43" name="Rectangle 23">
            <a:extLst>
              <a:ext uri="{FF2B5EF4-FFF2-40B4-BE49-F238E27FC236}">
                <a16:creationId xmlns:a16="http://schemas.microsoft.com/office/drawing/2014/main" id="{5A960AE4-1930-4E45-A4E6-A81AE5C37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3225" y="5020042"/>
            <a:ext cx="565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en-US" sz="3600" i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26" charset="0"/>
                <a:ea typeface="+mn-ea"/>
                <a:cs typeface="Times New Roman" pitchFamily="26" charset="0"/>
              </a:rPr>
              <a:t>es</a:t>
            </a:r>
          </a:p>
        </p:txBody>
      </p:sp>
      <p:sp>
        <p:nvSpPr>
          <p:cNvPr id="44" name="Text Box 25">
            <a:extLst>
              <a:ext uri="{FF2B5EF4-FFF2-40B4-BE49-F238E27FC236}">
                <a16:creationId xmlns:a16="http://schemas.microsoft.com/office/drawing/2014/main" id="{95E33358-F135-45B7-BB40-0A326A962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738554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9pPr>
          </a:lstStyle>
          <a:p>
            <a:pPr rtl="1" eaLnBrk="1" hangingPunct="1">
              <a:spcBef>
                <a:spcPct val="50000"/>
              </a:spcBef>
            </a:pPr>
            <a:endParaRPr lang="en-US" altLang="es-CL"/>
          </a:p>
        </p:txBody>
      </p:sp>
      <p:pic>
        <p:nvPicPr>
          <p:cNvPr id="45" name="Picture 26" descr="W:\teachers\amran\animation.files\computer_1.gif">
            <a:extLst>
              <a:ext uri="{FF2B5EF4-FFF2-40B4-BE49-F238E27FC236}">
                <a16:creationId xmlns:a16="http://schemas.microsoft.com/office/drawing/2014/main" id="{6172F0E2-70CD-4FDE-9B88-79BFE191F1D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62354"/>
            <a:ext cx="1028700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4283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>
            <a:extLst>
              <a:ext uri="{FF2B5EF4-FFF2-40B4-BE49-F238E27FC236}">
                <a16:creationId xmlns:a16="http://schemas.microsoft.com/office/drawing/2014/main" id="{AF3AE3AC-F5B9-4114-B400-C010A43FF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8573" y="668704"/>
            <a:ext cx="2290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9pPr>
          </a:lstStyle>
          <a:p>
            <a:pPr algn="r" rtl="1" eaLnBrk="1" hangingPunct="1"/>
            <a:r>
              <a:rPr lang="en-US" altLang="es-CL" dirty="0">
                <a:latin typeface="Trebuchet MS" panose="020B0603020202020204" pitchFamily="34" charset="0"/>
                <a:cs typeface="Times New Roman" panose="02020603050405020304" pitchFamily="18" charset="0"/>
              </a:rPr>
              <a:t>Verbs ending in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124FFF7-C914-4FBE-96AB-853E015A8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91515" y="597267"/>
            <a:ext cx="8216901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defRPr/>
            </a:pPr>
            <a:r>
              <a:rPr lang="en-US" sz="3200" i="1" u="sng" dirty="0">
                <a:solidFill>
                  <a:srgbClr val="F309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42" charset="0"/>
                <a:ea typeface="+mn-ea"/>
                <a:cs typeface="Times New Roman" pitchFamily="26" charset="0"/>
              </a:rPr>
              <a:t>consonant + Y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BD41E55-8324-4E39-A289-DD1AF8ED5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7323" y="1374348"/>
            <a:ext cx="4264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9pPr>
          </a:lstStyle>
          <a:p>
            <a:pPr algn="r" rtl="1" eaLnBrk="1" hangingPunct="1"/>
            <a:r>
              <a:rPr lang="en-US" altLang="es-CL" dirty="0">
                <a:latin typeface="Trebuchet MS" panose="020B0603020202020204" pitchFamily="34" charset="0"/>
                <a:cs typeface="Times New Roman" panose="02020603050405020304" pitchFamily="18" charset="0"/>
              </a:rPr>
              <a:t>;the</a:t>
            </a:r>
            <a:r>
              <a:rPr lang="en-US" altLang="es-CL" dirty="0">
                <a:solidFill>
                  <a:srgbClr val="00008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s-CL" i="1" dirty="0">
                <a:solidFill>
                  <a:srgbClr val="00CC66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third person</a:t>
            </a:r>
            <a:r>
              <a:rPr lang="en-US" altLang="es-CL" dirty="0">
                <a:solidFill>
                  <a:srgbClr val="00008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s-CL" dirty="0">
                <a:latin typeface="Trebuchet MS" panose="020B0603020202020204" pitchFamily="34" charset="0"/>
                <a:cs typeface="Times New Roman" panose="02020603050405020304" pitchFamily="18" charset="0"/>
              </a:rPr>
              <a:t>changes the</a:t>
            </a: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8D9D2A4F-5BD5-4B78-AFB7-788CD2B80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2811" y="1374348"/>
            <a:ext cx="468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9pPr>
          </a:lstStyle>
          <a:p>
            <a:pPr algn="r" rtl="1" eaLnBrk="1" hangingPunct="1"/>
            <a:r>
              <a:rPr lang="en-US" altLang="es-CL" dirty="0">
                <a:latin typeface="Trebuchet MS" panose="020B0603020202020204" pitchFamily="34" charset="0"/>
                <a:cs typeface="Times New Roman" panose="02020603050405020304" pitchFamily="18" charset="0"/>
              </a:rPr>
              <a:t>to</a:t>
            </a:r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9518CBA2-F533-4F6A-AF3A-DB6451387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3173" y="1229886"/>
            <a:ext cx="692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en-US" sz="3600" i="1" u="sng">
                <a:solidFill>
                  <a:srgbClr val="F309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26" charset="0"/>
                <a:ea typeface="+mn-ea"/>
                <a:cs typeface="Times New Roman" pitchFamily="26" charset="0"/>
              </a:rPr>
              <a:t>ies</a:t>
            </a:r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C72B69B1-BAFB-4156-BB53-4124F5B8DA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2811" y="2397492"/>
            <a:ext cx="590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9pPr>
          </a:lstStyle>
          <a:p>
            <a:pPr algn="r" rtl="1" eaLnBrk="1" hangingPunct="1"/>
            <a:r>
              <a:rPr lang="en-US" altLang="es-CL" sz="3200" i="1" dirty="0">
                <a:cs typeface="Times New Roman" panose="02020603050405020304" pitchFamily="18" charset="0"/>
              </a:rPr>
              <a:t>fly</a:t>
            </a:r>
          </a:p>
        </p:txBody>
      </p:sp>
      <p:sp>
        <p:nvSpPr>
          <p:cNvPr id="10" name="Rectangle 17">
            <a:extLst>
              <a:ext uri="{FF2B5EF4-FFF2-40B4-BE49-F238E27FC236}">
                <a16:creationId xmlns:a16="http://schemas.microsoft.com/office/drawing/2014/main" id="{087BD7F3-28D0-49CC-A70F-FDE903800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8373" y="2397492"/>
            <a:ext cx="409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9pPr>
          </a:lstStyle>
          <a:p>
            <a:pPr algn="r" rtl="1" eaLnBrk="1" hangingPunct="1"/>
            <a:r>
              <a:rPr lang="en-US" altLang="es-CL" sz="3200" i="1" dirty="0" err="1">
                <a:cs typeface="Times New Roman" panose="02020603050405020304" pitchFamily="18" charset="0"/>
              </a:rPr>
              <a:t>fl</a:t>
            </a:r>
            <a:endParaRPr lang="en-US" altLang="es-CL" sz="3200" i="1" dirty="0">
              <a:cs typeface="Times New Roman" panose="02020603050405020304" pitchFamily="18" charset="0"/>
            </a:endParaRPr>
          </a:p>
        </p:txBody>
      </p:sp>
      <p:sp>
        <p:nvSpPr>
          <p:cNvPr id="11" name="Rectangle 19">
            <a:extLst>
              <a:ext uri="{FF2B5EF4-FFF2-40B4-BE49-F238E27FC236}">
                <a16:creationId xmlns:a16="http://schemas.microsoft.com/office/drawing/2014/main" id="{A8337221-7B1F-4672-A6A2-39D62008B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9748" y="2397492"/>
            <a:ext cx="7048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9pPr>
          </a:lstStyle>
          <a:p>
            <a:pPr algn="r" rtl="1" eaLnBrk="1" hangingPunct="1"/>
            <a:r>
              <a:rPr lang="en-US" altLang="es-CL" sz="3200" i="1" dirty="0">
                <a:cs typeface="Times New Roman" panose="02020603050405020304" pitchFamily="18" charset="0"/>
              </a:rPr>
              <a:t>cry</a:t>
            </a:r>
          </a:p>
        </p:txBody>
      </p:sp>
      <p:sp>
        <p:nvSpPr>
          <p:cNvPr id="12" name="Rectangle 22">
            <a:extLst>
              <a:ext uri="{FF2B5EF4-FFF2-40B4-BE49-F238E27FC236}">
                <a16:creationId xmlns:a16="http://schemas.microsoft.com/office/drawing/2014/main" id="{B1C3FC47-785D-416A-8DD5-8262834D1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5473" y="1302911"/>
            <a:ext cx="38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defRPr/>
            </a:pPr>
            <a:r>
              <a:rPr lang="en-US" sz="3200" i="1" u="sng" dirty="0">
                <a:solidFill>
                  <a:srgbClr val="F309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42" charset="0"/>
                <a:ea typeface="+mn-ea"/>
                <a:cs typeface="Times New Roman" pitchFamily="26" charset="0"/>
              </a:rPr>
              <a:t>y</a:t>
            </a:r>
          </a:p>
        </p:txBody>
      </p:sp>
      <p:sp>
        <p:nvSpPr>
          <p:cNvPr id="13" name="AutoShape 23">
            <a:extLst>
              <a:ext uri="{FF2B5EF4-FFF2-40B4-BE49-F238E27FC236}">
                <a16:creationId xmlns:a16="http://schemas.microsoft.com/office/drawing/2014/main" id="{1B325884-4539-465A-8EA6-2D496BC29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9736" y="2646729"/>
            <a:ext cx="381000" cy="152400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9pPr>
          </a:lstStyle>
          <a:p>
            <a:pPr rtl="1" eaLnBrk="1" hangingPunct="1"/>
            <a:endParaRPr lang="es-ES" altLang="es-CL"/>
          </a:p>
        </p:txBody>
      </p:sp>
      <p:sp>
        <p:nvSpPr>
          <p:cNvPr id="14" name="Rectangle 24">
            <a:extLst>
              <a:ext uri="{FF2B5EF4-FFF2-40B4-BE49-F238E27FC236}">
                <a16:creationId xmlns:a16="http://schemas.microsoft.com/office/drawing/2014/main" id="{983AC56B-33FD-4D18-B347-621D81D56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1736" y="2418129"/>
            <a:ext cx="577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en-US" sz="2800" i="1" u="sng">
                <a:solidFill>
                  <a:srgbClr val="F309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26" charset="0"/>
                <a:ea typeface="+mn-ea"/>
                <a:cs typeface="Times New Roman" pitchFamily="26" charset="0"/>
              </a:rPr>
              <a:t>ies</a:t>
            </a:r>
          </a:p>
        </p:txBody>
      </p:sp>
      <p:sp>
        <p:nvSpPr>
          <p:cNvPr id="15" name="AutoShape 25">
            <a:extLst>
              <a:ext uri="{FF2B5EF4-FFF2-40B4-BE49-F238E27FC236}">
                <a16:creationId xmlns:a16="http://schemas.microsoft.com/office/drawing/2014/main" id="{31275B92-67D4-4A69-9961-AAECCE831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7336" y="2646729"/>
            <a:ext cx="381000" cy="152400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9pPr>
          </a:lstStyle>
          <a:p>
            <a:pPr rtl="1" eaLnBrk="1" hangingPunct="1"/>
            <a:endParaRPr lang="es-ES" altLang="es-CL"/>
          </a:p>
        </p:txBody>
      </p:sp>
      <p:sp>
        <p:nvSpPr>
          <p:cNvPr id="16" name="Rectangle 26">
            <a:extLst>
              <a:ext uri="{FF2B5EF4-FFF2-40B4-BE49-F238E27FC236}">
                <a16:creationId xmlns:a16="http://schemas.microsoft.com/office/drawing/2014/main" id="{BF88D0F9-FE4A-4815-8649-866E71D10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0111" y="2397492"/>
            <a:ext cx="523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9pPr>
          </a:lstStyle>
          <a:p>
            <a:pPr algn="r" rtl="1" eaLnBrk="1" hangingPunct="1"/>
            <a:r>
              <a:rPr lang="en-US" altLang="es-CL" sz="3200" i="1" dirty="0" err="1">
                <a:cs typeface="Times New Roman" panose="02020603050405020304" pitchFamily="18" charset="0"/>
              </a:rPr>
              <a:t>cr</a:t>
            </a:r>
            <a:endParaRPr lang="en-US" altLang="es-CL" sz="3200" i="1" dirty="0">
              <a:cs typeface="Times New Roman" panose="02020603050405020304" pitchFamily="18" charset="0"/>
            </a:endParaRPr>
          </a:p>
        </p:txBody>
      </p:sp>
      <p:sp>
        <p:nvSpPr>
          <p:cNvPr id="17" name="Rectangle 27">
            <a:extLst>
              <a:ext uri="{FF2B5EF4-FFF2-40B4-BE49-F238E27FC236}">
                <a16:creationId xmlns:a16="http://schemas.microsoft.com/office/drawing/2014/main" id="{32699252-537A-40FB-B8AC-85591DBDE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7936" y="2418129"/>
            <a:ext cx="577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en-US" sz="2800" i="1" u="sng">
                <a:solidFill>
                  <a:srgbClr val="F309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26" charset="0"/>
                <a:ea typeface="+mn-ea"/>
                <a:cs typeface="Times New Roman" pitchFamily="26" charset="0"/>
              </a:rPr>
              <a:t>ies</a:t>
            </a:r>
          </a:p>
        </p:txBody>
      </p:sp>
      <p:sp>
        <p:nvSpPr>
          <p:cNvPr id="18" name="Rectangle 29">
            <a:extLst>
              <a:ext uri="{FF2B5EF4-FFF2-40B4-BE49-F238E27FC236}">
                <a16:creationId xmlns:a16="http://schemas.microsoft.com/office/drawing/2014/main" id="{935052F1-88EC-4DB0-AD1C-41D52B8A3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3523" y="3862754"/>
            <a:ext cx="2035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9pPr>
          </a:lstStyle>
          <a:p>
            <a:pPr algn="r" rtl="1" eaLnBrk="1" hangingPunct="1"/>
            <a:r>
              <a:rPr lang="en-US" altLang="es-CL" sz="3200" b="1">
                <a:solidFill>
                  <a:srgbClr val="FF0000"/>
                </a:solidFill>
                <a:cs typeface="Times New Roman" panose="02020603050405020304" pitchFamily="18" charset="0"/>
              </a:rPr>
              <a:t>Exception</a:t>
            </a:r>
            <a:r>
              <a:rPr lang="en-US" altLang="es-CL" sz="3200">
                <a:solidFill>
                  <a:srgbClr val="FF0000"/>
                </a:solidFill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9" name="Rectangle 30">
            <a:extLst>
              <a:ext uri="{FF2B5EF4-FFF2-40B4-BE49-F238E27FC236}">
                <a16:creationId xmlns:a16="http://schemas.microsoft.com/office/drawing/2014/main" id="{0FFD6C48-56BB-4104-AFE2-6FEF38185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0379" y="4472354"/>
            <a:ext cx="364881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en-US" dirty="0">
                <a:latin typeface="Trebuchet MS" pitchFamily="42" charset="0"/>
                <a:ea typeface="+mn-ea"/>
                <a:cs typeface="Times New Roman" pitchFamily="26" charset="0"/>
              </a:rPr>
              <a:t>If there is a</a:t>
            </a:r>
            <a:r>
              <a:rPr lang="en-US" dirty="0">
                <a:solidFill>
                  <a:srgbClr val="000080"/>
                </a:solidFill>
                <a:latin typeface="Trebuchet MS" pitchFamily="42" charset="0"/>
                <a:ea typeface="+mn-ea"/>
                <a:cs typeface="Times New Roman" pitchFamily="26" charset="0"/>
              </a:rPr>
              <a:t> </a:t>
            </a:r>
            <a:r>
              <a:rPr lang="en-US" i="1" u="sng" dirty="0">
                <a:solidFill>
                  <a:srgbClr val="F309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42" charset="0"/>
                <a:ea typeface="+mn-ea"/>
                <a:cs typeface="Times New Roman" pitchFamily="26" charset="0"/>
              </a:rPr>
              <a:t>vowel</a:t>
            </a:r>
            <a:r>
              <a:rPr lang="en-US" dirty="0">
                <a:solidFill>
                  <a:srgbClr val="000080"/>
                </a:solidFill>
                <a:latin typeface="Trebuchet MS" pitchFamily="42" charset="0"/>
                <a:ea typeface="+mn-ea"/>
                <a:cs typeface="Times New Roman" pitchFamily="26" charset="0"/>
              </a:rPr>
              <a:t> </a:t>
            </a:r>
            <a:r>
              <a:rPr lang="en-US" dirty="0">
                <a:latin typeface="Trebuchet MS" pitchFamily="42" charset="0"/>
                <a:ea typeface="+mn-ea"/>
                <a:cs typeface="Times New Roman" pitchFamily="26" charset="0"/>
              </a:rPr>
              <a:t>before the</a:t>
            </a:r>
            <a:r>
              <a:rPr lang="en-US" dirty="0">
                <a:solidFill>
                  <a:srgbClr val="000080"/>
                </a:solidFill>
                <a:latin typeface="Trebuchet MS" pitchFamily="42" charset="0"/>
                <a:ea typeface="+mn-ea"/>
                <a:cs typeface="Times New Roman" pitchFamily="26" charset="0"/>
              </a:rPr>
              <a:t>     </a:t>
            </a:r>
            <a:r>
              <a:rPr lang="en-US" dirty="0">
                <a:latin typeface="Trebuchet MS" pitchFamily="42" charset="0"/>
                <a:ea typeface="+mn-ea"/>
                <a:cs typeface="Times New Roman" pitchFamily="26" charset="0"/>
              </a:rPr>
              <a:t>:</a:t>
            </a:r>
            <a:br>
              <a:rPr lang="en-US" dirty="0">
                <a:solidFill>
                  <a:srgbClr val="000080"/>
                </a:solidFill>
                <a:latin typeface="Trebuchet MS" pitchFamily="42" charset="0"/>
                <a:ea typeface="+mn-ea"/>
                <a:cs typeface="Times New Roman" pitchFamily="26" charset="0"/>
              </a:rPr>
            </a:br>
            <a:endParaRPr lang="en-US" dirty="0">
              <a:solidFill>
                <a:srgbClr val="000080"/>
              </a:solidFill>
              <a:latin typeface="Trebuchet MS" pitchFamily="42" charset="0"/>
              <a:ea typeface="+mn-ea"/>
              <a:cs typeface="Times New Roman" pitchFamily="26" charset="0"/>
            </a:endParaRPr>
          </a:p>
        </p:txBody>
      </p:sp>
      <p:sp>
        <p:nvSpPr>
          <p:cNvPr id="20" name="Rectangle 31">
            <a:extLst>
              <a:ext uri="{FF2B5EF4-FFF2-40B4-BE49-F238E27FC236}">
                <a16:creationId xmlns:a16="http://schemas.microsoft.com/office/drawing/2014/main" id="{67633E09-03CC-491C-B90F-A720ADE9F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8323" y="4319954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defRPr/>
            </a:pPr>
            <a:r>
              <a:rPr lang="en-US" sz="3200" i="1" u="sng" dirty="0">
                <a:solidFill>
                  <a:srgbClr val="F309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42" charset="0"/>
                <a:ea typeface="+mn-ea"/>
                <a:cs typeface="Times New Roman" pitchFamily="26" charset="0"/>
              </a:rPr>
              <a:t>y</a:t>
            </a:r>
          </a:p>
        </p:txBody>
      </p:sp>
      <p:sp>
        <p:nvSpPr>
          <p:cNvPr id="21" name="Rectangle 32">
            <a:extLst>
              <a:ext uri="{FF2B5EF4-FFF2-40B4-BE49-F238E27FC236}">
                <a16:creationId xmlns:a16="http://schemas.microsoft.com/office/drawing/2014/main" id="{E8380AE3-33C0-4D4E-B053-EE6777669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6723" y="5310554"/>
            <a:ext cx="342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9pPr>
          </a:lstStyle>
          <a:p>
            <a:pPr algn="r" rtl="1" eaLnBrk="1" hangingPunct="1"/>
            <a:r>
              <a:rPr lang="en-US" altLang="es-CL" sz="3200" b="1" i="1">
                <a:solidFill>
                  <a:srgbClr val="F3091F"/>
                </a:solidFill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22" name="Rectangle 33">
            <a:extLst>
              <a:ext uri="{FF2B5EF4-FFF2-40B4-BE49-F238E27FC236}">
                <a16:creationId xmlns:a16="http://schemas.microsoft.com/office/drawing/2014/main" id="{8511509F-A376-44EB-9D44-851284C49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0261" y="5337542"/>
            <a:ext cx="8350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9pPr>
          </a:lstStyle>
          <a:p>
            <a:pPr algn="r" rtl="1" eaLnBrk="1" hangingPunct="1"/>
            <a:r>
              <a:rPr lang="en-US" altLang="es-CL" sz="2800" i="1" dirty="0">
                <a:cs typeface="Times New Roman" panose="02020603050405020304" pitchFamily="18" charset="0"/>
              </a:rPr>
              <a:t>pray</a:t>
            </a:r>
          </a:p>
        </p:txBody>
      </p:sp>
      <p:sp>
        <p:nvSpPr>
          <p:cNvPr id="23" name="Rectangle 35">
            <a:extLst>
              <a:ext uri="{FF2B5EF4-FFF2-40B4-BE49-F238E27FC236}">
                <a16:creationId xmlns:a16="http://schemas.microsoft.com/office/drawing/2014/main" id="{14EDB810-A378-4322-9A74-A2FFA42DA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0073" y="5289917"/>
            <a:ext cx="8842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9pPr>
          </a:lstStyle>
          <a:p>
            <a:pPr algn="r" rtl="1" eaLnBrk="1" hangingPunct="1"/>
            <a:r>
              <a:rPr lang="en-US" altLang="es-CL" sz="3200" i="1" dirty="0">
                <a:cs typeface="Times New Roman" panose="02020603050405020304" pitchFamily="18" charset="0"/>
              </a:rPr>
              <a:t>play</a:t>
            </a:r>
          </a:p>
        </p:txBody>
      </p:sp>
      <p:sp>
        <p:nvSpPr>
          <p:cNvPr id="24" name="AutoShape 36">
            <a:extLst>
              <a:ext uri="{FF2B5EF4-FFF2-40B4-BE49-F238E27FC236}">
                <a16:creationId xmlns:a16="http://schemas.microsoft.com/office/drawing/2014/main" id="{C8870874-D09D-453E-94FB-CD6DF355D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923" y="5615354"/>
            <a:ext cx="381000" cy="152400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9pPr>
          </a:lstStyle>
          <a:p>
            <a:pPr rtl="1" eaLnBrk="1" hangingPunct="1"/>
            <a:endParaRPr lang="es-ES" altLang="es-CL"/>
          </a:p>
        </p:txBody>
      </p:sp>
      <p:sp>
        <p:nvSpPr>
          <p:cNvPr id="25" name="Rectangle 38">
            <a:extLst>
              <a:ext uri="{FF2B5EF4-FFF2-40B4-BE49-F238E27FC236}">
                <a16:creationId xmlns:a16="http://schemas.microsoft.com/office/drawing/2014/main" id="{16B0F65E-307B-40E4-A726-DD562909D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0923" y="5310554"/>
            <a:ext cx="8842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9pPr>
          </a:lstStyle>
          <a:p>
            <a:pPr algn="r" rtl="1" eaLnBrk="1" hangingPunct="1"/>
            <a:r>
              <a:rPr lang="en-US" altLang="es-CL" sz="3200" i="1" dirty="0">
                <a:cs typeface="Times New Roman" panose="02020603050405020304" pitchFamily="18" charset="0"/>
              </a:rPr>
              <a:t>play</a:t>
            </a:r>
          </a:p>
        </p:txBody>
      </p:sp>
      <p:sp>
        <p:nvSpPr>
          <p:cNvPr id="26" name="AutoShape 39">
            <a:extLst>
              <a:ext uri="{FF2B5EF4-FFF2-40B4-BE49-F238E27FC236}">
                <a16:creationId xmlns:a16="http://schemas.microsoft.com/office/drawing/2014/main" id="{B8E57E46-B9A0-4A81-8CE5-CEFE9265E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7523" y="5539154"/>
            <a:ext cx="381000" cy="152400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9pPr>
          </a:lstStyle>
          <a:p>
            <a:pPr rtl="1" eaLnBrk="1" hangingPunct="1"/>
            <a:endParaRPr lang="es-ES" altLang="es-CL"/>
          </a:p>
        </p:txBody>
      </p:sp>
      <p:sp>
        <p:nvSpPr>
          <p:cNvPr id="27" name="Rectangle 40">
            <a:extLst>
              <a:ext uri="{FF2B5EF4-FFF2-40B4-BE49-F238E27FC236}">
                <a16:creationId xmlns:a16="http://schemas.microsoft.com/office/drawing/2014/main" id="{1668714A-D543-4763-AC2A-9FBC98702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0923" y="5310554"/>
            <a:ext cx="835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9pPr>
          </a:lstStyle>
          <a:p>
            <a:pPr algn="r" rtl="1" eaLnBrk="1" hangingPunct="1"/>
            <a:r>
              <a:rPr lang="en-US" altLang="es-CL" sz="2800" i="1" dirty="0">
                <a:cs typeface="Times New Roman" panose="02020603050405020304" pitchFamily="18" charset="0"/>
              </a:rPr>
              <a:t>pray</a:t>
            </a:r>
          </a:p>
        </p:txBody>
      </p:sp>
      <p:sp>
        <p:nvSpPr>
          <p:cNvPr id="28" name="Rectangle 41">
            <a:extLst>
              <a:ext uri="{FF2B5EF4-FFF2-40B4-BE49-F238E27FC236}">
                <a16:creationId xmlns:a16="http://schemas.microsoft.com/office/drawing/2014/main" id="{D15C8B7B-6FD1-4214-8AB8-54EABAB6A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5448" y="5240704"/>
            <a:ext cx="342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/>
                <a:cs typeface="Times New Roman (Hebrew)"/>
              </a:defRPr>
            </a:lvl9pPr>
          </a:lstStyle>
          <a:p>
            <a:pPr algn="r" rtl="1" eaLnBrk="1" hangingPunct="1"/>
            <a:r>
              <a:rPr lang="en-US" altLang="es-CL" sz="3200" b="1" i="1" dirty="0">
                <a:solidFill>
                  <a:srgbClr val="F3091F"/>
                </a:solidFill>
                <a:cs typeface="Times New Roman" panose="02020603050405020304" pitchFamily="18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764740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841E06-24E5-4528-B31F-280E47ECE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How</a:t>
            </a:r>
            <a:r>
              <a:rPr lang="es-CL" dirty="0"/>
              <a:t> do </a:t>
            </a:r>
            <a:r>
              <a:rPr lang="es-CL" dirty="0" err="1"/>
              <a:t>we</a:t>
            </a:r>
            <a:r>
              <a:rPr lang="es-CL" dirty="0"/>
              <a:t> </a:t>
            </a:r>
            <a:r>
              <a:rPr lang="es-CL" dirty="0" err="1"/>
              <a:t>form</a:t>
            </a:r>
            <a:r>
              <a:rPr lang="es-CL" dirty="0"/>
              <a:t> </a:t>
            </a:r>
            <a:r>
              <a:rPr lang="es-CL" dirty="0" err="1"/>
              <a:t>present</a:t>
            </a:r>
            <a:r>
              <a:rPr lang="es-CL" dirty="0"/>
              <a:t> simple?</a:t>
            </a:r>
          </a:p>
        </p:txBody>
      </p:sp>
      <p:sp>
        <p:nvSpPr>
          <p:cNvPr id="4" name="Rectángulo: esquinas diagonales redondeadas 3">
            <a:extLst>
              <a:ext uri="{FF2B5EF4-FFF2-40B4-BE49-F238E27FC236}">
                <a16:creationId xmlns:a16="http://schemas.microsoft.com/office/drawing/2014/main" id="{8D0289F1-C297-4122-8749-0C661A9C9C4D}"/>
              </a:ext>
            </a:extLst>
          </p:cNvPr>
          <p:cNvSpPr/>
          <p:nvPr/>
        </p:nvSpPr>
        <p:spPr>
          <a:xfrm>
            <a:off x="1881809" y="2438400"/>
            <a:ext cx="8858612" cy="47707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679BCF-7F46-40C6-A4D9-3B9D2691C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u="sng" dirty="0"/>
              <a:t>NEGATIVE:</a:t>
            </a:r>
          </a:p>
          <a:p>
            <a:pPr lvl="1"/>
            <a:r>
              <a:rPr lang="es-CL" dirty="0"/>
              <a:t>SUBJECT + </a:t>
            </a:r>
            <a:r>
              <a:rPr lang="es-CL" dirty="0">
                <a:solidFill>
                  <a:srgbClr val="FFFF00"/>
                </a:solidFill>
              </a:rPr>
              <a:t>DO NOT (DON’T) / DOES NOT (DOESN’T) </a:t>
            </a:r>
            <a:r>
              <a:rPr lang="es-CL" dirty="0"/>
              <a:t>+  VERB + COMPLEMENT</a:t>
            </a:r>
          </a:p>
          <a:p>
            <a:pPr lvl="1"/>
            <a:endParaRPr lang="es-CL" dirty="0"/>
          </a:p>
          <a:p>
            <a:pPr lvl="1"/>
            <a:r>
              <a:rPr lang="es-CL" dirty="0"/>
              <a:t>I – YOU           + </a:t>
            </a:r>
            <a:r>
              <a:rPr lang="es-CL" dirty="0">
                <a:solidFill>
                  <a:srgbClr val="FFFF00"/>
                </a:solidFill>
              </a:rPr>
              <a:t>DO NOT (DON’T)</a:t>
            </a:r>
            <a:r>
              <a:rPr lang="es-CL" dirty="0"/>
              <a:t> + PLAY + FOOTBALL ON SUNDAY </a:t>
            </a:r>
            <a:br>
              <a:rPr lang="es-CL" dirty="0"/>
            </a:br>
            <a:r>
              <a:rPr lang="es-CL" dirty="0"/>
              <a:t>WE – THEY                                                                       *</a:t>
            </a:r>
            <a:r>
              <a:rPr lang="es-CL" sz="1200" dirty="0"/>
              <a:t>Con esos 4 pronombres, se usa DON’T.</a:t>
            </a:r>
          </a:p>
          <a:p>
            <a:pPr marL="457200" lvl="1" indent="0">
              <a:buNone/>
            </a:pPr>
            <a:endParaRPr lang="es-CL" sz="1200" dirty="0"/>
          </a:p>
          <a:p>
            <a:pPr lvl="1"/>
            <a:r>
              <a:rPr lang="es-CL" dirty="0"/>
              <a:t>SHE – HE – IT + </a:t>
            </a:r>
            <a:r>
              <a:rPr lang="es-CL" dirty="0">
                <a:solidFill>
                  <a:srgbClr val="FFFF00"/>
                </a:solidFill>
              </a:rPr>
              <a:t>DOES NOT (DOESN’T) </a:t>
            </a:r>
            <a:r>
              <a:rPr lang="es-CL" dirty="0"/>
              <a:t>PLAY + FOOTBALL ON SUNDAY</a:t>
            </a:r>
          </a:p>
          <a:p>
            <a:pPr marL="457200" lvl="1" indent="0">
              <a:buNone/>
            </a:pPr>
            <a:r>
              <a:rPr lang="es-CL" dirty="0"/>
              <a:t>                                                                                                *</a:t>
            </a:r>
            <a:r>
              <a:rPr lang="es-CL" sz="1200" dirty="0"/>
              <a:t>Con 3ra persona, se usa DOESN’T:</a:t>
            </a:r>
          </a:p>
          <a:p>
            <a:pPr marL="457200" lvl="1" indent="0">
              <a:buNone/>
            </a:pPr>
            <a:r>
              <a:rPr lang="es-CL" sz="1200" dirty="0"/>
              <a:t>*En estructura NEGATIVA, verbo NO cambia:                                                                                                             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42179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841E06-24E5-4528-B31F-280E47ECE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How</a:t>
            </a:r>
            <a:r>
              <a:rPr lang="es-CL" dirty="0"/>
              <a:t> do </a:t>
            </a:r>
            <a:r>
              <a:rPr lang="es-CL" dirty="0" err="1"/>
              <a:t>we</a:t>
            </a:r>
            <a:r>
              <a:rPr lang="es-CL" dirty="0"/>
              <a:t> </a:t>
            </a:r>
            <a:r>
              <a:rPr lang="es-CL" dirty="0" err="1"/>
              <a:t>form</a:t>
            </a:r>
            <a:r>
              <a:rPr lang="es-CL" dirty="0"/>
              <a:t> </a:t>
            </a:r>
            <a:r>
              <a:rPr lang="es-CL" dirty="0" err="1"/>
              <a:t>present</a:t>
            </a:r>
            <a:r>
              <a:rPr lang="es-CL" dirty="0"/>
              <a:t> simple?</a:t>
            </a:r>
          </a:p>
        </p:txBody>
      </p:sp>
      <p:sp>
        <p:nvSpPr>
          <p:cNvPr id="4" name="Rectángulo: esquinas diagonales redondeadas 3">
            <a:extLst>
              <a:ext uri="{FF2B5EF4-FFF2-40B4-BE49-F238E27FC236}">
                <a16:creationId xmlns:a16="http://schemas.microsoft.com/office/drawing/2014/main" id="{C591A1F6-2FAD-480A-9E1E-52EE5B5FCB80}"/>
              </a:ext>
            </a:extLst>
          </p:cNvPr>
          <p:cNvSpPr/>
          <p:nvPr/>
        </p:nvSpPr>
        <p:spPr>
          <a:xfrm>
            <a:off x="1895061" y="2504661"/>
            <a:ext cx="5658678" cy="34455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679BCF-7F46-40C6-A4D9-3B9D2691C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u="sng" dirty="0"/>
              <a:t>INTERROGATIVE:</a:t>
            </a:r>
          </a:p>
          <a:p>
            <a:pPr lvl="1"/>
            <a:r>
              <a:rPr lang="es-CL" dirty="0">
                <a:solidFill>
                  <a:srgbClr val="FFFF00"/>
                </a:solidFill>
              </a:rPr>
              <a:t>DO/DOES </a:t>
            </a:r>
            <a:r>
              <a:rPr lang="es-CL" dirty="0"/>
              <a:t>+ SUBJECT +  VERB + COMPLEMENT?</a:t>
            </a:r>
          </a:p>
          <a:p>
            <a:pPr lvl="1"/>
            <a:endParaRPr lang="es-CL" dirty="0"/>
          </a:p>
          <a:p>
            <a:pPr lvl="1"/>
            <a:r>
              <a:rPr lang="es-CL" dirty="0">
                <a:solidFill>
                  <a:srgbClr val="FFFF00"/>
                </a:solidFill>
              </a:rPr>
              <a:t>DO </a:t>
            </a:r>
            <a:r>
              <a:rPr lang="es-CL" dirty="0"/>
              <a:t>+ I – YOU         +  PLAY + FOOTBALL ON SUNDAY ?</a:t>
            </a:r>
            <a:br>
              <a:rPr lang="es-CL" dirty="0"/>
            </a:br>
            <a:r>
              <a:rPr lang="es-CL" dirty="0"/>
              <a:t>           WE – THEY                                                                  *</a:t>
            </a:r>
            <a:r>
              <a:rPr lang="es-CL" sz="1200" dirty="0"/>
              <a:t>Con esos 4 pronombres, se usa DO.</a:t>
            </a:r>
          </a:p>
          <a:p>
            <a:pPr marL="457200" lvl="1" indent="0">
              <a:buNone/>
            </a:pPr>
            <a:endParaRPr lang="es-CL" sz="1200" dirty="0"/>
          </a:p>
          <a:p>
            <a:pPr lvl="1"/>
            <a:r>
              <a:rPr lang="es-CL" dirty="0">
                <a:solidFill>
                  <a:srgbClr val="FFFF00"/>
                </a:solidFill>
              </a:rPr>
              <a:t>DOES </a:t>
            </a:r>
            <a:r>
              <a:rPr lang="es-CL" dirty="0"/>
              <a:t>+</a:t>
            </a:r>
            <a:r>
              <a:rPr lang="es-CL" dirty="0">
                <a:solidFill>
                  <a:srgbClr val="FFFF00"/>
                </a:solidFill>
              </a:rPr>
              <a:t> </a:t>
            </a:r>
            <a:r>
              <a:rPr lang="es-CL" dirty="0"/>
              <a:t>SHE – HE – IT + PLAY + FOOTBALL ON SUNDAY?</a:t>
            </a:r>
          </a:p>
          <a:p>
            <a:pPr marL="457200" lvl="1" indent="0">
              <a:buNone/>
            </a:pPr>
            <a:r>
              <a:rPr lang="es-CL" dirty="0"/>
              <a:t>                                                                                                *</a:t>
            </a:r>
            <a:r>
              <a:rPr lang="es-CL" sz="1200" dirty="0"/>
              <a:t>Con 3ra persona, se usa DOES:</a:t>
            </a:r>
          </a:p>
          <a:p>
            <a:pPr marL="457200" lvl="1" indent="0">
              <a:buNone/>
            </a:pPr>
            <a:r>
              <a:rPr lang="es-CL" sz="1200" dirty="0"/>
              <a:t>*En estructura INTERROGATIVA, verbo NO cambia:                                                                                                             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1711504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{21D7BCBF-F1E9-4082-A6BA-832D4EEBC821}tf10001114</Template>
  <TotalTime>192</TotalTime>
  <Words>412</Words>
  <Application>Microsoft Office PowerPoint</Application>
  <PresentationFormat>Panorámica</PresentationFormat>
  <Paragraphs>87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Algerian</vt:lpstr>
      <vt:lpstr>Arial</vt:lpstr>
      <vt:lpstr>Rockwell</vt:lpstr>
      <vt:lpstr>Times New Roman</vt:lpstr>
      <vt:lpstr>Trebuchet MS</vt:lpstr>
      <vt:lpstr>Galería</vt:lpstr>
      <vt:lpstr>The present simple</vt:lpstr>
      <vt:lpstr>For what do we use the present simple?</vt:lpstr>
      <vt:lpstr>How do we form present simple?</vt:lpstr>
      <vt:lpstr>3RD person, verb rules</vt:lpstr>
      <vt:lpstr>Presentación de PowerPoint</vt:lpstr>
      <vt:lpstr>Presentación de PowerPoint</vt:lpstr>
      <vt:lpstr>How do we form present simple?</vt:lpstr>
      <vt:lpstr>How do we form present simple?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present simple</dc:title>
  <dc:creator>Raúl López Silva</dc:creator>
  <cp:lastModifiedBy>Padres</cp:lastModifiedBy>
  <cp:revision>8</cp:revision>
  <dcterms:created xsi:type="dcterms:W3CDTF">2020-02-07T17:17:01Z</dcterms:created>
  <dcterms:modified xsi:type="dcterms:W3CDTF">2020-03-19T16:08:21Z</dcterms:modified>
</cp:coreProperties>
</file>