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321" r:id="rId3"/>
    <p:sldId id="308" r:id="rId4"/>
    <p:sldId id="322" r:id="rId5"/>
    <p:sldId id="325" r:id="rId6"/>
    <p:sldId id="323" r:id="rId7"/>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AA08E29D-F491-4A8B-AEA5-A94B4F656CE8}" type="datetimeFigureOut">
              <a:rPr lang="es-CL" smtClean="0"/>
              <a:t>04-10-2020</a:t>
            </a:fld>
            <a:endParaRPr lang="es-CL"/>
          </a:p>
        </p:txBody>
      </p:sp>
      <p:sp>
        <p:nvSpPr>
          <p:cNvPr id="19" name="Footer Placeholder 18"/>
          <p:cNvSpPr>
            <a:spLocks noGrp="1"/>
          </p:cNvSpPr>
          <p:nvPr>
            <p:ph type="ftr" sz="quarter" idx="11"/>
          </p:nvPr>
        </p:nvSpPr>
        <p:spPr/>
        <p:txBody>
          <a:bodyPr/>
          <a:lstStyle/>
          <a:p>
            <a:endParaRPr lang="es-CL"/>
          </a:p>
        </p:txBody>
      </p:sp>
      <p:sp>
        <p:nvSpPr>
          <p:cNvPr id="27" name="Slide Number Placeholder 26"/>
          <p:cNvSpPr>
            <a:spLocks noGrp="1"/>
          </p:cNvSpPr>
          <p:nvPr>
            <p:ph type="sldNum" sz="quarter" idx="12"/>
          </p:nvPr>
        </p:nvSpPr>
        <p:spPr/>
        <p:txBody>
          <a:bodyPr/>
          <a:lstStyle/>
          <a:p>
            <a:fld id="{D7D1A486-94F2-467C-A580-D661D4182E85}"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04-10-2020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04-10-2020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04-10-2020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Date Placeholder 3"/>
          <p:cNvSpPr>
            <a:spLocks noGrp="1"/>
          </p:cNvSpPr>
          <p:nvPr>
            <p:ph type="dt" sz="half" idx="10"/>
          </p:nvPr>
        </p:nvSpPr>
        <p:spPr/>
        <p:txBody>
          <a:bodyPr/>
          <a:lstStyle/>
          <a:p>
            <a:fld id="{AA08E29D-F491-4A8B-AEA5-A94B4F656CE8}" type="datetimeFigureOut">
              <a:rPr lang="es-CL" smtClean="0"/>
              <a:t>04-10-2020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AA08E29D-F491-4A8B-AEA5-A94B4F656CE8}" type="datetimeFigureOut">
              <a:rPr lang="es-CL" smtClean="0"/>
              <a:t>04-10-2020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Date Placeholder 6"/>
          <p:cNvSpPr>
            <a:spLocks noGrp="1"/>
          </p:cNvSpPr>
          <p:nvPr>
            <p:ph type="dt" sz="half" idx="10"/>
          </p:nvPr>
        </p:nvSpPr>
        <p:spPr/>
        <p:txBody>
          <a:bodyPr/>
          <a:lstStyle/>
          <a:p>
            <a:fld id="{AA08E29D-F491-4A8B-AEA5-A94B4F656CE8}" type="datetimeFigureOut">
              <a:rPr lang="es-CL" smtClean="0"/>
              <a:t>04-10-2020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Date Placeholder 2"/>
          <p:cNvSpPr>
            <a:spLocks noGrp="1"/>
          </p:cNvSpPr>
          <p:nvPr>
            <p:ph type="dt" sz="half" idx="10"/>
          </p:nvPr>
        </p:nvSpPr>
        <p:spPr/>
        <p:txBody>
          <a:bodyPr/>
          <a:lstStyle/>
          <a:p>
            <a:fld id="{AA08E29D-F491-4A8B-AEA5-A94B4F656CE8}" type="datetimeFigureOut">
              <a:rPr lang="es-CL" smtClean="0"/>
              <a:t>04-10-2020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8E29D-F491-4A8B-AEA5-A94B4F656CE8}" type="datetimeFigureOut">
              <a:rPr lang="es-CL" smtClean="0"/>
              <a:t>04-10-2020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AA08E29D-F491-4A8B-AEA5-A94B4F656CE8}" type="datetimeFigureOut">
              <a:rPr lang="es-CL" smtClean="0"/>
              <a:t>04-10-2020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Date Placeholder 4"/>
          <p:cNvSpPr>
            <a:spLocks noGrp="1"/>
          </p:cNvSpPr>
          <p:nvPr>
            <p:ph type="dt" sz="half" idx="10"/>
          </p:nvPr>
        </p:nvSpPr>
        <p:spPr/>
        <p:txBody>
          <a:bodyPr/>
          <a:lstStyle/>
          <a:p>
            <a:fld id="{AA08E29D-F491-4A8B-AEA5-A94B4F656CE8}" type="datetimeFigureOut">
              <a:rPr lang="es-CL" smtClean="0"/>
              <a:t>04-10-2020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a:xfrm>
            <a:off x="8077200" y="6356350"/>
            <a:ext cx="609600" cy="365125"/>
          </a:xfrm>
        </p:spPr>
        <p:txBody>
          <a:bodyPr/>
          <a:lstStyle/>
          <a:p>
            <a:fld id="{D7D1A486-94F2-467C-A580-D661D4182E85}" type="slidenum">
              <a:rPr lang="es-CL" smtClean="0"/>
              <a:t>‹Nº›</a:t>
            </a:fld>
            <a:endParaRPr lang="es-C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08E29D-F491-4A8B-AEA5-A94B4F656CE8}" type="datetimeFigureOut">
              <a:rPr lang="es-CL" smtClean="0"/>
              <a:t>04-10-2020</a:t>
            </a:fld>
            <a:endParaRPr lang="es-C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7D1A486-94F2-467C-A580-D661D4182E85}" type="slidenum">
              <a:rPr lang="es-CL" smtClean="0"/>
              <a:t>‹Nº›</a:t>
            </a:fld>
            <a:endParaRPr lang="es-C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jpeg"/><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png"/><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5.jpeg"/><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4294967295"/>
          </p:nvPr>
        </p:nvSpPr>
        <p:spPr>
          <a:xfrm>
            <a:off x="179512" y="1495917"/>
            <a:ext cx="8496944" cy="5029427"/>
          </a:xfrm>
        </p:spPr>
        <p:txBody>
          <a:bodyPr>
            <a:normAutofit fontScale="85000" lnSpcReduction="20000"/>
          </a:bodyPr>
          <a:lstStyle/>
          <a:p>
            <a:pPr marL="0" indent="0" algn="ctr">
              <a:buNone/>
            </a:pPr>
            <a:r>
              <a:rPr lang="es-ES_tradnl" sz="2000" b="1" u="sng" dirty="0">
                <a:latin typeface="Times New Roman" pitchFamily="18" charset="0"/>
                <a:cs typeface="Times New Roman" pitchFamily="18" charset="0"/>
              </a:rPr>
              <a:t>GUÍA DE TRABAJO COMPETENCIAS PARA EL TRABAJO </a:t>
            </a:r>
          </a:p>
          <a:p>
            <a:pPr marL="0" indent="0" algn="ctr">
              <a:buNone/>
            </a:pPr>
            <a:r>
              <a:rPr lang="es-ES_tradnl" sz="2000" b="1" u="sng" dirty="0">
                <a:latin typeface="Times New Roman" pitchFamily="18" charset="0"/>
                <a:cs typeface="Times New Roman" pitchFamily="18" charset="0"/>
              </a:rPr>
              <a:t>      2DOS MEDIO</a:t>
            </a:r>
          </a:p>
          <a:p>
            <a:pPr marL="0" indent="0" algn="ctr">
              <a:buNone/>
            </a:pPr>
            <a:endParaRPr lang="es-CL" sz="2000" dirty="0">
              <a:latin typeface="Times New Roman" pitchFamily="18" charset="0"/>
              <a:cs typeface="Times New Roman" pitchFamily="18" charset="0"/>
            </a:endParaRPr>
          </a:p>
          <a:p>
            <a:r>
              <a:rPr lang="es-CL" sz="2000" dirty="0">
                <a:latin typeface="Times New Roman" pitchFamily="18" charset="0"/>
                <a:cs typeface="Times New Roman" pitchFamily="18" charset="0"/>
              </a:rPr>
              <a:t>Nombre: ……………………………………Curso:………………Fecha:……………………</a:t>
            </a:r>
          </a:p>
          <a:p>
            <a:r>
              <a:rPr lang="es-ES_tradnl" sz="2000" b="1" dirty="0">
                <a:latin typeface="Times New Roman" pitchFamily="18" charset="0"/>
                <a:cs typeface="Times New Roman" pitchFamily="18" charset="0"/>
              </a:rPr>
              <a:t>Profesor: FELIPE CAMPOS R.</a:t>
            </a:r>
            <a:endParaRPr lang="es-CL" sz="2000" dirty="0">
              <a:latin typeface="Times New Roman" pitchFamily="18" charset="0"/>
              <a:cs typeface="Times New Roman" pitchFamily="18" charset="0"/>
            </a:endParaRPr>
          </a:p>
          <a:p>
            <a:r>
              <a:rPr lang="es-ES_tradnl" sz="2000" b="1" dirty="0">
                <a:latin typeface="Times New Roman" pitchFamily="18" charset="0"/>
                <a:cs typeface="Times New Roman" pitchFamily="18" charset="0"/>
              </a:rPr>
              <a:t>Fecha: Semana </a:t>
            </a:r>
            <a:r>
              <a:rPr lang="es-ES_tradnl" b="1" dirty="0">
                <a:latin typeface="Times New Roman" panose="02020603050405020304" pitchFamily="18" charset="0"/>
                <a:cs typeface="Times New Roman" panose="02020603050405020304" pitchFamily="18" charset="0"/>
              </a:rPr>
              <a:t>del 5 al 9 de Octubre de 2020</a:t>
            </a:r>
            <a:endParaRPr lang="es-CL" sz="2000" dirty="0">
              <a:latin typeface="Times New Roman" pitchFamily="18" charset="0"/>
              <a:cs typeface="Times New Roman" pitchFamily="18" charset="0"/>
            </a:endParaRPr>
          </a:p>
          <a:p>
            <a:pPr marL="0" indent="0" algn="ctr">
              <a:buNone/>
            </a:pPr>
            <a:endParaRPr lang="es-CL" sz="2400" b="1" dirty="0">
              <a:latin typeface="Times New Roman" pitchFamily="18" charset="0"/>
              <a:cs typeface="Times New Roman" pitchFamily="18" charset="0"/>
            </a:endParaRPr>
          </a:p>
          <a:p>
            <a:pPr algn="just"/>
            <a:r>
              <a:rPr lang="es-ES_tradnl" sz="2400" b="1" dirty="0">
                <a:latin typeface="Times New Roman" pitchFamily="18" charset="0"/>
                <a:cs typeface="Times New Roman" pitchFamily="18" charset="0"/>
              </a:rPr>
              <a:t>OA8: </a:t>
            </a:r>
            <a:r>
              <a:rPr lang="es-ES_tradnl" sz="2400" dirty="0">
                <a:latin typeface="Times New Roman" pitchFamily="18" charset="0"/>
                <a:cs typeface="Times New Roman" pitchFamily="18" charset="0"/>
              </a:rPr>
              <a:t>Explicación y definición del concepto de Comunicación, identificando la importancia de esta habilidad como la más importante dentro de las competencias que tiene el hombre de forma transversal, tanto en el mundo laboral, social y sentimental.</a:t>
            </a:r>
            <a:endParaRPr lang="es-CL" sz="2400" dirty="0">
              <a:latin typeface="Times New Roman" pitchFamily="18" charset="0"/>
              <a:cs typeface="Times New Roman" pitchFamily="18" charset="0"/>
            </a:endParaRPr>
          </a:p>
          <a:p>
            <a:pPr marL="0" indent="0" algn="just">
              <a:buNone/>
            </a:pPr>
            <a:endParaRPr lang="es-CL" sz="2400" dirty="0">
              <a:latin typeface="Times New Roman" pitchFamily="18" charset="0"/>
              <a:cs typeface="Times New Roman" pitchFamily="18" charset="0"/>
            </a:endParaRPr>
          </a:p>
          <a:p>
            <a:pPr algn="just"/>
            <a:r>
              <a:rPr lang="es-ES_tradnl" sz="2400" b="1" dirty="0">
                <a:latin typeface="Times New Roman" pitchFamily="18" charset="0"/>
                <a:cs typeface="Times New Roman" pitchFamily="18" charset="0"/>
              </a:rPr>
              <a:t>OBJETIVO</a:t>
            </a:r>
            <a:r>
              <a:rPr lang="es-ES_tradnl" sz="2400" dirty="0">
                <a:latin typeface="Times New Roman" pitchFamily="18" charset="0"/>
                <a:cs typeface="Times New Roman" pitchFamily="18" charset="0"/>
              </a:rPr>
              <a:t> </a:t>
            </a:r>
            <a:r>
              <a:rPr lang="es-ES_tradnl" sz="2400" b="1" dirty="0">
                <a:latin typeface="Times New Roman" pitchFamily="18" charset="0"/>
                <a:cs typeface="Times New Roman" pitchFamily="18" charset="0"/>
              </a:rPr>
              <a:t>DE LA CLASE</a:t>
            </a:r>
            <a:r>
              <a:rPr lang="es-ES_tradnl" sz="2400" dirty="0">
                <a:latin typeface="Times New Roman" pitchFamily="18" charset="0"/>
                <a:cs typeface="Times New Roman" pitchFamily="18" charset="0"/>
              </a:rPr>
              <a:t>: </a:t>
            </a:r>
            <a:r>
              <a:rPr lang="es-ES_tradnl" sz="2400" dirty="0">
                <a:latin typeface="Times New Roman" panose="02020603050405020304" pitchFamily="18" charset="0"/>
                <a:ea typeface="Calibri" panose="020F0502020204030204" pitchFamily="34" charset="0"/>
                <a:cs typeface="Times New Roman" panose="02020603050405020304" pitchFamily="18" charset="0"/>
              </a:rPr>
              <a:t>Aprender el concepto de la Comunicación, dando la importancia que significa el poseer esta habilidad, como importante herramienta a futuro de forma transversal, tanto en términos sociales como laborales.</a:t>
            </a:r>
          </a:p>
          <a:p>
            <a:pPr algn="just"/>
            <a:endParaRPr lang="es-CL" sz="2400" b="1" dirty="0"/>
          </a:p>
          <a:p>
            <a:pPr algn="ctr"/>
            <a:r>
              <a:rPr lang="es-CL" sz="2400" b="1" dirty="0"/>
              <a:t>Tema: La Comunicación</a:t>
            </a:r>
          </a:p>
          <a:p>
            <a:pPr algn="ctr"/>
            <a:endParaRPr lang="es-CL" sz="4400" b="1" dirty="0"/>
          </a:p>
        </p:txBody>
      </p:sp>
      <p:graphicFrame>
        <p:nvGraphicFramePr>
          <p:cNvPr id="4" name="3 Objeto"/>
          <p:cNvGraphicFramePr>
            <a:graphicFrameLocks noChangeAspect="1"/>
          </p:cNvGraphicFramePr>
          <p:nvPr>
            <p:extLst>
              <p:ext uri="{D42A27DB-BD31-4B8C-83A1-F6EECF244321}">
                <p14:modId xmlns:p14="http://schemas.microsoft.com/office/powerpoint/2010/main" val="3208144890"/>
              </p:ext>
            </p:extLst>
          </p:nvPr>
        </p:nvGraphicFramePr>
        <p:xfrm>
          <a:off x="68089" y="188640"/>
          <a:ext cx="1224136" cy="1276598"/>
        </p:xfrm>
        <a:graphic>
          <a:graphicData uri="http://schemas.openxmlformats.org/presentationml/2006/ole">
            <mc:AlternateContent xmlns:mc="http://schemas.openxmlformats.org/markup-compatibility/2006">
              <mc:Choice xmlns:v="urn:schemas-microsoft-com:vml" Requires="v">
                <p:oleObj spid="_x0000_s1077" r:id="rId3" imgW="11725275" imgH="16811625" progId="">
                  <p:embed/>
                </p:oleObj>
              </mc:Choice>
              <mc:Fallback>
                <p:oleObj r:id="rId3" imgW="11725275" imgH="16811625"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89" y="188640"/>
                        <a:ext cx="1224136" cy="1276598"/>
                      </a:xfrm>
                      <a:prstGeom prst="rect">
                        <a:avLst/>
                      </a:prstGeom>
                      <a:noFill/>
                    </p:spPr>
                  </p:pic>
                </p:oleObj>
              </mc:Fallback>
            </mc:AlternateContent>
          </a:graphicData>
        </a:graphic>
      </p:graphicFrame>
      <p:pic>
        <p:nvPicPr>
          <p:cNvPr id="6" name="Imagen 5" descr="Laura Castellano on Instagram: “todo tiene un proposito 💘💘💘 mañana LIVE 7pm dibuja conmigo ✨✨ vean mi post anterior 🧡”">
            <a:extLst>
              <a:ext uri="{FF2B5EF4-FFF2-40B4-BE49-F238E27FC236}">
                <a16:creationId xmlns:a16="http://schemas.microsoft.com/office/drawing/2014/main" id="{79ED2479-11B8-4FEB-9C2F-815876B70CB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796136" y="170658"/>
            <a:ext cx="2952328" cy="1189033"/>
          </a:xfrm>
          <a:prstGeom prst="rect">
            <a:avLst/>
          </a:prstGeom>
          <a:noFill/>
          <a:ln>
            <a:noFill/>
          </a:ln>
        </p:spPr>
      </p:pic>
      <p:sp>
        <p:nvSpPr>
          <p:cNvPr id="2" name="CuadroTexto 1">
            <a:extLst>
              <a:ext uri="{FF2B5EF4-FFF2-40B4-BE49-F238E27FC236}">
                <a16:creationId xmlns:a16="http://schemas.microsoft.com/office/drawing/2014/main" id="{9FEB2B1B-3AA8-455F-AE00-833D709FAA5E}"/>
              </a:ext>
            </a:extLst>
          </p:cNvPr>
          <p:cNvSpPr txBox="1"/>
          <p:nvPr/>
        </p:nvSpPr>
        <p:spPr>
          <a:xfrm>
            <a:off x="1311162" y="188640"/>
            <a:ext cx="2646867" cy="923330"/>
          </a:xfrm>
          <a:prstGeom prst="rect">
            <a:avLst/>
          </a:prstGeom>
          <a:noFill/>
        </p:spPr>
        <p:txBody>
          <a:bodyPr wrap="square" rtlCol="0">
            <a:spAutoFit/>
          </a:bodyPr>
          <a:lstStyle/>
          <a:p>
            <a:r>
              <a:rPr lang="es-ES" sz="1200" dirty="0">
                <a:effectLst/>
                <a:latin typeface="Calibri" panose="020F0502020204030204" pitchFamily="34" charset="0"/>
                <a:ea typeface="Calibri" panose="020F0502020204030204" pitchFamily="34" charset="0"/>
                <a:cs typeface="Times New Roman" panose="02020603050405020304" pitchFamily="18" charset="0"/>
              </a:rPr>
              <a:t>Liceo José Victorino Lastarria</a:t>
            </a:r>
          </a:p>
          <a:p>
            <a:r>
              <a:rPr lang="es-ES" sz="1200" dirty="0">
                <a:latin typeface="Calibri" panose="020F0502020204030204" pitchFamily="34" charset="0"/>
                <a:ea typeface="Calibri" panose="020F0502020204030204" pitchFamily="34" charset="0"/>
                <a:cs typeface="Times New Roman" panose="02020603050405020304" pitchFamily="18" charset="0"/>
              </a:rPr>
              <a:t>Rancagua</a:t>
            </a:r>
            <a:r>
              <a:rPr lang="es-ES" sz="1800" dirty="0">
                <a:effectLst/>
                <a:latin typeface="Calibri" panose="020F0502020204030204" pitchFamily="34" charset="0"/>
                <a:ea typeface="Calibri" panose="020F0502020204030204" pitchFamily="34" charset="0"/>
                <a:cs typeface="Times New Roman" panose="02020603050405020304" pitchFamily="18" charset="0"/>
              </a:rPr>
              <a:t>                                                                          </a:t>
            </a:r>
            <a:r>
              <a:rPr lang="es-ES" sz="1200" dirty="0">
                <a:effectLst/>
                <a:latin typeface="Calibri" panose="020F0502020204030204" pitchFamily="34" charset="0"/>
                <a:ea typeface="Calibri" panose="020F0502020204030204" pitchFamily="34" charset="0"/>
                <a:cs typeface="Times New Roman" panose="02020603050405020304" pitchFamily="18" charset="0"/>
              </a:rPr>
              <a:t>“Formando Técnicos para el mañana”</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p>
            <a:r>
              <a:rPr lang="es-ES" sz="1200" dirty="0">
                <a:effectLst/>
                <a:latin typeface="Calibri" panose="020F0502020204030204" pitchFamily="34" charset="0"/>
                <a:ea typeface="Calibri" panose="020F0502020204030204" pitchFamily="34" charset="0"/>
                <a:cs typeface="Times New Roman" panose="02020603050405020304" pitchFamily="18" charset="0"/>
              </a:rPr>
              <a:t>Unidad Técnico-Pedagógica</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458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arn(inVertical)">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barn(inVertical)">
                                      <p:cBhvr>
                                        <p:cTn id="3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611560" y="260648"/>
            <a:ext cx="6949600" cy="1138362"/>
          </a:xfrm>
        </p:spPr>
        <p:txBody>
          <a:bodyPr>
            <a:normAutofit/>
          </a:bodyPr>
          <a:lstStyle/>
          <a:p>
            <a:pPr algn="l"/>
            <a:r>
              <a:rPr lang="es-CL" sz="3600" dirty="0"/>
              <a:t>Tema: Comunicación</a:t>
            </a:r>
          </a:p>
        </p:txBody>
      </p:sp>
      <p:sp>
        <p:nvSpPr>
          <p:cNvPr id="3" name="2 Subtítulo"/>
          <p:cNvSpPr>
            <a:spLocks noGrp="1"/>
          </p:cNvSpPr>
          <p:nvPr>
            <p:ph type="subTitle" idx="4294967295"/>
          </p:nvPr>
        </p:nvSpPr>
        <p:spPr>
          <a:xfrm>
            <a:off x="251520" y="1399010"/>
            <a:ext cx="8640960" cy="5342358"/>
          </a:xfrm>
        </p:spPr>
        <p:txBody>
          <a:bodyPr>
            <a:noAutofit/>
          </a:bodyPr>
          <a:lstStyle/>
          <a:p>
            <a:pPr marL="0" indent="0" algn="just">
              <a:buNone/>
            </a:pPr>
            <a:r>
              <a:rPr lang="es-CL" sz="1600" dirty="0">
                <a:solidFill>
                  <a:schemeClr val="tx1"/>
                </a:solidFill>
                <a:effectLst/>
                <a:latin typeface="Arial" panose="020B0604020202020204" pitchFamily="34" charset="0"/>
                <a:ea typeface="Times New Roman" panose="02020603050405020304" pitchFamily="18" charset="0"/>
              </a:rPr>
              <a:t>Las habilidades de comunicación, se refieren a la capacidad para enviar, recibir, elaborar y emitir información, ideas, opiniones y actitudes de primera calidad y orientadas hacia objetivos personales y organizacionales. Para llevar a cabo adecuadamente sus actividades los administradores deben poseer al menos las habilidades básicas de la comunicación oral, escrita y no verbal, relacionadas con: la comunicación con los clientes, la comunicación con sus subalternos, la comunicación con sus superiores, con los medios, la sensibilidad a diferencias culturales.</a:t>
            </a:r>
          </a:p>
          <a:p>
            <a:pPr marL="0" indent="0" algn="just">
              <a:buNone/>
            </a:pPr>
            <a:endParaRPr lang="es-CL" sz="1600" dirty="0">
              <a:latin typeface="Arial" panose="020B0604020202020204" pitchFamily="34" charset="0"/>
            </a:endParaRPr>
          </a:p>
          <a:p>
            <a:pPr marL="0" indent="0" algn="just">
              <a:buNone/>
            </a:pPr>
            <a:endParaRPr lang="es-CL" sz="1600" dirty="0">
              <a:solidFill>
                <a:schemeClr val="tx1"/>
              </a:solidFill>
              <a:latin typeface="Arial" panose="020B0604020202020204" pitchFamily="34" charset="0"/>
            </a:endParaRPr>
          </a:p>
          <a:p>
            <a:pPr marL="0" indent="0" algn="just">
              <a:buNone/>
            </a:pPr>
            <a:endParaRPr lang="es-CL" sz="1600" dirty="0">
              <a:latin typeface="Arial" panose="020B0604020202020204" pitchFamily="34" charset="0"/>
            </a:endParaRPr>
          </a:p>
          <a:p>
            <a:pPr marL="0" indent="0" algn="just">
              <a:buNone/>
            </a:pPr>
            <a:endParaRPr lang="es-CL" sz="1600" dirty="0">
              <a:solidFill>
                <a:schemeClr val="tx1"/>
              </a:solidFill>
              <a:latin typeface="Arial" panose="020B0604020202020204" pitchFamily="34" charset="0"/>
            </a:endParaRPr>
          </a:p>
          <a:p>
            <a:pPr marL="0" indent="0" algn="just">
              <a:buNone/>
            </a:pPr>
            <a:endParaRPr lang="es-CL" sz="1600" dirty="0">
              <a:latin typeface="Arial" panose="020B0604020202020204" pitchFamily="34" charset="0"/>
            </a:endParaRPr>
          </a:p>
          <a:p>
            <a:pPr marL="0" indent="0" algn="just">
              <a:buNone/>
            </a:pPr>
            <a:endParaRPr lang="es-CL" sz="1600" dirty="0">
              <a:solidFill>
                <a:schemeClr val="tx1"/>
              </a:solidFill>
              <a:latin typeface="Arial" panose="020B0604020202020204" pitchFamily="34" charset="0"/>
            </a:endParaRPr>
          </a:p>
          <a:p>
            <a:pPr marL="0" indent="0" algn="just">
              <a:buNone/>
            </a:pPr>
            <a:endParaRPr lang="es-CL" sz="1600" dirty="0">
              <a:latin typeface="Arial" panose="020B0604020202020204" pitchFamily="34" charset="0"/>
            </a:endParaRPr>
          </a:p>
          <a:p>
            <a:pPr marL="0" indent="0" algn="just">
              <a:spcAft>
                <a:spcPts val="750"/>
              </a:spcAft>
              <a:buNone/>
            </a:pPr>
            <a:r>
              <a:rPr lang="es-CL" sz="1600" dirty="0">
                <a:solidFill>
                  <a:schemeClr val="tx1"/>
                </a:solidFill>
                <a:effectLst/>
                <a:latin typeface="Montserrat"/>
                <a:ea typeface="Times New Roman" panose="02020603050405020304" pitchFamily="18" charset="0"/>
              </a:rPr>
              <a:t>Las habilidades comunicativas son todas las capacidades que permiten la comunicación entre las personas. En el ámbito empresarial, se trata de un elemento de suma relevancia, pues de éste depende la eficacia y el éxito de los acuerdos o negociaciones que se quieran alcanzar con los demás.</a:t>
            </a:r>
            <a:endParaRPr lang="es-CL" sz="1600" dirty="0">
              <a:solidFill>
                <a:schemeClr val="tx1"/>
              </a:solidFill>
              <a:effectLst/>
              <a:latin typeface="Times New Roman" panose="02020603050405020304" pitchFamily="18" charset="0"/>
              <a:ea typeface="Times New Roman" panose="02020603050405020304" pitchFamily="18" charset="0"/>
            </a:endParaRPr>
          </a:p>
          <a:p>
            <a:pPr marL="0" indent="0" algn="just">
              <a:spcAft>
                <a:spcPts val="750"/>
              </a:spcAft>
              <a:buNone/>
            </a:pPr>
            <a:r>
              <a:rPr lang="es-CL" sz="1600" dirty="0">
                <a:solidFill>
                  <a:schemeClr val="tx1"/>
                </a:solidFill>
                <a:effectLst/>
                <a:latin typeface="Montserrat"/>
                <a:ea typeface="Times New Roman" panose="02020603050405020304" pitchFamily="18" charset="0"/>
              </a:rPr>
              <a:t>Generalmente, las habilidades comunicativas se miden por el nivel de competencias y destrezas de una persona en referencia a un asunto en concreto.</a:t>
            </a:r>
            <a:endParaRPr lang="es-CL" sz="1600" dirty="0">
              <a:solidFill>
                <a:schemeClr val="tx1"/>
              </a:solidFill>
              <a:effectLst/>
              <a:latin typeface="Times New Roman" panose="02020603050405020304" pitchFamily="18" charset="0"/>
              <a:ea typeface="Times New Roman" panose="02020603050405020304" pitchFamily="18" charset="0"/>
            </a:endParaRPr>
          </a:p>
          <a:p>
            <a:pPr marL="0" indent="0" algn="just">
              <a:buNone/>
            </a:pPr>
            <a:endParaRPr lang="es-CL" sz="1600" dirty="0">
              <a:solidFill>
                <a:schemeClr val="tx1"/>
              </a:solidFill>
            </a:endParaRPr>
          </a:p>
          <a:p>
            <a:pPr algn="ctr"/>
            <a:endParaRPr lang="es-CL" sz="2400" b="1" u="sng" dirty="0"/>
          </a:p>
        </p:txBody>
      </p:sp>
      <p:graphicFrame>
        <p:nvGraphicFramePr>
          <p:cNvPr id="4" name="3 Objeto"/>
          <p:cNvGraphicFramePr>
            <a:graphicFrameLocks noChangeAspect="1"/>
          </p:cNvGraphicFramePr>
          <p:nvPr>
            <p:extLst>
              <p:ext uri="{D42A27DB-BD31-4B8C-83A1-F6EECF244321}">
                <p14:modId xmlns:p14="http://schemas.microsoft.com/office/powerpoint/2010/main" val="921225750"/>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31772"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pic>
        <p:nvPicPr>
          <p:cNvPr id="5" name="Picture 5" descr="Importancia de la Comunicación">
            <a:extLst>
              <a:ext uri="{FF2B5EF4-FFF2-40B4-BE49-F238E27FC236}">
                <a16:creationId xmlns:a16="http://schemas.microsoft.com/office/drawing/2014/main" id="{57A006B0-21F6-43A8-9389-C241026B294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1806" y="2949033"/>
            <a:ext cx="6779717" cy="2064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0040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4294967295"/>
          </p:nvPr>
        </p:nvSpPr>
        <p:spPr>
          <a:xfrm>
            <a:off x="397135" y="1268760"/>
            <a:ext cx="8612094" cy="4752528"/>
          </a:xfrm>
        </p:spPr>
        <p:txBody>
          <a:bodyPr>
            <a:noAutofit/>
          </a:bodyPr>
          <a:lstStyle/>
          <a:p>
            <a:pPr algn="ctr">
              <a:lnSpc>
                <a:spcPct val="107000"/>
              </a:lnSpc>
              <a:spcBef>
                <a:spcPts val="1500"/>
              </a:spcBef>
              <a:spcAft>
                <a:spcPts val="750"/>
              </a:spcAft>
            </a:pPr>
            <a:r>
              <a:rPr lang="es-CL" sz="2400" b="1" dirty="0">
                <a:solidFill>
                  <a:schemeClr val="tx1"/>
                </a:solidFill>
                <a:latin typeface="Tabac"/>
                <a:ea typeface="Times New Roman" panose="02020603050405020304" pitchFamily="18" charset="0"/>
                <a:cs typeface="Times New Roman" panose="02020603050405020304" pitchFamily="18" charset="0"/>
              </a:rPr>
              <a:t>Para qué nos sirven las</a:t>
            </a:r>
            <a:r>
              <a:rPr lang="es-CL" sz="2400" b="1" dirty="0">
                <a:solidFill>
                  <a:schemeClr val="tx1"/>
                </a:solidFill>
                <a:effectLst/>
                <a:latin typeface="Tabac"/>
                <a:ea typeface="Times New Roman" panose="02020603050405020304" pitchFamily="18" charset="0"/>
                <a:cs typeface="Times New Roman" panose="02020603050405020304" pitchFamily="18" charset="0"/>
              </a:rPr>
              <a:t> habilidades comunicativas</a:t>
            </a:r>
            <a:endParaRPr lang="es-CL"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750"/>
              </a:spcAft>
              <a:buNone/>
            </a:pPr>
            <a:r>
              <a:rPr lang="es-CL" sz="1800" dirty="0">
                <a:solidFill>
                  <a:schemeClr val="tx1"/>
                </a:solidFill>
                <a:effectLst/>
                <a:latin typeface="Montserrat"/>
                <a:ea typeface="Times New Roman" panose="02020603050405020304" pitchFamily="18" charset="0"/>
                <a:cs typeface="Times New Roman" panose="02020603050405020304" pitchFamily="18" charset="0"/>
              </a:rPr>
              <a:t>Tener buenas habilidades de comunicación tiene que ver con </a:t>
            </a:r>
            <a:r>
              <a:rPr lang="es-CL" sz="1800" b="1" dirty="0">
                <a:solidFill>
                  <a:schemeClr val="tx1"/>
                </a:solidFill>
                <a:effectLst/>
                <a:latin typeface="Montserrat"/>
                <a:ea typeface="Times New Roman" panose="02020603050405020304" pitchFamily="18" charset="0"/>
                <a:cs typeface="Times New Roman" panose="02020603050405020304" pitchFamily="18" charset="0"/>
              </a:rPr>
              <a:t>ser capaz de transmitir información a las personas de manera clara y simple, de forma que las cosas se entiendan y se hagan.</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750"/>
              </a:spcAft>
              <a:buNone/>
            </a:pPr>
            <a:r>
              <a:rPr lang="es-CL" sz="1800" dirty="0">
                <a:solidFill>
                  <a:schemeClr val="tx1"/>
                </a:solidFill>
                <a:effectLst/>
                <a:latin typeface="Montserrat"/>
                <a:ea typeface="Times New Roman" panose="02020603050405020304" pitchFamily="18" charset="0"/>
                <a:cs typeface="Times New Roman" panose="02020603050405020304" pitchFamily="18" charset="0"/>
              </a:rPr>
              <a:t>La comunicación sirve para transmitir y recibir mensajes con claridad</a:t>
            </a:r>
            <a:r>
              <a:rPr lang="es-CL" sz="1800" b="1" dirty="0">
                <a:solidFill>
                  <a:schemeClr val="tx1"/>
                </a:solidFill>
                <a:effectLst/>
                <a:latin typeface="Montserrat"/>
                <a:ea typeface="Times New Roman" panose="02020603050405020304" pitchFamily="18" charset="0"/>
                <a:cs typeface="Times New Roman" panose="02020603050405020304" pitchFamily="18" charset="0"/>
              </a:rPr>
              <a:t>. Gracias a las habilidades comunicativas es posible dar y comprender instrucciones, aprender cosas nuevas, realizar solicitudes, hacer preguntas y transmitir información con facilidad.</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750"/>
              </a:spcAft>
              <a:buNone/>
            </a:pPr>
            <a:r>
              <a:rPr lang="es-CL" sz="1800" b="1" dirty="0">
                <a:solidFill>
                  <a:schemeClr val="tx1"/>
                </a:solidFill>
                <a:effectLst/>
                <a:latin typeface="Montserrat"/>
                <a:ea typeface="Times New Roman" panose="02020603050405020304" pitchFamily="18" charset="0"/>
                <a:cs typeface="Times New Roman" panose="02020603050405020304" pitchFamily="18" charset="0"/>
              </a:rPr>
              <a:t>Este tipo de capacidades también permiten adaptarse a situaciones nuevas y diferentes</a:t>
            </a:r>
            <a:r>
              <a:rPr lang="es-CL" sz="1800" dirty="0">
                <a:solidFill>
                  <a:schemeClr val="tx1"/>
                </a:solidFill>
                <a:effectLst/>
                <a:latin typeface="Montserrat"/>
                <a:ea typeface="Times New Roman" panose="02020603050405020304" pitchFamily="18" charset="0"/>
                <a:cs typeface="Times New Roman" panose="02020603050405020304" pitchFamily="18" charset="0"/>
              </a:rPr>
              <a:t>, leer el comportamiento de otras personas, comprometerse a llegar a un acuerdo, tener conversaciones difíciles con facilidad y evitar y resolver conflictos.</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750"/>
              </a:spcAft>
              <a:buNone/>
            </a:pPr>
            <a:r>
              <a:rPr lang="es-CL" sz="1800" dirty="0">
                <a:solidFill>
                  <a:schemeClr val="tx1"/>
                </a:solidFill>
                <a:effectLst/>
                <a:latin typeface="Montserrat"/>
                <a:ea typeface="Times New Roman" panose="02020603050405020304" pitchFamily="18" charset="0"/>
                <a:cs typeface="Times New Roman" panose="02020603050405020304" pitchFamily="18" charset="0"/>
              </a:rPr>
              <a:t>De hecho, </a:t>
            </a:r>
            <a:r>
              <a:rPr lang="es-CL" sz="1800" b="1" dirty="0">
                <a:solidFill>
                  <a:schemeClr val="tx1"/>
                </a:solidFill>
                <a:effectLst/>
                <a:latin typeface="Montserrat"/>
                <a:ea typeface="Times New Roman" panose="02020603050405020304" pitchFamily="18" charset="0"/>
                <a:cs typeface="Times New Roman" panose="02020603050405020304" pitchFamily="18" charset="0"/>
              </a:rPr>
              <a:t>la </a:t>
            </a:r>
            <a:r>
              <a:rPr lang="es-CL" sz="1800" dirty="0">
                <a:solidFill>
                  <a:schemeClr val="tx1"/>
                </a:solidFill>
                <a:latin typeface="Montserrat"/>
                <a:ea typeface="Times New Roman" panose="02020603050405020304" pitchFamily="18" charset="0"/>
                <a:cs typeface="Times New Roman" panose="02020603050405020304" pitchFamily="18" charset="0"/>
              </a:rPr>
              <a:t>comunicación de calidad </a:t>
            </a:r>
            <a:r>
              <a:rPr lang="es-CL" sz="1800" b="1" dirty="0">
                <a:solidFill>
                  <a:schemeClr val="tx1"/>
                </a:solidFill>
                <a:effectLst/>
                <a:latin typeface="Montserrat"/>
                <a:ea typeface="Times New Roman" panose="02020603050405020304" pitchFamily="18" charset="0"/>
                <a:cs typeface="Times New Roman" panose="02020603050405020304" pitchFamily="18" charset="0"/>
              </a:rPr>
              <a:t>requiere de ser empático</a:t>
            </a:r>
            <a:r>
              <a:rPr lang="es-CL" sz="1800" dirty="0">
                <a:solidFill>
                  <a:schemeClr val="tx1"/>
                </a:solidFill>
                <a:effectLst/>
                <a:latin typeface="Montserrat"/>
                <a:ea typeface="Times New Roman" panose="02020603050405020304" pitchFamily="18" charset="0"/>
                <a:cs typeface="Times New Roman" panose="02020603050405020304" pitchFamily="18" charset="0"/>
              </a:rPr>
              <a:t>, y que sólo de este modo es posible entender cómo interpretarán los demás las propias palabras y comportamientos.</a:t>
            </a:r>
            <a:endParaRPr lang="es-C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l">
              <a:spcAft>
                <a:spcPts val="750"/>
              </a:spcAft>
              <a:buNone/>
            </a:pPr>
            <a:endParaRPr lang="es-CL" sz="1800" dirty="0">
              <a:effectLst/>
              <a:latin typeface="Times New Roman" panose="02020603050405020304" pitchFamily="18" charset="0"/>
              <a:ea typeface="Times New Roman" panose="02020603050405020304" pitchFamily="18" charset="0"/>
            </a:endParaRPr>
          </a:p>
          <a:p>
            <a:pPr algn="ctr"/>
            <a:endParaRPr lang="es-CL" sz="2400" b="1" u="sng" dirty="0"/>
          </a:p>
        </p:txBody>
      </p:sp>
      <p:graphicFrame>
        <p:nvGraphicFramePr>
          <p:cNvPr id="4" name="3 Objeto"/>
          <p:cNvGraphicFramePr>
            <a:graphicFrameLocks noChangeAspect="1"/>
          </p:cNvGraphicFramePr>
          <p:nvPr>
            <p:extLst>
              <p:ext uri="{D42A27DB-BD31-4B8C-83A1-F6EECF244321}">
                <p14:modId xmlns:p14="http://schemas.microsoft.com/office/powerpoint/2010/main" val="3245356794"/>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24613"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042929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4294967295"/>
          </p:nvPr>
        </p:nvSpPr>
        <p:spPr>
          <a:xfrm>
            <a:off x="251520" y="1351401"/>
            <a:ext cx="8640960" cy="4464522"/>
          </a:xfrm>
        </p:spPr>
        <p:txBody>
          <a:bodyPr>
            <a:noAutofit/>
          </a:bodyPr>
          <a:lstStyle/>
          <a:p>
            <a:pPr algn="ctr">
              <a:spcBef>
                <a:spcPts val="1500"/>
              </a:spcBef>
              <a:spcAft>
                <a:spcPts val="750"/>
              </a:spcAft>
            </a:pPr>
            <a:r>
              <a:rPr lang="es-CL" sz="2000" b="1" dirty="0">
                <a:solidFill>
                  <a:schemeClr val="tx1"/>
                </a:solidFill>
                <a:effectLst/>
                <a:latin typeface="Tabac"/>
                <a:ea typeface="Times New Roman" panose="02020603050405020304" pitchFamily="18" charset="0"/>
              </a:rPr>
              <a:t>Habilidades comunicativas de emisión</a:t>
            </a:r>
            <a:endParaRPr lang="es-CL" sz="2000" b="1" dirty="0">
              <a:solidFill>
                <a:schemeClr val="tx1"/>
              </a:solidFill>
              <a:effectLst/>
              <a:latin typeface="Times New Roman" panose="02020603050405020304" pitchFamily="18" charset="0"/>
              <a:ea typeface="Times New Roman" panose="02020603050405020304" pitchFamily="18" charset="0"/>
            </a:endParaRPr>
          </a:p>
          <a:p>
            <a:pPr algn="just">
              <a:spcAft>
                <a:spcPts val="750"/>
              </a:spcAft>
            </a:pPr>
            <a:r>
              <a:rPr lang="es-CL" sz="1800" dirty="0">
                <a:solidFill>
                  <a:schemeClr val="tx1"/>
                </a:solidFill>
                <a:effectLst/>
                <a:latin typeface="Montserrat"/>
                <a:ea typeface="Times New Roman" panose="02020603050405020304" pitchFamily="18" charset="0"/>
              </a:rPr>
              <a:t>Este tipo de habilidades son las que desarrolla la persona en situaciones en las que asume el papel de emisor de un mensaje. Esta clase de comunicación supone la participación de un segundo sujeto, el receptor, que es a quien va dirigido el mensaje y que, por tanto, condiciona las formas de emisión del mismo. Aquí damos algunos consejos para mejorar las habilidades de comunicación desde la emisión:</a:t>
            </a:r>
          </a:p>
          <a:p>
            <a:pPr marL="457200" indent="-457200">
              <a:spcAft>
                <a:spcPts val="750"/>
              </a:spcAft>
              <a:buFont typeface="Wingdings" panose="05000000000000000000" pitchFamily="2" charset="2"/>
              <a:buChar char="Ø"/>
            </a:pPr>
            <a:r>
              <a:rPr lang="es-CL" sz="1400" b="1" dirty="0">
                <a:solidFill>
                  <a:schemeClr val="tx1"/>
                </a:solidFill>
                <a:effectLst/>
                <a:latin typeface="Tabac"/>
                <a:ea typeface="Times New Roman" panose="02020603050405020304" pitchFamily="18" charset="0"/>
              </a:rPr>
              <a:t>Transmitir un mensaje claro, coherente y sincero</a:t>
            </a:r>
            <a:endParaRPr lang="es-CL" sz="1400" b="1" dirty="0">
              <a:solidFill>
                <a:schemeClr val="tx1"/>
              </a:solidFill>
              <a:effectLst/>
              <a:latin typeface="Times New Roman" panose="02020603050405020304" pitchFamily="18" charset="0"/>
              <a:ea typeface="Times New Roman" panose="02020603050405020304" pitchFamily="18" charset="0"/>
            </a:endParaRPr>
          </a:p>
          <a:p>
            <a:pPr marL="457200" indent="-457200">
              <a:spcAft>
                <a:spcPts val="750"/>
              </a:spcAft>
              <a:buFont typeface="Wingdings" panose="05000000000000000000" pitchFamily="2" charset="2"/>
              <a:buChar char="Ø"/>
            </a:pPr>
            <a:r>
              <a:rPr lang="es-CL" sz="1400" b="1" dirty="0">
                <a:solidFill>
                  <a:schemeClr val="tx1"/>
                </a:solidFill>
                <a:effectLst/>
                <a:latin typeface="Tabac"/>
                <a:ea typeface="Times New Roman" panose="02020603050405020304" pitchFamily="18" charset="0"/>
              </a:rPr>
              <a:t>Tener en cuenta a quién va dirigido el mensaje</a:t>
            </a:r>
            <a:endParaRPr lang="es-CL" sz="1400" b="1" dirty="0">
              <a:solidFill>
                <a:schemeClr val="tx1"/>
              </a:solidFill>
              <a:effectLst/>
              <a:latin typeface="Times New Roman" panose="02020603050405020304" pitchFamily="18" charset="0"/>
              <a:ea typeface="Times New Roman" panose="02020603050405020304" pitchFamily="18" charset="0"/>
            </a:endParaRPr>
          </a:p>
          <a:p>
            <a:pPr marL="457200" indent="-457200">
              <a:spcAft>
                <a:spcPts val="750"/>
              </a:spcAft>
              <a:buFont typeface="Wingdings" panose="05000000000000000000" pitchFamily="2" charset="2"/>
              <a:buChar char="Ø"/>
            </a:pPr>
            <a:r>
              <a:rPr lang="es-CL" sz="1400" b="1" dirty="0">
                <a:solidFill>
                  <a:schemeClr val="tx1"/>
                </a:solidFill>
                <a:effectLst/>
                <a:latin typeface="Tabac"/>
                <a:ea typeface="Times New Roman" panose="02020603050405020304" pitchFamily="18" charset="0"/>
              </a:rPr>
              <a:t>Seleccionar el mejor canal para comunicarse</a:t>
            </a:r>
          </a:p>
          <a:p>
            <a:pPr marL="457200" indent="-457200">
              <a:spcAft>
                <a:spcPts val="750"/>
              </a:spcAft>
              <a:buFont typeface="Wingdings" panose="05000000000000000000" pitchFamily="2" charset="2"/>
              <a:buChar char="Ø"/>
            </a:pPr>
            <a:r>
              <a:rPr lang="es-CL" sz="1600" b="1" dirty="0">
                <a:solidFill>
                  <a:schemeClr val="tx1"/>
                </a:solidFill>
                <a:effectLst/>
                <a:latin typeface="Tabac"/>
                <a:ea typeface="Times New Roman" panose="02020603050405020304" pitchFamily="18" charset="0"/>
              </a:rPr>
              <a:t>Cuidar el lenguaje no verbal</a:t>
            </a:r>
            <a:endParaRPr lang="es-CL" sz="1600" b="1" dirty="0">
              <a:solidFill>
                <a:schemeClr val="tx1"/>
              </a:solidFill>
              <a:effectLst/>
              <a:latin typeface="Times New Roman" panose="02020603050405020304" pitchFamily="18" charset="0"/>
              <a:ea typeface="Times New Roman" panose="02020603050405020304" pitchFamily="18" charset="0"/>
            </a:endParaRPr>
          </a:p>
          <a:p>
            <a:pPr marL="457200" indent="-457200">
              <a:spcAft>
                <a:spcPts val="750"/>
              </a:spcAft>
              <a:buFont typeface="Wingdings" panose="05000000000000000000" pitchFamily="2" charset="2"/>
              <a:buChar char="Ø"/>
            </a:pPr>
            <a:r>
              <a:rPr lang="es-CL" sz="1600" b="1" dirty="0">
                <a:solidFill>
                  <a:schemeClr val="tx1"/>
                </a:solidFill>
                <a:effectLst/>
                <a:latin typeface="Tabac"/>
                <a:ea typeface="Times New Roman" panose="02020603050405020304" pitchFamily="18" charset="0"/>
              </a:rPr>
              <a:t>Desarrollo de la empatía</a:t>
            </a:r>
            <a:endParaRPr lang="es-CL" sz="1600" b="1" dirty="0">
              <a:solidFill>
                <a:schemeClr val="tx1"/>
              </a:solidFill>
              <a:effectLst/>
              <a:latin typeface="Times New Roman" panose="02020603050405020304" pitchFamily="18" charset="0"/>
              <a:ea typeface="Times New Roman" panose="02020603050405020304" pitchFamily="18" charset="0"/>
            </a:endParaRPr>
          </a:p>
          <a:p>
            <a:pPr marL="0" indent="0">
              <a:lnSpc>
                <a:spcPct val="107000"/>
              </a:lnSpc>
              <a:spcAft>
                <a:spcPts val="800"/>
              </a:spcAft>
              <a:buNone/>
            </a:pPr>
            <a:endParaRPr lang="es-CL"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133825067"/>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35869"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pic>
        <p:nvPicPr>
          <p:cNvPr id="6" name="Picture 4" descr="Lo que no sabías sobre la comunicación ¡Entérate!">
            <a:extLst>
              <a:ext uri="{FF2B5EF4-FFF2-40B4-BE49-F238E27FC236}">
                <a16:creationId xmlns:a16="http://schemas.microsoft.com/office/drawing/2014/main" id="{ADF916B5-C6DE-41CA-84DA-7FC905A34DC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72000" y="3583662"/>
            <a:ext cx="3813242" cy="2097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6169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4294967295"/>
          </p:nvPr>
        </p:nvSpPr>
        <p:spPr>
          <a:xfrm>
            <a:off x="248617" y="1628775"/>
            <a:ext cx="8499848" cy="4968578"/>
          </a:xfrm>
        </p:spPr>
        <p:txBody>
          <a:bodyPr>
            <a:noAutofit/>
          </a:bodyPr>
          <a:lstStyle/>
          <a:p>
            <a:pPr algn="ctr">
              <a:spcBef>
                <a:spcPts val="1500"/>
              </a:spcBef>
              <a:spcAft>
                <a:spcPts val="750"/>
              </a:spcAft>
            </a:pPr>
            <a:r>
              <a:rPr lang="es-CL" sz="2000" b="1" dirty="0">
                <a:solidFill>
                  <a:schemeClr val="tx1"/>
                </a:solidFill>
                <a:effectLst/>
                <a:latin typeface="Tabac"/>
                <a:ea typeface="Times New Roman" panose="02020603050405020304" pitchFamily="18" charset="0"/>
              </a:rPr>
              <a:t>Habilidades comunicativas de recepción</a:t>
            </a:r>
            <a:endParaRPr lang="es-CL" sz="2000" b="1" dirty="0">
              <a:solidFill>
                <a:schemeClr val="tx1"/>
              </a:solidFill>
              <a:effectLst/>
              <a:latin typeface="Times New Roman" panose="02020603050405020304" pitchFamily="18" charset="0"/>
              <a:ea typeface="Times New Roman" panose="02020603050405020304" pitchFamily="18" charset="0"/>
            </a:endParaRPr>
          </a:p>
          <a:p>
            <a:pPr marL="0" indent="0" algn="just">
              <a:spcAft>
                <a:spcPts val="750"/>
              </a:spcAft>
              <a:buNone/>
            </a:pPr>
            <a:r>
              <a:rPr lang="es-CL" sz="1600" dirty="0">
                <a:solidFill>
                  <a:schemeClr val="tx1"/>
                </a:solidFill>
                <a:effectLst/>
                <a:latin typeface="Montserrat"/>
                <a:ea typeface="Times New Roman" panose="02020603050405020304" pitchFamily="18" charset="0"/>
              </a:rPr>
              <a:t>Está claro que no todos los trabajadores tienen el mismo nivel de habilidades comunicativas, ni  pueden llegar a desarrollarlas todas al cien por cien. Esto dependerá, al margen de ciertos talentos innatos, de factores como la formación o el entrenamiento.</a:t>
            </a:r>
            <a:r>
              <a:rPr lang="es-CL" sz="1600" dirty="0">
                <a:latin typeface="Times New Roman" panose="02020603050405020304" pitchFamily="18" charset="0"/>
                <a:ea typeface="Times New Roman" panose="02020603050405020304" pitchFamily="18" charset="0"/>
              </a:rPr>
              <a:t> </a:t>
            </a:r>
            <a:r>
              <a:rPr lang="es-CL" sz="1600" dirty="0">
                <a:solidFill>
                  <a:schemeClr val="tx1"/>
                </a:solidFill>
                <a:effectLst/>
                <a:latin typeface="Montserrat"/>
                <a:ea typeface="Times New Roman" panose="02020603050405020304" pitchFamily="18" charset="0"/>
              </a:rPr>
              <a:t>Para facilitar su estudio, se han dividido las habilidades comunicativas en dos grandes campos: las de emisión y las de recepción. Teniendo en cuenta esto, unas y otras pueden llegar a potenciarse a través de diferentes métodos.</a:t>
            </a:r>
            <a:r>
              <a:rPr lang="es-CL" sz="1600" b="1" dirty="0">
                <a:solidFill>
                  <a:schemeClr val="tx1"/>
                </a:solidFill>
                <a:effectLst/>
                <a:latin typeface="Montserrat"/>
                <a:ea typeface="Times New Roman" panose="02020603050405020304" pitchFamily="18" charset="0"/>
              </a:rPr>
              <a:t> </a:t>
            </a:r>
            <a:endParaRPr lang="es-CL" sz="1600" dirty="0">
              <a:solidFill>
                <a:schemeClr val="tx1"/>
              </a:solidFill>
              <a:effectLst/>
              <a:latin typeface="Times New Roman" panose="02020603050405020304" pitchFamily="18" charset="0"/>
              <a:ea typeface="Times New Roman" panose="02020603050405020304" pitchFamily="18" charset="0"/>
            </a:endParaRPr>
          </a:p>
          <a:p>
            <a:pPr marL="0" indent="0" algn="just">
              <a:spcAft>
                <a:spcPts val="750"/>
              </a:spcAft>
              <a:buNone/>
            </a:pPr>
            <a:r>
              <a:rPr lang="es-CL" sz="1600" dirty="0">
                <a:solidFill>
                  <a:schemeClr val="tx1"/>
                </a:solidFill>
                <a:effectLst/>
                <a:latin typeface="Montserrat"/>
                <a:ea typeface="Times New Roman" panose="02020603050405020304" pitchFamily="18" charset="0"/>
              </a:rPr>
              <a:t>Las habilidades de recepción son las que se emplean cuando un sujeto asume el papel de receptor de un mensaje. Contrario a lo que afirmaban las teorías funcionalistas del siglo XX, no se trata de una postura pasiva, sino que implica la puesta en marcha de toda una serie de elementos a la hora de la recepción de un mensaje, como son:</a:t>
            </a:r>
          </a:p>
          <a:p>
            <a:pPr marL="0" indent="0" algn="just">
              <a:spcAft>
                <a:spcPts val="750"/>
              </a:spcAft>
              <a:buNone/>
            </a:pPr>
            <a:r>
              <a:rPr lang="es-CL" sz="1600" dirty="0">
                <a:latin typeface="Montserrat"/>
                <a:ea typeface="Times New Roman" panose="02020603050405020304" pitchFamily="18" charset="0"/>
              </a:rPr>
              <a:t>1.- La escucha activa.				6.- Lenguaje Verbal.</a:t>
            </a:r>
          </a:p>
          <a:p>
            <a:pPr marL="0" indent="0" algn="just">
              <a:spcAft>
                <a:spcPts val="750"/>
              </a:spcAft>
              <a:buNone/>
            </a:pPr>
            <a:r>
              <a:rPr lang="es-CL" sz="1600" dirty="0">
                <a:solidFill>
                  <a:schemeClr val="tx1"/>
                </a:solidFill>
                <a:effectLst/>
                <a:latin typeface="Montserrat"/>
                <a:ea typeface="Times New Roman" panose="02020603050405020304" pitchFamily="18" charset="0"/>
              </a:rPr>
              <a:t>2.- Empatía.				7.- Leer y Escribir.</a:t>
            </a:r>
          </a:p>
          <a:p>
            <a:pPr marL="0" indent="0" algn="just">
              <a:spcAft>
                <a:spcPts val="750"/>
              </a:spcAft>
              <a:buNone/>
            </a:pPr>
            <a:r>
              <a:rPr lang="es-CL" sz="1600" dirty="0">
                <a:latin typeface="Montserrat"/>
                <a:ea typeface="Times New Roman" panose="02020603050405020304" pitchFamily="18" charset="0"/>
              </a:rPr>
              <a:t>3.- Validación emocional.			8.- Respeto.</a:t>
            </a:r>
          </a:p>
          <a:p>
            <a:pPr marL="0" indent="0" algn="just">
              <a:spcAft>
                <a:spcPts val="750"/>
              </a:spcAft>
              <a:buNone/>
            </a:pPr>
            <a:r>
              <a:rPr lang="es-CL" sz="1600" dirty="0">
                <a:solidFill>
                  <a:schemeClr val="tx1"/>
                </a:solidFill>
                <a:effectLst/>
                <a:latin typeface="Montserrat"/>
                <a:ea typeface="Times New Roman" panose="02020603050405020304" pitchFamily="18" charset="0"/>
              </a:rPr>
              <a:t>4.- Lenguaje No Verbal.			9.- Persuasión.</a:t>
            </a:r>
          </a:p>
          <a:p>
            <a:pPr marL="0" indent="0" algn="just">
              <a:spcAft>
                <a:spcPts val="750"/>
              </a:spcAft>
              <a:buNone/>
            </a:pPr>
            <a:r>
              <a:rPr lang="es-CL" sz="1600" dirty="0">
                <a:latin typeface="Montserrat"/>
                <a:ea typeface="Times New Roman" panose="02020603050405020304" pitchFamily="18" charset="0"/>
              </a:rPr>
              <a:t>5.- Resolución de conflictos.			10.-Credibilidad.</a:t>
            </a:r>
          </a:p>
          <a:p>
            <a:pPr marL="0" indent="0" algn="just">
              <a:spcAft>
                <a:spcPts val="750"/>
              </a:spcAft>
              <a:buNone/>
            </a:pPr>
            <a:endParaRPr lang="es-CL" sz="1600" dirty="0">
              <a:solidFill>
                <a:schemeClr val="tx1"/>
              </a:solidFill>
              <a:effectLst/>
              <a:latin typeface="Times New Roman" panose="02020603050405020304" pitchFamily="18" charset="0"/>
              <a:ea typeface="Times New Roman" panose="02020603050405020304" pitchFamily="18" charset="0"/>
            </a:endParaRPr>
          </a:p>
          <a:p>
            <a:pPr marL="0" indent="0">
              <a:lnSpc>
                <a:spcPct val="107000"/>
              </a:lnSpc>
              <a:spcAft>
                <a:spcPts val="800"/>
              </a:spcAft>
              <a:buNone/>
            </a:pPr>
            <a:endParaRPr lang="es-CL"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4" name="3 Objeto"/>
          <p:cNvGraphicFramePr>
            <a:graphicFrameLocks noChangeAspect="1"/>
          </p:cNvGraphicFramePr>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38928" r:id="rId3" imgW="11725275" imgH="16811625" progId="">
                  <p:embed/>
                </p:oleObj>
              </mc:Choice>
              <mc:Fallback>
                <p:oleObj r:id="rId3" imgW="11725275" imgH="16811625" progId="">
                  <p:embed/>
                  <p:pic>
                    <p:nvPicPr>
                      <p:cNvPr id="4" name="3 Obje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318281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4294967295"/>
          </p:nvPr>
        </p:nvSpPr>
        <p:spPr>
          <a:xfrm>
            <a:off x="107504" y="1268760"/>
            <a:ext cx="8928992" cy="5040560"/>
          </a:xfrm>
        </p:spPr>
        <p:txBody>
          <a:bodyPr>
            <a:noAutofit/>
          </a:bodyPr>
          <a:lstStyle/>
          <a:p>
            <a:pPr marL="0" indent="0" algn="ctr">
              <a:buNone/>
            </a:pPr>
            <a:r>
              <a:rPr lang="es-CL" sz="1800" b="1" dirty="0">
                <a:effectLst/>
                <a:latin typeface="Times New Roman" panose="02020603050405020304" pitchFamily="18" charset="0"/>
                <a:ea typeface="Calibri" panose="020F0502020204030204" pitchFamily="34" charset="0"/>
              </a:rPr>
              <a:t>Responda de forma clara y precisa las siguientes preguntas. Su respuesta será evaluada conforme al contenido de las clases. </a:t>
            </a:r>
            <a:endParaRPr lang="es-CL" sz="1800" b="1" dirty="0">
              <a:latin typeface="Times New Roman" pitchFamily="18" charset="0"/>
              <a:cs typeface="Times New Roman" pitchFamily="18" charset="0"/>
            </a:endParaRPr>
          </a:p>
          <a:p>
            <a:pPr marL="0" indent="0" algn="ctr">
              <a:buNone/>
            </a:pPr>
            <a:r>
              <a:rPr lang="es-CL" sz="1800" b="1" dirty="0">
                <a:latin typeface="Times New Roman" pitchFamily="18" charset="0"/>
                <a:cs typeface="Times New Roman" pitchFamily="18" charset="0"/>
              </a:rPr>
              <a:t>Preguntas:</a:t>
            </a:r>
          </a:p>
          <a:p>
            <a:pPr marL="0" indent="0">
              <a:buNone/>
            </a:pPr>
            <a:r>
              <a:rPr lang="es-CL" sz="1600" dirty="0">
                <a:latin typeface="Times New Roman" pitchFamily="18" charset="0"/>
                <a:cs typeface="Times New Roman" pitchFamily="18" charset="0"/>
              </a:rPr>
              <a:t>1.- Nombre y explique los 5 elementos más importantes que existen en La Comunicación.</a:t>
            </a:r>
          </a:p>
          <a:p>
            <a:pPr marL="0" indent="0">
              <a:buNone/>
            </a:pPr>
            <a:r>
              <a:rPr lang="es-MX" sz="1600" dirty="0">
                <a:latin typeface="Times New Roman" panose="02020603050405020304" pitchFamily="18" charset="0"/>
                <a:cs typeface="Times New Roman" panose="02020603050405020304" pitchFamily="18" charset="0"/>
              </a:rPr>
              <a:t>2.- De acuerdo a las habilidades que posee personalmente, la comunicación es una fortaleza o una debilidad para Ud. Fundamente su respuesta.</a:t>
            </a:r>
          </a:p>
          <a:p>
            <a:pPr marL="0" indent="0">
              <a:buNone/>
            </a:pPr>
            <a:r>
              <a:rPr lang="es-MX" sz="1600" dirty="0">
                <a:latin typeface="Times New Roman" panose="02020603050405020304" pitchFamily="18" charset="0"/>
                <a:cs typeface="Times New Roman" panose="02020603050405020304" pitchFamily="18" charset="0"/>
              </a:rPr>
              <a:t>3.- ¿De qué forma podríamos trabajar esta habilidad y transformarla para que sea una fortaleza dentro de nuestras competencias personales? Fundamente su respuesta.</a:t>
            </a:r>
          </a:p>
          <a:p>
            <a:pPr marL="0" indent="0">
              <a:buNone/>
            </a:pPr>
            <a:r>
              <a:rPr lang="es-CL" sz="1800" dirty="0">
                <a:effectLst/>
                <a:latin typeface="Times New Roman" panose="02020603050405020304" pitchFamily="18" charset="0"/>
                <a:ea typeface="Calibri" panose="020F0502020204030204" pitchFamily="34" charset="0"/>
                <a:cs typeface="Times New Roman" panose="02020603050405020304" pitchFamily="18" charset="0"/>
              </a:rPr>
              <a:t>Por favor enviar el desarrollo de la guía al mail: </a:t>
            </a:r>
            <a:r>
              <a:rPr lang="es-CL" sz="1800" b="1" dirty="0">
                <a:effectLst/>
                <a:latin typeface="Times New Roman" panose="02020603050405020304" pitchFamily="18" charset="0"/>
                <a:ea typeface="Calibri" panose="020F0502020204030204" pitchFamily="34" charset="0"/>
                <a:cs typeface="Times New Roman" panose="02020603050405020304" pitchFamily="18" charset="0"/>
              </a:rPr>
              <a:t>felipe.campos@liceo-victorinolastarria.cl</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MX" sz="1600" b="1" dirty="0">
              <a:latin typeface="Times New Roman" panose="02020603050405020304" pitchFamily="18" charset="0"/>
              <a:cs typeface="Times New Roman" panose="02020603050405020304" pitchFamily="18" charset="0"/>
            </a:endParaRPr>
          </a:p>
          <a:p>
            <a:pPr marL="0" indent="0" algn="ctr">
              <a:buNone/>
            </a:pPr>
            <a:r>
              <a:rPr lang="es-MX" sz="1800" b="1" dirty="0">
                <a:latin typeface="Times New Roman" panose="02020603050405020304" pitchFamily="18" charset="0"/>
                <a:cs typeface="Times New Roman" panose="02020603050405020304" pitchFamily="18" charset="0"/>
              </a:rPr>
              <a:t>Ticket de Salida.</a:t>
            </a:r>
          </a:p>
          <a:p>
            <a:pPr marL="0" indent="0" algn="ctr">
              <a:buNone/>
            </a:pPr>
            <a:r>
              <a:rPr lang="es-CL" sz="1800" b="1" dirty="0">
                <a:effectLst/>
                <a:latin typeface="Times New Roman" panose="02020603050405020304" pitchFamily="18" charset="0"/>
                <a:ea typeface="Calibri" panose="020F0502020204030204" pitchFamily="34" charset="0"/>
              </a:rPr>
              <a:t>Con respecto al ticket de salida, este deberá ser respondido por los estudiantes que no tienen conectividad con las clases de videoconferencia.</a:t>
            </a:r>
            <a:endParaRPr lang="es-CL" sz="1800" b="1" dirty="0">
              <a:latin typeface="Times New Roman" pitchFamily="18" charset="0"/>
              <a:cs typeface="Times New Roman" pitchFamily="18" charset="0"/>
            </a:endParaRPr>
          </a:p>
          <a:p>
            <a:pPr marL="0" indent="0" algn="ctr">
              <a:buNone/>
            </a:pPr>
            <a:endParaRPr lang="es-MX" sz="1800" b="1" dirty="0">
              <a:latin typeface="Times New Roman" panose="02020603050405020304" pitchFamily="18" charset="0"/>
              <a:cs typeface="Times New Roman" panose="02020603050405020304" pitchFamily="18" charset="0"/>
            </a:endParaRPr>
          </a:p>
          <a:p>
            <a:pPr marL="0" indent="0">
              <a:buNone/>
            </a:pPr>
            <a:r>
              <a:rPr lang="es-MX" sz="1600" dirty="0">
                <a:latin typeface="Times New Roman" panose="02020603050405020304" pitchFamily="18" charset="0"/>
                <a:cs typeface="Times New Roman" panose="02020603050405020304" pitchFamily="18" charset="0"/>
              </a:rPr>
              <a:t>1.- De acuerdo a lo leído, explique con el mayor detalle posible, ¿En qué consiste la Comunicación? para esto proporcione ejemplo.</a:t>
            </a:r>
          </a:p>
          <a:p>
            <a:pPr marL="0" indent="0" algn="ctr">
              <a:buNone/>
            </a:pPr>
            <a:endParaRPr lang="es-MX" sz="1800" b="1" i="0" dirty="0">
              <a:effectLst/>
              <a:latin typeface="Times New Roman" panose="02020603050405020304" pitchFamily="18" charset="0"/>
              <a:cs typeface="Times New Roman" panose="02020603050405020304" pitchFamily="18" charset="0"/>
            </a:endParaRPr>
          </a:p>
          <a:p>
            <a:pPr marL="0" indent="0" algn="ctr">
              <a:buNone/>
            </a:pPr>
            <a:endParaRPr lang="es-MX" sz="1800" b="1" i="0" dirty="0">
              <a:effectLst/>
              <a:latin typeface="Times New Roman" panose="02020603050405020304" pitchFamily="18" charset="0"/>
              <a:cs typeface="Times New Roman" panose="02020603050405020304" pitchFamily="18" charset="0"/>
            </a:endParaRPr>
          </a:p>
          <a:p>
            <a:pPr marL="0" indent="0" algn="ctr">
              <a:buNone/>
            </a:pPr>
            <a:endParaRPr lang="es-MX" sz="1800" b="1" i="0" dirty="0">
              <a:effectLst/>
              <a:latin typeface="Times New Roman" panose="02020603050405020304" pitchFamily="18" charset="0"/>
              <a:cs typeface="Times New Roman" panose="02020603050405020304" pitchFamily="18" charset="0"/>
            </a:endParaRPr>
          </a:p>
          <a:p>
            <a:pPr marL="0" indent="0">
              <a:buNone/>
            </a:pPr>
            <a:r>
              <a:rPr lang="es-MX" sz="1800" b="1" dirty="0">
                <a:latin typeface="Times New Roman" panose="02020603050405020304" pitchFamily="18" charset="0"/>
                <a:cs typeface="Times New Roman" panose="02020603050405020304" pitchFamily="18" charset="0"/>
              </a:rPr>
              <a:t>	</a:t>
            </a:r>
            <a:endParaRPr lang="es-MX" sz="1800" b="0" i="0" dirty="0">
              <a:effectLst/>
              <a:latin typeface="Times New Roman" panose="02020603050405020304" pitchFamily="18" charset="0"/>
              <a:cs typeface="Times New Roman" panose="02020603050405020304" pitchFamily="18" charset="0"/>
            </a:endParaRPr>
          </a:p>
          <a:p>
            <a:pPr marL="0" indent="0" algn="ctr">
              <a:buNone/>
            </a:pPr>
            <a:endParaRPr lang="es-CL" sz="2800" b="1" dirty="0">
              <a:latin typeface="Times New Roman" pitchFamily="18" charset="0"/>
              <a:cs typeface="Times New Roman" pitchFamily="18" charset="0"/>
            </a:endParaRPr>
          </a:p>
          <a:p>
            <a:pPr algn="ctr"/>
            <a:endParaRPr lang="es-CL" sz="2400" b="1" u="sng" dirty="0"/>
          </a:p>
        </p:txBody>
      </p:sp>
      <p:graphicFrame>
        <p:nvGraphicFramePr>
          <p:cNvPr id="4" name="3 Objeto"/>
          <p:cNvGraphicFramePr>
            <a:graphicFrameLocks noChangeAspect="1"/>
          </p:cNvGraphicFramePr>
          <p:nvPr>
            <p:extLst>
              <p:ext uri="{D42A27DB-BD31-4B8C-83A1-F6EECF244321}">
                <p14:modId xmlns:p14="http://schemas.microsoft.com/office/powerpoint/2010/main" val="2788087994"/>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36895"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786402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1182</TotalTime>
  <Words>960</Words>
  <Application>Microsoft Office PowerPoint</Application>
  <PresentationFormat>Presentación en pantalla (4:3)</PresentationFormat>
  <Paragraphs>61</Paragraphs>
  <Slides>6</Slides>
  <Notes>0</Notes>
  <HiddenSlides>0</HiddenSlides>
  <MMClips>0</MMClips>
  <ScaleCrop>false</ScaleCrop>
  <HeadingPairs>
    <vt:vector size="8" baseType="variant">
      <vt:variant>
        <vt:lpstr>Fuentes usadas</vt:lpstr>
      </vt:variant>
      <vt:variant>
        <vt:i4>8</vt:i4>
      </vt:variant>
      <vt:variant>
        <vt:lpstr>Tema</vt:lpstr>
      </vt:variant>
      <vt:variant>
        <vt:i4>1</vt:i4>
      </vt:variant>
      <vt:variant>
        <vt:lpstr>Servidores OLE incrustados</vt:lpstr>
      </vt:variant>
      <vt:variant>
        <vt:i4>0</vt:i4>
      </vt:variant>
      <vt:variant>
        <vt:lpstr>Títulos de diapositiva</vt:lpstr>
      </vt:variant>
      <vt:variant>
        <vt:i4>6</vt:i4>
      </vt:variant>
    </vt:vector>
  </HeadingPairs>
  <TitlesOfParts>
    <vt:vector size="15" baseType="lpstr">
      <vt:lpstr>Arial</vt:lpstr>
      <vt:lpstr>Calibri</vt:lpstr>
      <vt:lpstr>Constantia</vt:lpstr>
      <vt:lpstr>Montserrat</vt:lpstr>
      <vt:lpstr>Tabac</vt:lpstr>
      <vt:lpstr>Times New Roman</vt:lpstr>
      <vt:lpstr>Wingdings</vt:lpstr>
      <vt:lpstr>Wingdings 2</vt:lpstr>
      <vt:lpstr>Flujo</vt:lpstr>
      <vt:lpstr>Presentación de PowerPoint</vt:lpstr>
      <vt:lpstr>Tema: Comunicación</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Profesor: Felipe Campos Romero  Asignatura: Competencias Para El trabajo</dc:title>
  <dc:creator>FELIPE</dc:creator>
  <cp:lastModifiedBy>Paola</cp:lastModifiedBy>
  <cp:revision>60</cp:revision>
  <dcterms:created xsi:type="dcterms:W3CDTF">2020-03-04T01:56:50Z</dcterms:created>
  <dcterms:modified xsi:type="dcterms:W3CDTF">2020-10-04T20:07:42Z</dcterms:modified>
</cp:coreProperties>
</file>