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321" r:id="rId3"/>
    <p:sldId id="324" r:id="rId4"/>
    <p:sldId id="308" r:id="rId5"/>
    <p:sldId id="322" r:id="rId6"/>
    <p:sldId id="323"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25-06-2020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25-06-2020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25-06-2020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25-06-2020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25-06-2020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25-06-2020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25-06-2020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25-06-2020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25-06-2020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1223963"/>
          </a:xfrm>
        </p:spPr>
        <p:txBody>
          <a:bodyPr>
            <a:normAutofit fontScale="90000"/>
          </a:bodyPr>
          <a:lstStyle/>
          <a:p>
            <a:pPr algn="l"/>
            <a:r>
              <a:rPr lang="es-CL" sz="3600" dirty="0"/>
              <a:t>Profesor: Felipe Campos Romero </a:t>
            </a:r>
            <a:br>
              <a:rPr lang="es-CL" sz="3600" dirty="0"/>
            </a:br>
            <a:r>
              <a:rPr lang="es-CL" sz="3600" dirty="0"/>
              <a:t>Asignatura: Competencias Para El trabajo </a:t>
            </a:r>
            <a:br>
              <a:rPr lang="es-CL" sz="3600" dirty="0"/>
            </a:br>
            <a:endParaRPr lang="es-CL" sz="3600" dirty="0"/>
          </a:p>
        </p:txBody>
      </p:sp>
      <p:sp>
        <p:nvSpPr>
          <p:cNvPr id="3" name="2 Subtítulo"/>
          <p:cNvSpPr>
            <a:spLocks noGrp="1"/>
          </p:cNvSpPr>
          <p:nvPr>
            <p:ph type="subTitle" idx="4294967295"/>
          </p:nvPr>
        </p:nvSpPr>
        <p:spPr>
          <a:xfrm>
            <a:off x="0" y="1628800"/>
            <a:ext cx="7854950" cy="4464025"/>
          </a:xfrm>
        </p:spPr>
        <p:txBody>
          <a:bodyPr>
            <a:normAutofit fontScale="70000" lnSpcReduction="20000"/>
          </a:bodyPr>
          <a:lstStyle/>
          <a:p>
            <a:r>
              <a:rPr lang="es-ES_tradnl" sz="2000" b="1" dirty="0">
                <a:latin typeface="Times New Roman" pitchFamily="18" charset="0"/>
                <a:cs typeface="Times New Roman" pitchFamily="18" charset="0"/>
              </a:rPr>
              <a:t>GUÍA DE TRABAJO   DE COMPETENCIAS PARA EL TRABAJO </a:t>
            </a:r>
          </a:p>
          <a:p>
            <a:pPr marL="0" indent="0">
              <a:buNone/>
            </a:pPr>
            <a:r>
              <a:rPr lang="es-ES_tradnl" sz="2000" b="1" dirty="0">
                <a:latin typeface="Times New Roman" pitchFamily="18" charset="0"/>
                <a:cs typeface="Times New Roman" pitchFamily="18" charset="0"/>
              </a:rPr>
              <a:t>      2DOS MEDIO</a:t>
            </a:r>
            <a:endParaRPr lang="es-CL" sz="2000" dirty="0">
              <a:latin typeface="Times New Roman" pitchFamily="18" charset="0"/>
              <a:cs typeface="Times New Roman" pitchFamily="18" charset="0"/>
            </a:endParaRPr>
          </a:p>
          <a:p>
            <a:endParaRPr lang="es-CL" sz="2000" dirty="0">
              <a:latin typeface="Times New Roman" pitchFamily="18" charset="0"/>
              <a:cs typeface="Times New Roman" pitchFamily="18" charset="0"/>
            </a:endParaRPr>
          </a:p>
          <a:p>
            <a:r>
              <a:rPr lang="es-ES_tradnl" sz="2000" b="1" dirty="0">
                <a:latin typeface="Times New Roman" pitchFamily="18" charset="0"/>
                <a:cs typeface="Times New Roman" pitchFamily="18" charset="0"/>
              </a:rPr>
              <a:t>Profesor: FELIPE CAMPOS R</a:t>
            </a:r>
            <a:endParaRPr lang="es-CL" sz="2000" dirty="0">
              <a:latin typeface="Times New Roman" pitchFamily="18" charset="0"/>
              <a:cs typeface="Times New Roman" pitchFamily="18" charset="0"/>
            </a:endParaRPr>
          </a:p>
          <a:p>
            <a:r>
              <a:rPr lang="es-ES_tradnl" sz="2000" b="1" dirty="0">
                <a:latin typeface="Times New Roman" pitchFamily="18" charset="0"/>
                <a:cs typeface="Times New Roman" pitchFamily="18" charset="0"/>
              </a:rPr>
              <a:t>Fecha: Semana 12, </a:t>
            </a:r>
            <a:r>
              <a:rPr lang="es-ES_tradnl" b="1" dirty="0">
                <a:latin typeface="Times New Roman" panose="02020603050405020304" pitchFamily="18" charset="0"/>
                <a:cs typeface="Times New Roman" panose="02020603050405020304" pitchFamily="18" charset="0"/>
              </a:rPr>
              <a:t>del 30 de junio al 3 de Julio de 2020</a:t>
            </a:r>
            <a:endParaRPr lang="es-CL" sz="2000" dirty="0">
              <a:latin typeface="Times New Roman" pitchFamily="18" charset="0"/>
              <a:cs typeface="Times New Roman" pitchFamily="18" charset="0"/>
            </a:endParaRPr>
          </a:p>
          <a:p>
            <a:pPr marL="0" indent="0" algn="ctr">
              <a:buNone/>
            </a:pPr>
            <a:endParaRPr lang="es-CL" sz="2400" b="1"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OA6: </a:t>
            </a:r>
            <a:r>
              <a:rPr lang="es-ES_tradnl" sz="2400" dirty="0">
                <a:latin typeface="Times New Roman" pitchFamily="18" charset="0"/>
                <a:cs typeface="Times New Roman" pitchFamily="18" charset="0"/>
              </a:rPr>
              <a:t>Explicación y definición del concepto de Toma de decisiones, identificando la importancia de esta habilidad en el mundo laboral y social, para elegir la mejor opción en la resolución de problemas.</a:t>
            </a:r>
            <a:endParaRPr lang="es-CL" sz="2400" dirty="0">
              <a:latin typeface="Times New Roman" pitchFamily="18" charset="0"/>
              <a:cs typeface="Times New Roman" pitchFamily="18" charset="0"/>
            </a:endParaRPr>
          </a:p>
          <a:p>
            <a:pPr marL="0" indent="0" algn="just">
              <a:buNone/>
            </a:pPr>
            <a:endParaRPr lang="es-CL" sz="2400"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OBJETIVO</a:t>
            </a:r>
            <a:r>
              <a:rPr lang="es-ES_tradnl" sz="2400" dirty="0">
                <a:latin typeface="Times New Roman" pitchFamily="18" charset="0"/>
                <a:cs typeface="Times New Roman" pitchFamily="18" charset="0"/>
              </a:rPr>
              <a:t> </a:t>
            </a:r>
            <a:r>
              <a:rPr lang="es-ES_tradnl" sz="2400" b="1" dirty="0">
                <a:latin typeface="Times New Roman" pitchFamily="18" charset="0"/>
                <a:cs typeface="Times New Roman" pitchFamily="18" charset="0"/>
              </a:rPr>
              <a:t>DE LA CLASE</a:t>
            </a:r>
            <a:r>
              <a:rPr lang="es-ES_tradnl" sz="2400" dirty="0">
                <a:latin typeface="Times New Roman" pitchFamily="18" charset="0"/>
                <a:cs typeface="Times New Roman" pitchFamily="18" charset="0"/>
              </a:rPr>
              <a:t>: Aprender el concepto y definición de Toma de decisiones, cuales son sus componentes del proceso y el modelo de resolución de problemas. </a:t>
            </a:r>
            <a:endParaRPr lang="es-CL" sz="2400" dirty="0">
              <a:latin typeface="Times New Roman" pitchFamily="18" charset="0"/>
              <a:cs typeface="Times New Roman" pitchFamily="18" charset="0"/>
            </a:endParaRPr>
          </a:p>
          <a:p>
            <a:pPr algn="just"/>
            <a:endParaRPr lang="es-CL" sz="2400" b="1" dirty="0"/>
          </a:p>
          <a:p>
            <a:pPr algn="ctr"/>
            <a:r>
              <a:rPr lang="es-CL" sz="2400" b="1" dirty="0"/>
              <a:t>Tema:</a:t>
            </a:r>
          </a:p>
          <a:p>
            <a:pPr algn="ctr"/>
            <a:r>
              <a:rPr lang="es-CL" sz="4400" b="1" dirty="0"/>
              <a:t>Toma de Decisiones.</a:t>
            </a:r>
          </a:p>
        </p:txBody>
      </p:sp>
      <p:graphicFrame>
        <p:nvGraphicFramePr>
          <p:cNvPr id="4" name="3 Objeto"/>
          <p:cNvGraphicFramePr>
            <a:graphicFrameLocks noChangeAspect="1"/>
          </p:cNvGraphicFramePr>
          <p:nvPr>
            <p:extLst>
              <p:ext uri="{D42A27DB-BD31-4B8C-83A1-F6EECF244321}">
                <p14:modId xmlns:p14="http://schemas.microsoft.com/office/powerpoint/2010/main" val="2456458397"/>
              </p:ext>
            </p:extLst>
          </p:nvPr>
        </p:nvGraphicFramePr>
        <p:xfrm>
          <a:off x="7677797" y="188640"/>
          <a:ext cx="1224136" cy="1276598"/>
        </p:xfrm>
        <a:graphic>
          <a:graphicData uri="http://schemas.openxmlformats.org/presentationml/2006/ole">
            <mc:AlternateContent xmlns:mc="http://schemas.openxmlformats.org/markup-compatibility/2006">
              <mc:Choice xmlns:v="urn:schemas-microsoft-com:vml" Requires="v">
                <p:oleObj spid="_x0000_s1058"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7797" y="188640"/>
                        <a:ext cx="1224136" cy="1276598"/>
                      </a:xfrm>
                      <a:prstGeom prst="rect">
                        <a:avLst/>
                      </a:prstGeom>
                      <a:noFill/>
                    </p:spPr>
                  </p:pic>
                </p:oleObj>
              </mc:Fallback>
            </mc:AlternateContent>
          </a:graphicData>
        </a:graphic>
      </p:graphicFrame>
      <p:pic>
        <p:nvPicPr>
          <p:cNvPr id="6" name="5 Imagen" descr="No hay ninguna descripción de la foto disponibl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5517232"/>
            <a:ext cx="1980565" cy="1190625"/>
          </a:xfrm>
          <a:prstGeom prst="rect">
            <a:avLst/>
          </a:prstGeom>
          <a:noFill/>
          <a:ln>
            <a:noFill/>
          </a:ln>
        </p:spPr>
      </p:pic>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1079500"/>
          </a:xfrm>
        </p:spPr>
        <p:txBody>
          <a:bodyPr>
            <a:normAutofit fontScale="90000"/>
          </a:bodyPr>
          <a:lstStyle/>
          <a:p>
            <a:pPr algn="l"/>
            <a:r>
              <a:rPr lang="es-CL" sz="3600" dirty="0"/>
              <a:t>Asignatura: Competencias Para El trabajo</a:t>
            </a:r>
            <a:br>
              <a:rPr lang="es-CL" sz="3600" dirty="0"/>
            </a:br>
            <a:r>
              <a:rPr lang="es-CL" sz="3600" dirty="0"/>
              <a:t>Tema: Toma de Decisiones</a:t>
            </a:r>
            <a:br>
              <a:rPr lang="es-CL" sz="3600" dirty="0"/>
            </a:br>
            <a:endParaRPr lang="es-CL" sz="3600" dirty="0"/>
          </a:p>
        </p:txBody>
      </p:sp>
      <p:sp>
        <p:nvSpPr>
          <p:cNvPr id="3" name="2 Subtítulo"/>
          <p:cNvSpPr>
            <a:spLocks noGrp="1"/>
          </p:cNvSpPr>
          <p:nvPr>
            <p:ph type="subTitle" idx="4294967295"/>
          </p:nvPr>
        </p:nvSpPr>
        <p:spPr>
          <a:xfrm>
            <a:off x="0" y="1628774"/>
            <a:ext cx="8892480" cy="4608537"/>
          </a:xfrm>
        </p:spPr>
        <p:txBody>
          <a:bodyPr>
            <a:noAutofit/>
          </a:bodyPr>
          <a:lstStyle/>
          <a:p>
            <a:pPr algn="ctr"/>
            <a:r>
              <a:rPr lang="es-CL" sz="1600" b="1" dirty="0">
                <a:latin typeface="Times New Roman" pitchFamily="18" charset="0"/>
                <a:cs typeface="Times New Roman" pitchFamily="18" charset="0"/>
              </a:rPr>
              <a:t>¿</a:t>
            </a:r>
            <a:r>
              <a:rPr lang="es-CL" sz="1800" b="1" dirty="0">
                <a:latin typeface="Times New Roman" pitchFamily="18" charset="0"/>
                <a:cs typeface="Times New Roman" pitchFamily="18" charset="0"/>
              </a:rPr>
              <a:t>Qué es toma de decisiones?</a:t>
            </a:r>
          </a:p>
          <a:p>
            <a:pPr algn="just"/>
            <a:endParaRPr lang="es-CL" sz="16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La toma de decisiones es un proceso que atraviesan las personas cuando deben elegir entre distintas opciones. Diariamente nos encontramos con situaciones donde debemos optar por algo, pero no siempre resulta simple. El proceso de la toma de decisiones hace hincapié en conflictos que se presentan y a los cuales hay que encontrarles solución.</a:t>
            </a:r>
          </a:p>
          <a:p>
            <a:pPr algn="just"/>
            <a:r>
              <a:rPr lang="es-CL" sz="1800" dirty="0">
                <a:latin typeface="Times New Roman" pitchFamily="18" charset="0"/>
                <a:cs typeface="Times New Roman" pitchFamily="18" charset="0"/>
              </a:rPr>
              <a:t>En el ámbito de la conducta y psiquis humana, éste ha sido un tema fundamental. Debido a diversos elementos como la estructura de personalidad, el desarrollo, madurez, etapa de vida, entre otros, las personas no responden de la misma forma a una misma situación problemática.</a:t>
            </a:r>
          </a:p>
          <a:p>
            <a:pPr algn="just"/>
            <a:r>
              <a:rPr lang="es-CL" sz="1800" u="sng" dirty="0">
                <a:latin typeface="Times New Roman" pitchFamily="18" charset="0"/>
                <a:cs typeface="Times New Roman" pitchFamily="18" charset="0"/>
              </a:rPr>
              <a:t>Por ejemplo</a:t>
            </a:r>
            <a:r>
              <a:rPr lang="es-CL" sz="1800" dirty="0">
                <a:latin typeface="Times New Roman" pitchFamily="18" charset="0"/>
                <a:cs typeface="Times New Roman" pitchFamily="18" charset="0"/>
              </a:rPr>
              <a:t>, quienes tienden a ser ansiosos suelen agobiarse incluso aunque el conflicto sea pequeño para algunos. Alguien que ha sufrido violencia de género constantemente, es probable que tenga perturbada su capacidad de tomar decisiones. Por otra parte, un sujeto que sea sumamente creativo podrá tener muchas más habilidades para encontrar curiosas salidas.</a:t>
            </a:r>
          </a:p>
          <a:p>
            <a:endParaRPr lang="es-CL" sz="2400" dirty="0"/>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921225750"/>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1754"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004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1079500"/>
          </a:xfrm>
        </p:spPr>
        <p:txBody>
          <a:bodyPr>
            <a:normAutofit fontScale="90000"/>
          </a:bodyPr>
          <a:lstStyle/>
          <a:p>
            <a:pPr algn="l"/>
            <a:r>
              <a:rPr lang="es-CL" sz="3600" dirty="0"/>
              <a:t>Asignatura: Competencias Para El trabajo</a:t>
            </a:r>
            <a:br>
              <a:rPr lang="es-CL" sz="3600" dirty="0"/>
            </a:br>
            <a:r>
              <a:rPr lang="es-CL" sz="3600" dirty="0"/>
              <a:t>Tema: Toma de Decisiones</a:t>
            </a:r>
            <a:br>
              <a:rPr lang="es-CL" sz="3600" dirty="0"/>
            </a:br>
            <a:endParaRPr lang="es-CL" sz="3600" dirty="0"/>
          </a:p>
        </p:txBody>
      </p:sp>
      <p:sp>
        <p:nvSpPr>
          <p:cNvPr id="3" name="2 Subtítulo"/>
          <p:cNvSpPr>
            <a:spLocks noGrp="1"/>
          </p:cNvSpPr>
          <p:nvPr>
            <p:ph type="subTitle" idx="4294967295"/>
          </p:nvPr>
        </p:nvSpPr>
        <p:spPr>
          <a:xfrm>
            <a:off x="0" y="1412776"/>
            <a:ext cx="8892480" cy="5445224"/>
          </a:xfrm>
        </p:spPr>
        <p:txBody>
          <a:bodyPr>
            <a:noAutofit/>
          </a:bodyPr>
          <a:lstStyle/>
          <a:p>
            <a:pPr marL="0" indent="0" algn="just">
              <a:buNone/>
            </a:pPr>
            <a:r>
              <a:rPr lang="es-CL" sz="1600" dirty="0">
                <a:latin typeface="Times New Roman" pitchFamily="18" charset="0"/>
                <a:cs typeface="Times New Roman" pitchFamily="18" charset="0"/>
              </a:rPr>
              <a:t>La toma de decisiones puede aparecer en cualquier contexto de la vida cotidiana, ya sea a nivel profesional, sentimental, familiar, etc. El proceso, en esencia, permite resolver los distintos desafíos a los que se debe enfrentar una persona o una organización.</a:t>
            </a:r>
            <a:endParaRPr lang="es-CL" sz="1000" dirty="0">
              <a:latin typeface="Times New Roman" pitchFamily="18" charset="0"/>
              <a:cs typeface="Times New Roman" pitchFamily="18" charset="0"/>
            </a:endParaRPr>
          </a:p>
          <a:p>
            <a:pPr marL="0" indent="0" algn="just">
              <a:buNone/>
            </a:pPr>
            <a:endParaRPr lang="es-CL" sz="1600" dirty="0">
              <a:latin typeface="Times New Roman" pitchFamily="18" charset="0"/>
              <a:cs typeface="Times New Roman" pitchFamily="18" charset="0"/>
            </a:endParaRPr>
          </a:p>
          <a:p>
            <a:pPr marL="0" indent="0" algn="just">
              <a:buNone/>
            </a:pPr>
            <a:r>
              <a:rPr lang="es-CL" sz="1600" dirty="0">
                <a:latin typeface="Times New Roman" pitchFamily="18" charset="0"/>
                <a:cs typeface="Times New Roman" pitchFamily="18" charset="0"/>
              </a:rPr>
              <a:t>A la hora de tomar una decisión, entran en juego diversos factores. En un caso ideal, se apela a la capacidad analítica (también llamada de razonamiento) para escoger el mejor camino posible; cuando los resultados son positivos, se produce una evolución, un paso a otro estadio, se abren las puertas a la solución de conflictos reales y potenciales.</a:t>
            </a:r>
          </a:p>
          <a:p>
            <a:pPr marL="0" indent="0" algn="just">
              <a:buNone/>
            </a:pPr>
            <a:endParaRPr lang="es-CL" sz="1600" dirty="0">
              <a:latin typeface="Times New Roman" pitchFamily="18" charset="0"/>
              <a:cs typeface="Times New Roman" pitchFamily="18" charset="0"/>
            </a:endParaRPr>
          </a:p>
          <a:p>
            <a:pPr marL="0" indent="0" algn="just">
              <a:buNone/>
            </a:pPr>
            <a:r>
              <a:rPr lang="es-CL" sz="1600" dirty="0">
                <a:latin typeface="Times New Roman" pitchFamily="18" charset="0"/>
                <a:cs typeface="Times New Roman" pitchFamily="18" charset="0"/>
              </a:rPr>
              <a:t>Cualquier toma de decisiones debería incluir un amplio conocimiento del problema que se desea superar, ya que solo luego del pertinente análisis es posible comprenderlo y dar con una solución adecuada. Sobra decir que ante cuestiones triviales (por ejemplo, decidir si tomar agua o zumo de naranja en una comida), el nivel de razonamiento es mucho menos complejo y profundo, y se actúa de forma casi automática, dado que las consecuencias de una decisión equivocada no tienen mayor importancia.</a:t>
            </a:r>
          </a:p>
          <a:p>
            <a:pPr marL="0" indent="0" algn="just">
              <a:buNone/>
            </a:pPr>
            <a:endParaRPr lang="es-CL" sz="1600" dirty="0">
              <a:latin typeface="Times New Roman" pitchFamily="18" charset="0"/>
              <a:cs typeface="Times New Roman" pitchFamily="18" charset="0"/>
            </a:endParaRPr>
          </a:p>
          <a:p>
            <a:pPr marL="0" indent="0" algn="just">
              <a:buNone/>
            </a:pPr>
            <a:r>
              <a:rPr lang="es-CL" sz="1600" dirty="0">
                <a:latin typeface="Times New Roman" pitchFamily="18" charset="0"/>
                <a:cs typeface="Times New Roman" pitchFamily="18" charset="0"/>
              </a:rPr>
              <a:t>En cambio, ante decisiones verdaderamente trascendentales para la vida, se procede de una manera muy meticulosa, sopesando los potenciales resultados, y el tiempo necesario es mucho mayor. A lo largo del desarrollo de una persona, independientemente de su personalidad y de sus gustos, cada nuevo día trae consigo un número creciente de problemas a resolver, y poco a poco nos vamos convirtiendo en auténticas máquinas especializadas en tomar decisiones.</a:t>
            </a:r>
          </a:p>
          <a:p>
            <a:pPr marL="0" indent="0" algn="just">
              <a:buNone/>
            </a:pPr>
            <a:endParaRPr lang="es-CL" sz="1600" dirty="0">
              <a:latin typeface="Times New Roman" pitchFamily="18" charset="0"/>
              <a:cs typeface="Times New Roman" pitchFamily="18" charset="0"/>
            </a:endParaRPr>
          </a:p>
          <a:p>
            <a:endParaRPr lang="es-CL" sz="2400" dirty="0"/>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3721269863"/>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789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6746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1079500"/>
          </a:xfrm>
        </p:spPr>
        <p:txBody>
          <a:bodyPr>
            <a:normAutofit fontScale="90000"/>
          </a:bodyPr>
          <a:lstStyle/>
          <a:p>
            <a:pPr algn="l"/>
            <a:r>
              <a:rPr lang="es-CL" sz="3600" dirty="0"/>
              <a:t>Asignatura: Competencias Para El trabajo</a:t>
            </a:r>
            <a:br>
              <a:rPr lang="es-CL" sz="3600" dirty="0"/>
            </a:br>
            <a:r>
              <a:rPr lang="es-CL" sz="3600" dirty="0"/>
              <a:t>Tema: Toma de Decisiones</a:t>
            </a:r>
            <a:br>
              <a:rPr lang="es-CL" sz="3600" dirty="0"/>
            </a:br>
            <a:endParaRPr lang="es-CL" sz="3600" dirty="0"/>
          </a:p>
        </p:txBody>
      </p:sp>
      <p:sp>
        <p:nvSpPr>
          <p:cNvPr id="3" name="2 Subtítulo"/>
          <p:cNvSpPr>
            <a:spLocks noGrp="1"/>
          </p:cNvSpPr>
          <p:nvPr>
            <p:ph type="subTitle" idx="4294967295"/>
          </p:nvPr>
        </p:nvSpPr>
        <p:spPr>
          <a:xfrm>
            <a:off x="0" y="1628774"/>
            <a:ext cx="9036496" cy="5112593"/>
          </a:xfrm>
        </p:spPr>
        <p:txBody>
          <a:bodyPr>
            <a:noAutofit/>
          </a:bodyPr>
          <a:lstStyle/>
          <a:p>
            <a:pPr algn="ctr"/>
            <a:r>
              <a:rPr lang="es-CL" sz="2000" b="1" dirty="0">
                <a:latin typeface="Times New Roman" pitchFamily="18" charset="0"/>
                <a:cs typeface="Times New Roman" pitchFamily="18" charset="0"/>
              </a:rPr>
              <a:t>Componentes de la toma de decisiones</a:t>
            </a:r>
          </a:p>
          <a:p>
            <a:pPr marL="0" indent="0" algn="just">
              <a:buNone/>
            </a:pPr>
            <a:r>
              <a:rPr lang="es-CL" sz="1800" dirty="0">
                <a:latin typeface="Times New Roman" pitchFamily="18" charset="0"/>
                <a:cs typeface="Times New Roman" pitchFamily="18" charset="0"/>
              </a:rPr>
              <a:t>Resolver un problema necesita de los siguientes conceptos, ya que todos ellos son importantes no sólo para encontrar un resultado inicial, sino para el aprendizaje y mejoría de la resolución de problemas, favoreciendo ampliamente la detección de las propias herramientas (competencias).</a:t>
            </a:r>
          </a:p>
          <a:p>
            <a:pPr marL="0" indent="0">
              <a:buNone/>
            </a:pPr>
            <a:endParaRPr lang="es-CL" sz="1800" dirty="0">
              <a:latin typeface="Times New Roman" pitchFamily="18" charset="0"/>
              <a:cs typeface="Times New Roman" pitchFamily="18" charset="0"/>
            </a:endParaRPr>
          </a:p>
          <a:p>
            <a:pPr lvl="0" algn="just"/>
            <a:r>
              <a:rPr lang="es-CL" sz="1700" b="1" dirty="0">
                <a:latin typeface="Times New Roman" pitchFamily="18" charset="0"/>
                <a:cs typeface="Times New Roman" pitchFamily="18" charset="0"/>
              </a:rPr>
              <a:t>Decisión. </a:t>
            </a:r>
            <a:r>
              <a:rPr lang="es-CL" sz="1700" dirty="0">
                <a:latin typeface="Times New Roman" pitchFamily="18" charset="0"/>
                <a:cs typeface="Times New Roman" pitchFamily="18" charset="0"/>
              </a:rPr>
              <a:t>Todas las posibles combinaciones que incluyen tanto las acciones a llevar a cabo como las situaciones.</a:t>
            </a:r>
          </a:p>
          <a:p>
            <a:pPr lvl="0" algn="just"/>
            <a:r>
              <a:rPr lang="es-CL" sz="1700" b="1" dirty="0">
                <a:latin typeface="Times New Roman" pitchFamily="18" charset="0"/>
                <a:cs typeface="Times New Roman" pitchFamily="18" charset="0"/>
              </a:rPr>
              <a:t>Resultado.</a:t>
            </a:r>
            <a:r>
              <a:rPr lang="es-CL" sz="1700" dirty="0">
                <a:latin typeface="Times New Roman" pitchFamily="18" charset="0"/>
                <a:cs typeface="Times New Roman" pitchFamily="18" charset="0"/>
              </a:rPr>
              <a:t> Hipotéticas situaciones que tendrían lugar si se toma una u otra opción de las decisiones antes señaladas.</a:t>
            </a:r>
          </a:p>
          <a:p>
            <a:pPr lvl="0" algn="just"/>
            <a:r>
              <a:rPr lang="es-CL" sz="1700" b="1" dirty="0">
                <a:latin typeface="Times New Roman" pitchFamily="18" charset="0"/>
                <a:cs typeface="Times New Roman" pitchFamily="18" charset="0"/>
              </a:rPr>
              <a:t>Consecuencia. </a:t>
            </a:r>
            <a:r>
              <a:rPr lang="es-CL" sz="1700" dirty="0">
                <a:latin typeface="Times New Roman" pitchFamily="18" charset="0"/>
                <a:cs typeface="Times New Roman" pitchFamily="18" charset="0"/>
              </a:rPr>
              <a:t>Evaluación basada en la subjetividad, por ejemplo ganancias o pérdida.</a:t>
            </a:r>
          </a:p>
          <a:p>
            <a:pPr lvl="0" algn="just"/>
            <a:r>
              <a:rPr lang="es-CL" sz="1700" b="1" dirty="0">
                <a:latin typeface="Times New Roman" pitchFamily="18" charset="0"/>
                <a:cs typeface="Times New Roman" pitchFamily="18" charset="0"/>
              </a:rPr>
              <a:t>Incertidumbre.</a:t>
            </a:r>
            <a:r>
              <a:rPr lang="es-CL" sz="1700" dirty="0">
                <a:latin typeface="Times New Roman" pitchFamily="18" charset="0"/>
                <a:cs typeface="Times New Roman" pitchFamily="18" charset="0"/>
              </a:rPr>
              <a:t> Aquí juegan un papel fundamental tanto la probabilidad, como la confianza y posibilidad, frente a lo desconocido, sobre todo cuando no se tiene experiencia en algún problema en particular.</a:t>
            </a:r>
          </a:p>
          <a:p>
            <a:pPr lvl="0" algn="just"/>
            <a:r>
              <a:rPr lang="es-CL" sz="1700" b="1" dirty="0">
                <a:latin typeface="Times New Roman" pitchFamily="18" charset="0"/>
                <a:cs typeface="Times New Roman" pitchFamily="18" charset="0"/>
              </a:rPr>
              <a:t>Preferencias. </a:t>
            </a:r>
            <a:r>
              <a:rPr lang="es-CL" sz="1700" dirty="0">
                <a:latin typeface="Times New Roman" pitchFamily="18" charset="0"/>
                <a:cs typeface="Times New Roman" pitchFamily="18" charset="0"/>
              </a:rPr>
              <a:t>Tendencia a tomar una alternativa y no otra, se ve condicionada por la experiencia.</a:t>
            </a:r>
          </a:p>
          <a:p>
            <a:pPr lvl="0" algn="just"/>
            <a:r>
              <a:rPr lang="es-CL" sz="1700" b="1" dirty="0">
                <a:latin typeface="Times New Roman" pitchFamily="18" charset="0"/>
                <a:cs typeface="Times New Roman" pitchFamily="18" charset="0"/>
              </a:rPr>
              <a:t>Toma de decisión.</a:t>
            </a:r>
            <a:r>
              <a:rPr lang="es-CL" sz="1700" dirty="0">
                <a:latin typeface="Times New Roman" pitchFamily="18" charset="0"/>
                <a:cs typeface="Times New Roman" pitchFamily="18" charset="0"/>
              </a:rPr>
              <a:t> Acción de decidir.</a:t>
            </a:r>
          </a:p>
          <a:p>
            <a:pPr lvl="0" algn="just"/>
            <a:r>
              <a:rPr lang="es-CL" sz="1700" b="1" dirty="0">
                <a:latin typeface="Times New Roman" pitchFamily="18" charset="0"/>
                <a:cs typeface="Times New Roman" pitchFamily="18" charset="0"/>
              </a:rPr>
              <a:t>Juicio.</a:t>
            </a:r>
            <a:r>
              <a:rPr lang="es-CL" sz="1700" dirty="0">
                <a:latin typeface="Times New Roman" pitchFamily="18" charset="0"/>
                <a:cs typeface="Times New Roman" pitchFamily="18" charset="0"/>
              </a:rPr>
              <a:t> Evaluación.</a:t>
            </a:r>
          </a:p>
          <a:p>
            <a:endParaRPr lang="es-CL" sz="2400" dirty="0"/>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3245356794"/>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459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4292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1079500"/>
          </a:xfrm>
        </p:spPr>
        <p:txBody>
          <a:bodyPr>
            <a:normAutofit fontScale="90000"/>
          </a:bodyPr>
          <a:lstStyle/>
          <a:p>
            <a:pPr algn="l"/>
            <a:r>
              <a:rPr lang="es-CL" sz="3600" dirty="0"/>
              <a:t>Asignatura: Competencias Para El trabajo</a:t>
            </a:r>
            <a:br>
              <a:rPr lang="es-CL" sz="3600" dirty="0"/>
            </a:br>
            <a:r>
              <a:rPr lang="es-CL" sz="3600" dirty="0"/>
              <a:t>Tema: Toma de Decisiones</a:t>
            </a:r>
            <a:br>
              <a:rPr lang="es-CL" sz="3600" dirty="0"/>
            </a:br>
            <a:endParaRPr lang="es-CL" sz="3600" dirty="0"/>
          </a:p>
        </p:txBody>
      </p:sp>
      <p:sp>
        <p:nvSpPr>
          <p:cNvPr id="3" name="2 Subtítulo"/>
          <p:cNvSpPr>
            <a:spLocks noGrp="1"/>
          </p:cNvSpPr>
          <p:nvPr>
            <p:ph type="subTitle" idx="4294967295"/>
          </p:nvPr>
        </p:nvSpPr>
        <p:spPr>
          <a:xfrm>
            <a:off x="0" y="1628774"/>
            <a:ext cx="9036496" cy="5112593"/>
          </a:xfrm>
        </p:spPr>
        <p:txBody>
          <a:bodyPr>
            <a:noAutofit/>
          </a:bodyPr>
          <a:lstStyle/>
          <a:p>
            <a:pPr marL="0" indent="0" algn="ctr">
              <a:buNone/>
            </a:pPr>
            <a:r>
              <a:rPr lang="es-CL" sz="2000" b="1" dirty="0"/>
              <a:t>Modelo de resolución de problemas</a:t>
            </a:r>
          </a:p>
          <a:p>
            <a:pPr marL="0" indent="0">
              <a:buNone/>
            </a:pPr>
            <a:endParaRPr lang="es-CL" sz="2000" dirty="0"/>
          </a:p>
          <a:p>
            <a:pPr lvl="0"/>
            <a:r>
              <a:rPr lang="es-CL" sz="2000" b="1" dirty="0"/>
              <a:t>Definir el problema. </a:t>
            </a:r>
            <a:r>
              <a:rPr lang="es-CL" sz="2000" dirty="0"/>
              <a:t>Requiere del análisis de la situación que se enfrenta.</a:t>
            </a:r>
          </a:p>
          <a:p>
            <a:pPr lvl="0"/>
            <a:r>
              <a:rPr lang="es-CL" sz="2000" b="1" dirty="0"/>
              <a:t>Alternativas posibles.</a:t>
            </a:r>
            <a:r>
              <a:rPr lang="es-CL" sz="2000" dirty="0"/>
              <a:t> Son todas las combinaciones de acciones que se pueden tomar.</a:t>
            </a:r>
          </a:p>
          <a:p>
            <a:pPr lvl="0"/>
            <a:r>
              <a:rPr lang="es-CL" sz="2000" b="1" dirty="0"/>
              <a:t>Prever resultados. </a:t>
            </a:r>
            <a:r>
              <a:rPr lang="es-CL" sz="2000" dirty="0"/>
              <a:t>Como hasta ahora son sólo hipótesis, se requiere asociar las posibles consecuencias de cada una de las alternativas.</a:t>
            </a:r>
          </a:p>
          <a:p>
            <a:pPr lvl="0"/>
            <a:r>
              <a:rPr lang="es-CL" sz="2000" b="1" dirty="0"/>
              <a:t>Elegir. </a:t>
            </a:r>
            <a:r>
              <a:rPr lang="es-CL" sz="2000" dirty="0"/>
              <a:t>Optar por alguna de ellas.</a:t>
            </a:r>
          </a:p>
          <a:p>
            <a:pPr lvl="0"/>
            <a:r>
              <a:rPr lang="es-CL" sz="2000" b="1" dirty="0"/>
              <a:t>Control. </a:t>
            </a:r>
            <a:r>
              <a:rPr lang="es-CL" sz="2000" dirty="0"/>
              <a:t>Es necesario siempre tener todo bajo control sin dejar nada al azar, siendo monitores, responsables y con actitud participativa en el proceso.</a:t>
            </a:r>
          </a:p>
          <a:p>
            <a:pPr lvl="0"/>
            <a:r>
              <a:rPr lang="es-CL" sz="2000" b="1" dirty="0"/>
              <a:t>Evaluación. </a:t>
            </a:r>
            <a:r>
              <a:rPr lang="es-CL" sz="2000" dirty="0"/>
              <a:t>Ver los pro y los contra de lo que se ha decidido, algo primordial para el aprendizaje.</a:t>
            </a:r>
          </a:p>
        </p:txBody>
      </p:sp>
      <p:graphicFrame>
        <p:nvGraphicFramePr>
          <p:cNvPr id="4" name="3 Objeto"/>
          <p:cNvGraphicFramePr>
            <a:graphicFrameLocks noChangeAspect="1"/>
          </p:cNvGraphicFramePr>
          <p:nvPr>
            <p:extLst>
              <p:ext uri="{D42A27DB-BD31-4B8C-83A1-F6EECF244321}">
                <p14:modId xmlns:p14="http://schemas.microsoft.com/office/powerpoint/2010/main" val="133825067"/>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585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616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1079500"/>
          </a:xfrm>
        </p:spPr>
        <p:txBody>
          <a:bodyPr>
            <a:normAutofit fontScale="90000"/>
          </a:bodyPr>
          <a:lstStyle/>
          <a:p>
            <a:pPr algn="l"/>
            <a:r>
              <a:rPr lang="es-CL" sz="3600" dirty="0"/>
              <a:t>Asignatura: Competencias Para El trabajo</a:t>
            </a:r>
            <a:br>
              <a:rPr lang="es-CL" sz="3600" dirty="0"/>
            </a:br>
            <a:r>
              <a:rPr lang="es-CL" sz="3600" dirty="0"/>
              <a:t>Tema: Toma de Decisiones</a:t>
            </a:r>
            <a:br>
              <a:rPr lang="es-CL" sz="3600" dirty="0"/>
            </a:br>
            <a:endParaRPr lang="es-CL" sz="3600" dirty="0"/>
          </a:p>
        </p:txBody>
      </p:sp>
      <p:sp>
        <p:nvSpPr>
          <p:cNvPr id="3" name="2 Subtítulo"/>
          <p:cNvSpPr>
            <a:spLocks noGrp="1"/>
          </p:cNvSpPr>
          <p:nvPr>
            <p:ph type="subTitle" idx="4294967295"/>
          </p:nvPr>
        </p:nvSpPr>
        <p:spPr>
          <a:xfrm>
            <a:off x="0" y="1628774"/>
            <a:ext cx="9036496" cy="5112593"/>
          </a:xfrm>
        </p:spPr>
        <p:txBody>
          <a:bodyPr>
            <a:noAutofit/>
          </a:bodyPr>
          <a:lstStyle/>
          <a:p>
            <a:pPr marL="0" indent="0" algn="ctr">
              <a:buNone/>
            </a:pPr>
            <a:r>
              <a:rPr lang="es-CL" sz="2000" b="1" dirty="0">
                <a:latin typeface="Times New Roman" pitchFamily="18" charset="0"/>
                <a:cs typeface="Times New Roman" pitchFamily="18" charset="0"/>
              </a:rPr>
              <a:t>¿Qué dificulta el proceso para tomar una decisión?</a:t>
            </a:r>
          </a:p>
          <a:p>
            <a:pPr marL="0" indent="0" algn="ctr">
              <a:buNone/>
            </a:pPr>
            <a:r>
              <a:rPr lang="es-CL" sz="1700" dirty="0">
                <a:latin typeface="Times New Roman" pitchFamily="18" charset="0"/>
                <a:cs typeface="Times New Roman" pitchFamily="18" charset="0"/>
              </a:rPr>
              <a:t>El pensamiento de grupo ocurre cuando un grupo de personas decide por otras. </a:t>
            </a:r>
          </a:p>
          <a:p>
            <a:pPr marL="0" indent="0">
              <a:buNone/>
            </a:pPr>
            <a:endParaRPr lang="es-CL" sz="1700" dirty="0">
              <a:latin typeface="Times New Roman" pitchFamily="18" charset="0"/>
              <a:cs typeface="Times New Roman" pitchFamily="18" charset="0"/>
            </a:endParaRPr>
          </a:p>
          <a:p>
            <a:pPr lvl="0"/>
            <a:r>
              <a:rPr lang="es-CL" sz="1700" b="1" dirty="0">
                <a:latin typeface="Times New Roman" pitchFamily="18" charset="0"/>
                <a:cs typeface="Times New Roman" pitchFamily="18" charset="0"/>
              </a:rPr>
              <a:t>Disonancia cognitiva.</a:t>
            </a:r>
            <a:r>
              <a:rPr lang="es-CL" sz="1700" dirty="0">
                <a:latin typeface="Times New Roman" pitchFamily="18" charset="0"/>
                <a:cs typeface="Times New Roman" pitchFamily="18" charset="0"/>
              </a:rPr>
              <a:t> Cuando lo que se quiere hacer y lo que se acaba haciendo no son coincidentes.</a:t>
            </a:r>
          </a:p>
          <a:p>
            <a:pPr lvl="0"/>
            <a:r>
              <a:rPr lang="es-CL" sz="1700" b="1" dirty="0">
                <a:latin typeface="Times New Roman" pitchFamily="18" charset="0"/>
                <a:cs typeface="Times New Roman" pitchFamily="18" charset="0"/>
              </a:rPr>
              <a:t>Efecto Halo. </a:t>
            </a:r>
            <a:r>
              <a:rPr lang="es-CL" sz="1700" dirty="0">
                <a:latin typeface="Times New Roman" pitchFamily="18" charset="0"/>
                <a:cs typeface="Times New Roman" pitchFamily="18" charset="0"/>
              </a:rPr>
              <a:t>Ocurre cuando la sombra de otras experiencias hace que se deduzca erróneamente, presuponiendo y anticipando precipitadamente una decisión.</a:t>
            </a:r>
          </a:p>
          <a:p>
            <a:pPr lvl="0"/>
            <a:r>
              <a:rPr lang="es-CL" sz="1700" b="1" dirty="0">
                <a:latin typeface="Times New Roman" pitchFamily="18" charset="0"/>
                <a:cs typeface="Times New Roman" pitchFamily="18" charset="0"/>
              </a:rPr>
              <a:t>Pensamiento de grupo. </a:t>
            </a:r>
            <a:r>
              <a:rPr lang="es-CL" sz="1700" dirty="0">
                <a:latin typeface="Times New Roman" pitchFamily="18" charset="0"/>
                <a:cs typeface="Times New Roman" pitchFamily="18" charset="0"/>
              </a:rPr>
              <a:t>Ocurre cuando un grupo de personas decide por otras, a pesar de éstas estar en desacuerdo. Es decir, no hay consenso, sino que miedo, autoridad, temor a equivocarse, rechazo o cuestionamiento grupal.</a:t>
            </a:r>
          </a:p>
          <a:p>
            <a:pPr lvl="0"/>
            <a:r>
              <a:rPr lang="es-CL" sz="1700" b="1" dirty="0">
                <a:latin typeface="Times New Roman" pitchFamily="18" charset="0"/>
                <a:cs typeface="Times New Roman" pitchFamily="18" charset="0"/>
              </a:rPr>
              <a:t>Adaptación Hedonista.</a:t>
            </a:r>
            <a:r>
              <a:rPr lang="es-CL" sz="1700" dirty="0">
                <a:latin typeface="Times New Roman" pitchFamily="18" charset="0"/>
                <a:cs typeface="Times New Roman" pitchFamily="18" charset="0"/>
              </a:rPr>
              <a:t> Estado de bienestar y placer que no permite relacionarse adecuadamente con el conflicto.</a:t>
            </a:r>
          </a:p>
          <a:p>
            <a:pPr lvl="0"/>
            <a:r>
              <a:rPr lang="es-CL" sz="1700" b="1" dirty="0">
                <a:latin typeface="Times New Roman" pitchFamily="18" charset="0"/>
                <a:cs typeface="Times New Roman" pitchFamily="18" charset="0"/>
              </a:rPr>
              <a:t>Sesgo de confirmación.</a:t>
            </a:r>
            <a:r>
              <a:rPr lang="es-CL" sz="1700" dirty="0">
                <a:latin typeface="Times New Roman" pitchFamily="18" charset="0"/>
                <a:cs typeface="Times New Roman" pitchFamily="18" charset="0"/>
              </a:rPr>
              <a:t> Para poder realizar una correcta evaluación de los resultados, es necesario tener la suficiente flexibilidad cognitiva como para poder modificar las creencias si llega a ser necesario, ya que el siguiente objetivo será no volver a cometer el mismo error, algo que no ocurre cuando seguimos manteniendo la misma posición al respecto, rechazando todo el nuevo contenido.</a:t>
            </a:r>
          </a:p>
          <a:p>
            <a:pPr lvl="0"/>
            <a:r>
              <a:rPr lang="es-CL" sz="1700" b="1" dirty="0">
                <a:latin typeface="Times New Roman" pitchFamily="18" charset="0"/>
                <a:cs typeface="Times New Roman" pitchFamily="18" charset="0"/>
              </a:rPr>
              <a:t>Sesgo de autoridad. </a:t>
            </a:r>
            <a:r>
              <a:rPr lang="es-CL" sz="1700" dirty="0">
                <a:latin typeface="Times New Roman" pitchFamily="18" charset="0"/>
                <a:cs typeface="Times New Roman" pitchFamily="18" charset="0"/>
              </a:rPr>
              <a:t>Seguir lo que plantean expertos, sin tener en cuenta los propios deseos.</a:t>
            </a:r>
          </a:p>
          <a:p>
            <a:endParaRPr lang="es-CL" sz="2400" dirty="0"/>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2788087994"/>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687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78640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1026</TotalTime>
  <Words>1132</Words>
  <Application>Microsoft Office PowerPoint</Application>
  <PresentationFormat>Presentación en pantalla (4:3)</PresentationFormat>
  <Paragraphs>58</Paragraphs>
  <Slides>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1" baseType="lpstr">
      <vt:lpstr>Calibri</vt:lpstr>
      <vt:lpstr>Constantia</vt:lpstr>
      <vt:lpstr>Times New Roman</vt:lpstr>
      <vt:lpstr>Wingdings 2</vt:lpstr>
      <vt:lpstr>Flujo</vt:lpstr>
      <vt:lpstr>Profesor: Felipe Campos Romero  Asignatura: Competencias Para El trabajo  </vt:lpstr>
      <vt:lpstr>Asignatura: Competencias Para El trabajo Tema: Toma de Decisiones </vt:lpstr>
      <vt:lpstr>Asignatura: Competencias Para El trabajo Tema: Toma de Decisiones </vt:lpstr>
      <vt:lpstr>Asignatura: Competencias Para El trabajo Tema: Toma de Decisiones </vt:lpstr>
      <vt:lpstr>Asignatura: Competencias Para El trabajo Tema: Toma de Decisiones </vt:lpstr>
      <vt:lpstr>Asignatura: Competencias Para El trabajo Tema: Toma de Decisiones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Paz Valdés</cp:lastModifiedBy>
  <cp:revision>42</cp:revision>
  <dcterms:created xsi:type="dcterms:W3CDTF">2020-03-04T01:56:50Z</dcterms:created>
  <dcterms:modified xsi:type="dcterms:W3CDTF">2020-06-25T16:06:02Z</dcterms:modified>
</cp:coreProperties>
</file>