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7" r:id="rId2"/>
    <p:sldId id="308" r:id="rId3"/>
    <p:sldId id="316" r:id="rId4"/>
    <p:sldId id="318" r:id="rId5"/>
    <p:sldId id="319" r:id="rId6"/>
    <p:sldId id="321" r:id="rId7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/>
              <a:t>Haga clic para modificar el estilo de subtítulo del patrón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8E29D-F491-4A8B-AEA5-A94B4F656CE8}" type="datetimeFigureOut">
              <a:rPr lang="es-CL" smtClean="0"/>
              <a:t>18-05-2020</a:t>
            </a:fld>
            <a:endParaRPr lang="es-CL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1A486-94F2-467C-A580-D661D4182E85}" type="slidenum">
              <a:rPr lang="es-CL" smtClean="0"/>
              <a:t>‹Nº›</a:t>
            </a:fld>
            <a:endParaRPr lang="es-C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8E29D-F491-4A8B-AEA5-A94B4F656CE8}" type="datetimeFigureOut">
              <a:rPr lang="es-CL" smtClean="0"/>
              <a:t>18-05-2020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1A486-94F2-467C-A580-D661D4182E85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8E29D-F491-4A8B-AEA5-A94B4F656CE8}" type="datetimeFigureOut">
              <a:rPr lang="es-CL" smtClean="0"/>
              <a:t>18-05-2020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1A486-94F2-467C-A580-D661D4182E85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8E29D-F491-4A8B-AEA5-A94B4F656CE8}" type="datetimeFigureOut">
              <a:rPr lang="es-CL" smtClean="0"/>
              <a:t>18-05-2020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1A486-94F2-467C-A580-D661D4182E85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8E29D-F491-4A8B-AEA5-A94B4F656CE8}" type="datetimeFigureOut">
              <a:rPr lang="es-CL" smtClean="0"/>
              <a:t>18-05-2020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1A486-94F2-467C-A580-D661D4182E85}" type="slidenum">
              <a:rPr lang="es-CL" smtClean="0"/>
              <a:t>‹Nº›</a:t>
            </a:fld>
            <a:endParaRPr lang="es-C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8E29D-F491-4A8B-AEA5-A94B4F656CE8}" type="datetimeFigureOut">
              <a:rPr lang="es-CL" smtClean="0"/>
              <a:t>18-05-2020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1A486-94F2-467C-A580-D661D4182E85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8E29D-F491-4A8B-AEA5-A94B4F656CE8}" type="datetimeFigureOut">
              <a:rPr lang="es-CL" smtClean="0"/>
              <a:t>18-05-2020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1A486-94F2-467C-A580-D661D4182E85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8E29D-F491-4A8B-AEA5-A94B4F656CE8}" type="datetimeFigureOut">
              <a:rPr lang="es-CL" smtClean="0"/>
              <a:t>18-05-2020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1A486-94F2-467C-A580-D661D4182E85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8E29D-F491-4A8B-AEA5-A94B4F656CE8}" type="datetimeFigureOut">
              <a:rPr lang="es-CL" smtClean="0"/>
              <a:t>18-05-2020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1A486-94F2-467C-A580-D661D4182E85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8E29D-F491-4A8B-AEA5-A94B4F656CE8}" type="datetimeFigureOut">
              <a:rPr lang="es-CL" smtClean="0"/>
              <a:t>18-05-2020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1A486-94F2-467C-A580-D661D4182E85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8E29D-F491-4A8B-AEA5-A94B4F656CE8}" type="datetimeFigureOut">
              <a:rPr lang="es-CL" smtClean="0"/>
              <a:t>18-05-2020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7D1A486-94F2-467C-A580-D661D4182E85}" type="slidenum">
              <a:rPr lang="es-CL" smtClean="0"/>
              <a:t>‹Nº›</a:t>
            </a:fld>
            <a:endParaRPr lang="es-C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/>
              <a:t>Haga clic en el icono para agregar una imagen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  <a:p>
            <a:pPr lvl="1" eaLnBrk="1" latinLnBrk="0" hangingPunct="1"/>
            <a:r>
              <a:rPr kumimoji="0" lang="es-ES"/>
              <a:t>Segundo nivel</a:t>
            </a:r>
          </a:p>
          <a:p>
            <a:pPr lvl="2" eaLnBrk="1" latinLnBrk="0" hangingPunct="1"/>
            <a:r>
              <a:rPr kumimoji="0" lang="es-ES"/>
              <a:t>Tercer nivel</a:t>
            </a:r>
          </a:p>
          <a:p>
            <a:pPr lvl="3" eaLnBrk="1" latinLnBrk="0" hangingPunct="1"/>
            <a:r>
              <a:rPr kumimoji="0" lang="es-ES"/>
              <a:t>Cuarto nivel</a:t>
            </a:r>
          </a:p>
          <a:p>
            <a:pPr lvl="4" eaLnBrk="1" latinLnBrk="0" hangingPunct="1"/>
            <a:r>
              <a:rPr kumimoji="0" lang="es-ES"/>
              <a:t>Quinto nivel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A08E29D-F491-4A8B-AEA5-A94B4F656CE8}" type="datetimeFigureOut">
              <a:rPr lang="es-CL" smtClean="0"/>
              <a:t>18-05-2020</a:t>
            </a:fld>
            <a:endParaRPr lang="es-CL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7D1A486-94F2-467C-A580-D661D4182E85}" type="slidenum">
              <a:rPr lang="es-CL" smtClean="0"/>
              <a:t>‹Nº›</a:t>
            </a:fld>
            <a:endParaRPr lang="es-CL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png"/><Relationship Id="rId4" Type="http://schemas.openxmlformats.org/officeDocument/2006/relationships/image" Target="../media/image2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2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2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 idx="4294967295"/>
          </p:nvPr>
        </p:nvSpPr>
        <p:spPr>
          <a:xfrm>
            <a:off x="0" y="765175"/>
            <a:ext cx="7851775" cy="1223963"/>
          </a:xfrm>
        </p:spPr>
        <p:txBody>
          <a:bodyPr>
            <a:normAutofit fontScale="90000"/>
          </a:bodyPr>
          <a:lstStyle/>
          <a:p>
            <a:pPr algn="l"/>
            <a:r>
              <a:rPr lang="es-CL" sz="3600" dirty="0"/>
              <a:t>Profesor: Felipe Campos Romero </a:t>
            </a:r>
            <a:br>
              <a:rPr lang="es-CL" sz="3600" dirty="0"/>
            </a:br>
            <a:r>
              <a:rPr lang="es-CL" sz="3600" dirty="0"/>
              <a:t>Asignatura: Competencias Para El trabajo </a:t>
            </a:r>
            <a:br>
              <a:rPr lang="es-CL" sz="3600" dirty="0"/>
            </a:br>
            <a:endParaRPr lang="es-CL" sz="36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4294967295"/>
          </p:nvPr>
        </p:nvSpPr>
        <p:spPr>
          <a:xfrm>
            <a:off x="0" y="1628800"/>
            <a:ext cx="7854950" cy="4464025"/>
          </a:xfrm>
        </p:spPr>
        <p:txBody>
          <a:bodyPr>
            <a:normAutofit fontScale="77500" lnSpcReduction="20000"/>
          </a:bodyPr>
          <a:lstStyle/>
          <a:p>
            <a:r>
              <a:rPr lang="es-ES_tradnl" sz="2000" b="1" dirty="0">
                <a:latin typeface="Times New Roman" pitchFamily="18" charset="0"/>
                <a:cs typeface="Times New Roman" pitchFamily="18" charset="0"/>
              </a:rPr>
              <a:t>GUÍA DE TRABAJO 8 DE COMPETENCIAS PARA EL TRABAJO 2DOS MEDIO</a:t>
            </a:r>
            <a:endParaRPr lang="es-CL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s-ES_tradnl" sz="2000" b="1" dirty="0">
                <a:latin typeface="Times New Roman" pitchFamily="18" charset="0"/>
                <a:cs typeface="Times New Roman" pitchFamily="18" charset="0"/>
              </a:rPr>
              <a:t> </a:t>
            </a:r>
            <a:endParaRPr lang="es-CL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s-ES_tradnl" sz="2000" b="1" dirty="0">
                <a:latin typeface="Times New Roman" pitchFamily="18" charset="0"/>
                <a:cs typeface="Times New Roman" pitchFamily="18" charset="0"/>
              </a:rPr>
              <a:t>Profesor: FELIPE CAMPOS R.</a:t>
            </a:r>
            <a:endParaRPr lang="es-CL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s-ES_tradnl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_tradnl" sz="2000" b="1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s-ES_tradnl" sz="2000" b="1" dirty="0" smtClean="0">
                <a:latin typeface="Times New Roman" pitchFamily="18" charset="0"/>
                <a:cs typeface="Times New Roman" pitchFamily="18" charset="0"/>
              </a:rPr>
              <a:t> Semana </a:t>
            </a:r>
            <a:r>
              <a:rPr lang="es-ES_tradnl" sz="2000" b="1" dirty="0">
                <a:latin typeface="Times New Roman" pitchFamily="18" charset="0"/>
                <a:cs typeface="Times New Roman" pitchFamily="18" charset="0"/>
              </a:rPr>
              <a:t>del </a:t>
            </a:r>
            <a:r>
              <a:rPr lang="es-ES_tradnl" sz="2000" b="1" dirty="0" smtClean="0">
                <a:latin typeface="Times New Roman" pitchFamily="18" charset="0"/>
                <a:cs typeface="Times New Roman" pitchFamily="18" charset="0"/>
              </a:rPr>
              <a:t>25</a:t>
            </a:r>
            <a:r>
              <a:rPr lang="es-ES_tradnl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_tradnl" sz="2000" b="1" dirty="0">
                <a:latin typeface="Times New Roman" pitchFamily="18" charset="0"/>
                <a:cs typeface="Times New Roman" pitchFamily="18" charset="0"/>
              </a:rPr>
              <a:t>al </a:t>
            </a:r>
            <a:r>
              <a:rPr lang="es-ES_tradnl" sz="2000" b="1" dirty="0" smtClean="0">
                <a:latin typeface="Times New Roman" pitchFamily="18" charset="0"/>
                <a:cs typeface="Times New Roman" pitchFamily="18" charset="0"/>
              </a:rPr>
              <a:t>29 </a:t>
            </a:r>
            <a:r>
              <a:rPr lang="es-ES_tradnl" sz="2000" b="1" dirty="0">
                <a:latin typeface="Times New Roman" pitchFamily="18" charset="0"/>
                <a:cs typeface="Times New Roman" pitchFamily="18" charset="0"/>
              </a:rPr>
              <a:t>de Mayo de 2020</a:t>
            </a:r>
            <a:endParaRPr lang="es-CL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es-CL" sz="2400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s-ES_tradnl" sz="2200" b="1" dirty="0">
                <a:latin typeface="Times New Roman" pitchFamily="18" charset="0"/>
                <a:cs typeface="Times New Roman" pitchFamily="18" charset="0"/>
              </a:rPr>
              <a:t>OA5 </a:t>
            </a:r>
            <a:r>
              <a:rPr lang="es-ES_tradnl" sz="2200" dirty="0">
                <a:latin typeface="Times New Roman" pitchFamily="18" charset="0"/>
                <a:cs typeface="Times New Roman" pitchFamily="18" charset="0"/>
              </a:rPr>
              <a:t> Explicación y definición de Liderazgo, identificando la importancia de esta habilidad trabajada en conjunto frente a las habilidades de trabajo en equipo y toma de decisiones.</a:t>
            </a:r>
          </a:p>
          <a:p>
            <a:pPr marL="0" indent="0" algn="just">
              <a:buNone/>
            </a:pPr>
            <a:endParaRPr lang="es-CL" sz="22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s-ES_tradnl" sz="2200" b="1" dirty="0">
                <a:latin typeface="Times New Roman" pitchFamily="18" charset="0"/>
                <a:cs typeface="Times New Roman" pitchFamily="18" charset="0"/>
              </a:rPr>
              <a:t>OBJETIVO</a:t>
            </a:r>
            <a:r>
              <a:rPr lang="es-ES_tradnl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_tradnl" sz="2200" b="1" dirty="0">
                <a:latin typeface="Times New Roman" pitchFamily="18" charset="0"/>
                <a:cs typeface="Times New Roman" pitchFamily="18" charset="0"/>
              </a:rPr>
              <a:t>DE LAS CLASES</a:t>
            </a:r>
            <a:r>
              <a:rPr lang="es-ES_tradnl" sz="2200" dirty="0">
                <a:latin typeface="Times New Roman" pitchFamily="18" charset="0"/>
                <a:cs typeface="Times New Roman" pitchFamily="18" charset="0"/>
              </a:rPr>
              <a:t>: Aprender el concepto y definición de Liderazgo, la utilidad de esta habilidad para saber encontrar a la persona que posea características de un buen líder y utilizarlas para mejorar el desempeño dentro de la organización.</a:t>
            </a:r>
            <a:endParaRPr lang="es-CL" sz="22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s-CL" sz="2400" b="1" dirty="0"/>
          </a:p>
          <a:p>
            <a:pPr algn="ctr"/>
            <a:r>
              <a:rPr lang="es-CL" sz="2400" b="1" dirty="0"/>
              <a:t>Tema:</a:t>
            </a:r>
          </a:p>
          <a:p>
            <a:pPr algn="ctr"/>
            <a:r>
              <a:rPr lang="es-CL" sz="4400" b="1" dirty="0"/>
              <a:t>Liderazgo</a:t>
            </a:r>
          </a:p>
        </p:txBody>
      </p:sp>
      <p:graphicFrame>
        <p:nvGraphicFramePr>
          <p:cNvPr id="4" name="3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56458397"/>
              </p:ext>
            </p:extLst>
          </p:nvPr>
        </p:nvGraphicFramePr>
        <p:xfrm>
          <a:off x="7677797" y="188640"/>
          <a:ext cx="1224136" cy="12765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1" r:id="rId3" imgW="11725275" imgH="16811625" progId="">
                  <p:embed/>
                </p:oleObj>
              </mc:Choice>
              <mc:Fallback>
                <p:oleObj r:id="rId3" imgW="11725275" imgH="16811625" progId="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77797" y="188640"/>
                        <a:ext cx="1224136" cy="127659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6 Imagen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306" y="5373216"/>
            <a:ext cx="1512168" cy="136815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14581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 idx="4294967295"/>
          </p:nvPr>
        </p:nvSpPr>
        <p:spPr>
          <a:xfrm>
            <a:off x="0" y="765175"/>
            <a:ext cx="7851775" cy="1079500"/>
          </a:xfrm>
        </p:spPr>
        <p:txBody>
          <a:bodyPr>
            <a:normAutofit fontScale="90000"/>
          </a:bodyPr>
          <a:lstStyle/>
          <a:p>
            <a:pPr algn="l"/>
            <a:r>
              <a:rPr lang="es-CL" sz="3600" dirty="0"/>
              <a:t>Asignatura: Competencias Para El trabajo</a:t>
            </a:r>
            <a:br>
              <a:rPr lang="es-CL" sz="3600" dirty="0"/>
            </a:br>
            <a:r>
              <a:rPr lang="es-CL" sz="3600" dirty="0"/>
              <a:t>Tema: Liderazgo</a:t>
            </a:r>
            <a:br>
              <a:rPr lang="es-CL" sz="3600" dirty="0"/>
            </a:br>
            <a:endParaRPr lang="es-CL" sz="36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4294967295"/>
          </p:nvPr>
        </p:nvSpPr>
        <p:spPr>
          <a:xfrm>
            <a:off x="0" y="1628775"/>
            <a:ext cx="7854950" cy="3352800"/>
          </a:xfrm>
        </p:spPr>
        <p:txBody>
          <a:bodyPr>
            <a:noAutofit/>
          </a:bodyPr>
          <a:lstStyle/>
          <a:p>
            <a:pPr algn="ctr"/>
            <a:r>
              <a:rPr lang="es-CL" sz="2200" b="1" dirty="0">
                <a:latin typeface="Times New Roman" pitchFamily="18" charset="0"/>
                <a:cs typeface="Times New Roman" pitchFamily="18" charset="0"/>
              </a:rPr>
              <a:t>¿Qué es el liderazgo?</a:t>
            </a:r>
            <a:endParaRPr lang="es-CL" sz="22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s-CL" sz="2200" dirty="0">
                <a:latin typeface="Times New Roman" pitchFamily="18" charset="0"/>
                <a:cs typeface="Times New Roman" pitchFamily="18" charset="0"/>
              </a:rPr>
              <a:t>El liderazgo es un conjunto de habilidades que sirven para influenciar en la manera de pensar o de actuar de otras personas.</a:t>
            </a:r>
          </a:p>
          <a:p>
            <a:pPr algn="just"/>
            <a:r>
              <a:rPr lang="es-CL" sz="2200" dirty="0">
                <a:latin typeface="Times New Roman" pitchFamily="18" charset="0"/>
                <a:cs typeface="Times New Roman" pitchFamily="18" charset="0"/>
              </a:rPr>
              <a:t>Sin embargo, este término tampoco debe enfocarse nada más que en el hacer cambiar de parecer a las personas. Porque un líder también tiene la capacidad de tomar la iniciativa y proporcionar ideas innovadoras, y no solo de dar órdenes.</a:t>
            </a:r>
          </a:p>
          <a:p>
            <a:pPr algn="just"/>
            <a:r>
              <a:rPr lang="es-CL" sz="2200" dirty="0">
                <a:latin typeface="Times New Roman" pitchFamily="18" charset="0"/>
                <a:cs typeface="Times New Roman" pitchFamily="18" charset="0"/>
              </a:rPr>
              <a:t>El liderazgo tampoco equivale a una distribución desigual de poder. Y aunque sea el líder el que tenga la última palabra, es el trabajo en equipo el que da los mejores resultados.</a:t>
            </a:r>
          </a:p>
          <a:p>
            <a:pPr algn="just"/>
            <a:r>
              <a:rPr lang="es-CL" sz="2200" dirty="0">
                <a:latin typeface="Times New Roman" pitchFamily="18" charset="0"/>
                <a:cs typeface="Times New Roman" pitchFamily="18" charset="0"/>
              </a:rPr>
              <a:t>“Si quieres ir rápido, camina solo. Si quieres llegar lejos, camina acompañado” (proverbio africano)</a:t>
            </a:r>
          </a:p>
          <a:p>
            <a:endParaRPr lang="es-CL" sz="2400" dirty="0"/>
          </a:p>
          <a:p>
            <a:pPr algn="ctr"/>
            <a:endParaRPr lang="es-CL" sz="2400" b="1" u="sng" dirty="0"/>
          </a:p>
        </p:txBody>
      </p:sp>
      <p:graphicFrame>
        <p:nvGraphicFramePr>
          <p:cNvPr id="4" name="3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45356794"/>
              </p:ext>
            </p:extLst>
          </p:nvPr>
        </p:nvGraphicFramePr>
        <p:xfrm>
          <a:off x="8100392" y="116632"/>
          <a:ext cx="932922" cy="9724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8" r:id="rId3" imgW="11725275" imgH="16811625" progId="">
                  <p:embed/>
                </p:oleObj>
              </mc:Choice>
              <mc:Fallback>
                <p:oleObj r:id="rId3" imgW="11725275" imgH="16811625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00392" y="116632"/>
                        <a:ext cx="932922" cy="97241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42929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 idx="4294967295"/>
          </p:nvPr>
        </p:nvSpPr>
        <p:spPr>
          <a:xfrm>
            <a:off x="0" y="765175"/>
            <a:ext cx="7851775" cy="1079500"/>
          </a:xfrm>
        </p:spPr>
        <p:txBody>
          <a:bodyPr>
            <a:normAutofit fontScale="90000"/>
          </a:bodyPr>
          <a:lstStyle/>
          <a:p>
            <a:pPr algn="l"/>
            <a:r>
              <a:rPr lang="es-CL" sz="3600" dirty="0"/>
              <a:t>Asignatura: Competencias Para El trabajo</a:t>
            </a:r>
            <a:br>
              <a:rPr lang="es-CL" sz="3600" dirty="0"/>
            </a:br>
            <a:r>
              <a:rPr lang="es-CL" sz="3600" dirty="0"/>
              <a:t>Tema: Liderazgo</a:t>
            </a:r>
            <a:br>
              <a:rPr lang="es-CL" sz="3600" dirty="0"/>
            </a:br>
            <a:endParaRPr lang="es-CL" sz="36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4294967295"/>
          </p:nvPr>
        </p:nvSpPr>
        <p:spPr>
          <a:xfrm>
            <a:off x="0" y="1628775"/>
            <a:ext cx="7854950" cy="3352800"/>
          </a:xfrm>
        </p:spPr>
        <p:txBody>
          <a:bodyPr>
            <a:noAutofit/>
          </a:bodyPr>
          <a:lstStyle/>
          <a:p>
            <a:pPr algn="ctr"/>
            <a:r>
              <a:rPr lang="es-CL" sz="2100" b="1" dirty="0">
                <a:latin typeface="Times New Roman" pitchFamily="18" charset="0"/>
                <a:cs typeface="Times New Roman" pitchFamily="18" charset="0"/>
              </a:rPr>
              <a:t>Importancia del liderazgo</a:t>
            </a:r>
            <a:endParaRPr lang="es-CL" sz="21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s-CL" sz="2100" dirty="0">
                <a:latin typeface="Times New Roman" pitchFamily="18" charset="0"/>
                <a:cs typeface="Times New Roman" pitchFamily="18" charset="0"/>
              </a:rPr>
              <a:t>La importancia del liderazgo es más que evidente en muchos ámbitos de la vida, incluso más allá del </a:t>
            </a:r>
            <a:r>
              <a:rPr lang="es-CL" sz="2100" b="1" dirty="0">
                <a:latin typeface="Times New Roman" pitchFamily="18" charset="0"/>
                <a:cs typeface="Times New Roman" pitchFamily="18" charset="0"/>
              </a:rPr>
              <a:t>liderazgo empresarial</a:t>
            </a:r>
            <a:r>
              <a:rPr lang="es-CL" sz="2100" dirty="0">
                <a:latin typeface="Times New Roman" pitchFamily="18" charset="0"/>
                <a:cs typeface="Times New Roman" pitchFamily="18" charset="0"/>
              </a:rPr>
              <a:t>. Puesto que el líder es el responsable de la consecución de los objetivos de una manera mucho más efectiva y rápida.</a:t>
            </a:r>
          </a:p>
          <a:p>
            <a:pPr algn="just"/>
            <a:r>
              <a:rPr lang="es-CL" sz="2100" dirty="0">
                <a:latin typeface="Times New Roman" pitchFamily="18" charset="0"/>
                <a:cs typeface="Times New Roman" pitchFamily="18" charset="0"/>
              </a:rPr>
              <a:t>El liderazgo no es plano, y dependiendo del contexto en donde se desarrolle puede determinar la clase de transformación social de la que es capaz. Tiene, por tanto, una función dentro de la organización, comunidad o sociedad que destaca por su relevancia e influencia.</a:t>
            </a:r>
          </a:p>
          <a:p>
            <a:pPr algn="just"/>
            <a:r>
              <a:rPr lang="es-CL" sz="2100" dirty="0">
                <a:latin typeface="Times New Roman" pitchFamily="18" charset="0"/>
                <a:cs typeface="Times New Roman" pitchFamily="18" charset="0"/>
              </a:rPr>
              <a:t>Es así como las organizaciones dependen para crecer y perdurar del liderazgo, he allí donde recae su gran importancia. </a:t>
            </a:r>
            <a:r>
              <a:rPr lang="es-CL" sz="2100" b="1" dirty="0">
                <a:latin typeface="Times New Roman" pitchFamily="18" charset="0"/>
                <a:cs typeface="Times New Roman" pitchFamily="18" charset="0"/>
              </a:rPr>
              <a:t>Un líder será capaz de establecer una buena comunicación y mejorar la capacidad de integración de los miembros, todo con el fin de lograr un objetivo en común.</a:t>
            </a:r>
            <a:endParaRPr lang="es-CL" sz="21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s-CL" sz="2400" b="1" u="sng" dirty="0"/>
          </a:p>
        </p:txBody>
      </p:sp>
      <p:graphicFrame>
        <p:nvGraphicFramePr>
          <p:cNvPr id="4" name="3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82652487"/>
              </p:ext>
            </p:extLst>
          </p:nvPr>
        </p:nvGraphicFramePr>
        <p:xfrm>
          <a:off x="8100392" y="116632"/>
          <a:ext cx="932922" cy="9724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13" r:id="rId3" imgW="11725275" imgH="16811625" progId="">
                  <p:embed/>
                </p:oleObj>
              </mc:Choice>
              <mc:Fallback>
                <p:oleObj r:id="rId3" imgW="11725275" imgH="16811625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00392" y="116632"/>
                        <a:ext cx="932922" cy="97241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46914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 idx="4294967295"/>
          </p:nvPr>
        </p:nvSpPr>
        <p:spPr>
          <a:xfrm>
            <a:off x="0" y="765175"/>
            <a:ext cx="7851775" cy="1079500"/>
          </a:xfrm>
        </p:spPr>
        <p:txBody>
          <a:bodyPr>
            <a:normAutofit fontScale="90000"/>
          </a:bodyPr>
          <a:lstStyle/>
          <a:p>
            <a:pPr algn="l"/>
            <a:r>
              <a:rPr lang="es-CL" sz="3600" dirty="0"/>
              <a:t>Asignatura: Competencias Para El trabajo</a:t>
            </a:r>
            <a:br>
              <a:rPr lang="es-CL" sz="3600" dirty="0"/>
            </a:br>
            <a:r>
              <a:rPr lang="es-CL" sz="3600" dirty="0"/>
              <a:t>Tema: Liderazgo</a:t>
            </a:r>
            <a:br>
              <a:rPr lang="es-CL" sz="3600" dirty="0"/>
            </a:br>
            <a:endParaRPr lang="es-CL" sz="36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4294967295"/>
          </p:nvPr>
        </p:nvSpPr>
        <p:spPr>
          <a:xfrm>
            <a:off x="0" y="1628775"/>
            <a:ext cx="7854950" cy="3352800"/>
          </a:xfrm>
        </p:spPr>
        <p:txBody>
          <a:bodyPr>
            <a:noAutofit/>
          </a:bodyPr>
          <a:lstStyle/>
          <a:p>
            <a:pPr algn="ctr"/>
            <a:r>
              <a:rPr lang="es-CL" sz="2400" b="1" dirty="0">
                <a:latin typeface="Times New Roman" pitchFamily="18" charset="0"/>
                <a:cs typeface="Times New Roman" pitchFamily="18" charset="0"/>
              </a:rPr>
              <a:t>TIPOS DE LIDERAZGO</a:t>
            </a:r>
            <a:endParaRPr lang="es-CL" sz="24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Wingdings" pitchFamily="2" charset="2"/>
              <a:buChar char="Ø"/>
            </a:pPr>
            <a:r>
              <a:rPr lang="es-CL" sz="2400" dirty="0">
                <a:latin typeface="Times New Roman" pitchFamily="18" charset="0"/>
                <a:cs typeface="Times New Roman" pitchFamily="18" charset="0"/>
              </a:rPr>
              <a:t> AUTORITARIO: donde el jefe es sólo informador, es decir, decide y demanda.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es-CL" sz="2400" dirty="0">
                <a:latin typeface="Times New Roman" pitchFamily="18" charset="0"/>
                <a:cs typeface="Times New Roman" pitchFamily="18" charset="0"/>
              </a:rPr>
              <a:t> PERSUASIVO: donde el jefe es vendedor, o sea, vende, convence respecto de sus decisiones.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es-CL" sz="2400" dirty="0">
                <a:latin typeface="Times New Roman" pitchFamily="18" charset="0"/>
                <a:cs typeface="Times New Roman" pitchFamily="18" charset="0"/>
              </a:rPr>
              <a:t>CONSULTIVO: donde el jefe presenta su decisión o sus ideas y las sujeta a modificación para que el grupo pueda hacer preguntas.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es-CL" sz="2400" dirty="0">
                <a:latin typeface="Times New Roman" pitchFamily="18" charset="0"/>
                <a:cs typeface="Times New Roman" pitchFamily="18" charset="0"/>
              </a:rPr>
              <a:t>PARTICIPATIVO: donde el jefe da a conocer ciertos problemas, solicita sugerencias y deja que el grupo decida, desde luego, enmarcándose en algunos parámetros.</a:t>
            </a:r>
            <a:endParaRPr lang="es-CL" sz="2400" b="1" u="sng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3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82652487"/>
              </p:ext>
            </p:extLst>
          </p:nvPr>
        </p:nvGraphicFramePr>
        <p:xfrm>
          <a:off x="8100392" y="116632"/>
          <a:ext cx="932922" cy="9724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61" r:id="rId3" imgW="11725275" imgH="16811625" progId="">
                  <p:embed/>
                </p:oleObj>
              </mc:Choice>
              <mc:Fallback>
                <p:oleObj r:id="rId3" imgW="11725275" imgH="16811625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00392" y="116632"/>
                        <a:ext cx="932922" cy="97241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46914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 idx="4294967295"/>
          </p:nvPr>
        </p:nvSpPr>
        <p:spPr>
          <a:xfrm>
            <a:off x="0" y="765175"/>
            <a:ext cx="7851775" cy="1079500"/>
          </a:xfrm>
        </p:spPr>
        <p:txBody>
          <a:bodyPr>
            <a:normAutofit fontScale="90000"/>
          </a:bodyPr>
          <a:lstStyle/>
          <a:p>
            <a:pPr algn="l"/>
            <a:r>
              <a:rPr lang="es-CL" sz="3600" dirty="0"/>
              <a:t>Asignatura: Competencias Para El trabajo</a:t>
            </a:r>
            <a:br>
              <a:rPr lang="es-CL" sz="3600" dirty="0"/>
            </a:br>
            <a:r>
              <a:rPr lang="es-CL" sz="3600" dirty="0"/>
              <a:t>Tema: Liderazgo</a:t>
            </a:r>
            <a:br>
              <a:rPr lang="es-CL" sz="3600" dirty="0"/>
            </a:br>
            <a:endParaRPr lang="es-CL" sz="36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4294967295"/>
          </p:nvPr>
        </p:nvSpPr>
        <p:spPr>
          <a:xfrm>
            <a:off x="0" y="1628775"/>
            <a:ext cx="7854950" cy="33528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s-CL" sz="2300" b="1" dirty="0">
                <a:latin typeface="Times New Roman" pitchFamily="18" charset="0"/>
                <a:cs typeface="Times New Roman" pitchFamily="18" charset="0"/>
              </a:rPr>
              <a:t>EL LIDERAZGO MODERNO</a:t>
            </a:r>
            <a:r>
              <a:rPr lang="es-CL" sz="23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s-CL" sz="2300" dirty="0">
                <a:latin typeface="Times New Roman" pitchFamily="18" charset="0"/>
                <a:cs typeface="Times New Roman" pitchFamily="18" charset="0"/>
              </a:rPr>
            </a:br>
            <a:r>
              <a:rPr lang="es-CL" sz="2300" dirty="0">
                <a:latin typeface="Times New Roman" pitchFamily="18" charset="0"/>
                <a:cs typeface="Times New Roman" pitchFamily="18" charset="0"/>
              </a:rPr>
              <a:t>Los jefes modernos están prefiriendo liderar en base a una mezcla entre el tipo consultivo y participativo. En otras palabras, ellos deciden, pero involucrando en el proceso a sus colaboradores haciendo uso de variadas técnicas como: lluvia de ideas.</a:t>
            </a:r>
          </a:p>
          <a:p>
            <a:pPr algn="l"/>
            <a:r>
              <a:rPr lang="es-CL" sz="2300" dirty="0">
                <a:latin typeface="Times New Roman" pitchFamily="18" charset="0"/>
                <a:cs typeface="Times New Roman" pitchFamily="18" charset="0"/>
              </a:rPr>
              <a:t>Desde luego, el líder moderno toma en cuenta distintos aspectos que es imposible dejar fuera a la hora de querer el éxito en una empresa:</a:t>
            </a:r>
            <a:br>
              <a:rPr lang="es-CL" sz="2300" dirty="0">
                <a:latin typeface="Times New Roman" pitchFamily="18" charset="0"/>
                <a:cs typeface="Times New Roman" pitchFamily="18" charset="0"/>
              </a:rPr>
            </a:br>
            <a:r>
              <a:rPr lang="es-CL" sz="2300" dirty="0">
                <a:latin typeface="Times New Roman" pitchFamily="18" charset="0"/>
                <a:cs typeface="Times New Roman" pitchFamily="18" charset="0"/>
              </a:rPr>
              <a:t>• La existencia de clientes externos</a:t>
            </a:r>
            <a:br>
              <a:rPr lang="es-CL" sz="2300" dirty="0">
                <a:latin typeface="Times New Roman" pitchFamily="18" charset="0"/>
                <a:cs typeface="Times New Roman" pitchFamily="18" charset="0"/>
              </a:rPr>
            </a:br>
            <a:r>
              <a:rPr lang="es-CL" sz="2300" dirty="0">
                <a:latin typeface="Times New Roman" pitchFamily="18" charset="0"/>
                <a:cs typeface="Times New Roman" pitchFamily="18" charset="0"/>
              </a:rPr>
              <a:t>• La existencia de clientes internos</a:t>
            </a:r>
            <a:br>
              <a:rPr lang="es-CL" sz="2300" dirty="0">
                <a:latin typeface="Times New Roman" pitchFamily="18" charset="0"/>
                <a:cs typeface="Times New Roman" pitchFamily="18" charset="0"/>
              </a:rPr>
            </a:br>
            <a:r>
              <a:rPr lang="es-CL" sz="2300" dirty="0">
                <a:latin typeface="Times New Roman" pitchFamily="18" charset="0"/>
                <a:cs typeface="Times New Roman" pitchFamily="18" charset="0"/>
              </a:rPr>
              <a:t>• La motivación para ambos tipos de clientes</a:t>
            </a:r>
            <a:br>
              <a:rPr lang="es-CL" sz="2300" dirty="0">
                <a:latin typeface="Times New Roman" pitchFamily="18" charset="0"/>
                <a:cs typeface="Times New Roman" pitchFamily="18" charset="0"/>
              </a:rPr>
            </a:br>
            <a:r>
              <a:rPr lang="es-CL" sz="2300" dirty="0">
                <a:latin typeface="Times New Roman" pitchFamily="18" charset="0"/>
                <a:cs typeface="Times New Roman" pitchFamily="18" charset="0"/>
              </a:rPr>
              <a:t>• Las necesidades de ambos clientes</a:t>
            </a:r>
            <a:br>
              <a:rPr lang="es-CL" sz="2300" dirty="0">
                <a:latin typeface="Times New Roman" pitchFamily="18" charset="0"/>
                <a:cs typeface="Times New Roman" pitchFamily="18" charset="0"/>
              </a:rPr>
            </a:br>
            <a:r>
              <a:rPr lang="es-CL" sz="2300" dirty="0">
                <a:latin typeface="Times New Roman" pitchFamily="18" charset="0"/>
                <a:cs typeface="Times New Roman" pitchFamily="18" charset="0"/>
              </a:rPr>
              <a:t>• Calidad total o reingeniería</a:t>
            </a:r>
          </a:p>
          <a:p>
            <a:pPr algn="ctr"/>
            <a:endParaRPr lang="es-CL" sz="2400" b="1" u="sng" dirty="0"/>
          </a:p>
        </p:txBody>
      </p:sp>
      <p:graphicFrame>
        <p:nvGraphicFramePr>
          <p:cNvPr id="4" name="3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82652487"/>
              </p:ext>
            </p:extLst>
          </p:nvPr>
        </p:nvGraphicFramePr>
        <p:xfrm>
          <a:off x="8100392" y="116632"/>
          <a:ext cx="932922" cy="9724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85" r:id="rId3" imgW="11725275" imgH="16811625" progId="">
                  <p:embed/>
                </p:oleObj>
              </mc:Choice>
              <mc:Fallback>
                <p:oleObj r:id="rId3" imgW="11725275" imgH="16811625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00392" y="116632"/>
                        <a:ext cx="932922" cy="97241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46914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 idx="4294967295"/>
          </p:nvPr>
        </p:nvSpPr>
        <p:spPr>
          <a:xfrm>
            <a:off x="0" y="765175"/>
            <a:ext cx="7851775" cy="1079500"/>
          </a:xfrm>
        </p:spPr>
        <p:txBody>
          <a:bodyPr>
            <a:normAutofit fontScale="90000"/>
          </a:bodyPr>
          <a:lstStyle/>
          <a:p>
            <a:pPr algn="l"/>
            <a:r>
              <a:rPr lang="es-CL" sz="3600" dirty="0"/>
              <a:t>Asignatura: Competencias Para El trabajo</a:t>
            </a:r>
            <a:br>
              <a:rPr lang="es-CL" sz="3600" dirty="0"/>
            </a:br>
            <a:r>
              <a:rPr lang="es-CL" sz="3600" dirty="0"/>
              <a:t>Tema: Liderazgo</a:t>
            </a:r>
            <a:br>
              <a:rPr lang="es-CL" sz="3600" dirty="0"/>
            </a:br>
            <a:endParaRPr lang="es-CL" sz="36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4294967295"/>
          </p:nvPr>
        </p:nvSpPr>
        <p:spPr>
          <a:xfrm>
            <a:off x="0" y="1628775"/>
            <a:ext cx="7854950" cy="33528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s-CL" sz="2000" b="1" dirty="0">
                <a:latin typeface="Times New Roman" pitchFamily="18" charset="0"/>
                <a:cs typeface="Times New Roman" pitchFamily="18" charset="0"/>
              </a:rPr>
              <a:t>Características de un buen líder</a:t>
            </a:r>
          </a:p>
          <a:p>
            <a:pPr marL="457200" lvl="0" indent="-457200" algn="l">
              <a:buAutoNum type="arabicPeriod"/>
            </a:pPr>
            <a:r>
              <a:rPr lang="es-CL" sz="2000" dirty="0">
                <a:latin typeface="Times New Roman" pitchFamily="18" charset="0"/>
                <a:cs typeface="Times New Roman" pitchFamily="18" charset="0"/>
              </a:rPr>
              <a:t>Tener un pensamiento positivo </a:t>
            </a:r>
          </a:p>
          <a:p>
            <a:pPr marL="457200" lvl="0" indent="-457200" algn="l">
              <a:buAutoNum type="arabicPeriod"/>
            </a:pPr>
            <a:r>
              <a:rPr lang="es-CL" sz="2000" dirty="0">
                <a:latin typeface="Times New Roman" pitchFamily="18" charset="0"/>
                <a:cs typeface="Times New Roman" pitchFamily="18" charset="0"/>
              </a:rPr>
              <a:t>Ser honesto.</a:t>
            </a:r>
          </a:p>
          <a:p>
            <a:pPr marL="457200" lvl="0" indent="-457200" algn="l">
              <a:buAutoNum type="arabicPeriod"/>
            </a:pPr>
            <a:r>
              <a:rPr lang="es-CL" sz="2000" dirty="0">
                <a:latin typeface="Times New Roman" pitchFamily="18" charset="0"/>
                <a:cs typeface="Times New Roman" pitchFamily="18" charset="0"/>
              </a:rPr>
              <a:t>Saber delegar.</a:t>
            </a:r>
          </a:p>
          <a:p>
            <a:pPr marL="457200" lvl="0" indent="-457200" algn="l">
              <a:buAutoNum type="arabicPeriod"/>
            </a:pPr>
            <a:r>
              <a:rPr lang="es-CL" sz="2000" dirty="0">
                <a:latin typeface="Times New Roman" pitchFamily="18" charset="0"/>
                <a:cs typeface="Times New Roman" pitchFamily="18" charset="0"/>
              </a:rPr>
              <a:t>Incentivar una buena comunicación</a:t>
            </a:r>
          </a:p>
          <a:p>
            <a:pPr marL="457200" lvl="0" indent="-457200" algn="l">
              <a:buAutoNum type="arabicPeriod"/>
            </a:pPr>
            <a:r>
              <a:rPr lang="es-CL" sz="2000" dirty="0">
                <a:latin typeface="Times New Roman" pitchFamily="18" charset="0"/>
                <a:cs typeface="Times New Roman" pitchFamily="18" charset="0"/>
              </a:rPr>
              <a:t>Inspirara al grupo.</a:t>
            </a:r>
          </a:p>
          <a:p>
            <a:pPr marL="457200" lvl="0" indent="-457200" algn="l">
              <a:buAutoNum type="arabicPeriod"/>
            </a:pPr>
            <a:r>
              <a:rPr lang="es-CL" sz="2000" dirty="0">
                <a:latin typeface="Times New Roman" pitchFamily="18" charset="0"/>
                <a:cs typeface="Times New Roman" pitchFamily="18" charset="0"/>
              </a:rPr>
              <a:t>Establecer estrategias para una vida equilibrada</a:t>
            </a:r>
          </a:p>
          <a:p>
            <a:pPr marL="457200" lvl="0" indent="-457200" algn="l">
              <a:buAutoNum type="arabicPeriod"/>
            </a:pPr>
            <a:r>
              <a:rPr lang="es-CL" sz="2000" dirty="0">
                <a:latin typeface="Times New Roman" pitchFamily="18" charset="0"/>
                <a:cs typeface="Times New Roman" pitchFamily="18" charset="0"/>
              </a:rPr>
              <a:t>Alinear al equipo.</a:t>
            </a:r>
          </a:p>
          <a:p>
            <a:pPr marL="457200" lvl="0" indent="-457200" algn="l">
              <a:buAutoNum type="arabicPeriod"/>
            </a:pPr>
            <a:r>
              <a:rPr lang="es-CL" sz="2000" dirty="0">
                <a:latin typeface="Times New Roman" pitchFamily="18" charset="0"/>
                <a:cs typeface="Times New Roman" pitchFamily="18" charset="0"/>
              </a:rPr>
              <a:t>Dar créditos cuando corresponda.</a:t>
            </a:r>
          </a:p>
          <a:p>
            <a:pPr marL="457200" lvl="0" indent="-457200" algn="l">
              <a:buAutoNum type="arabicPeriod"/>
            </a:pPr>
            <a:r>
              <a:rPr lang="es-CL" sz="2000" dirty="0">
                <a:latin typeface="Times New Roman" pitchFamily="18" charset="0"/>
                <a:cs typeface="Times New Roman" pitchFamily="18" charset="0"/>
              </a:rPr>
              <a:t>Apreciar los logros.</a:t>
            </a:r>
          </a:p>
          <a:p>
            <a:pPr marL="457200" lvl="0" indent="-457200" algn="l">
              <a:buAutoNum type="arabicPeriod"/>
            </a:pPr>
            <a:r>
              <a:rPr lang="es-CL" sz="2000" dirty="0">
                <a:latin typeface="Times New Roman" pitchFamily="18" charset="0"/>
                <a:cs typeface="Times New Roman" pitchFamily="18" charset="0"/>
              </a:rPr>
              <a:t>Fomentar el crecimiento.</a:t>
            </a:r>
          </a:p>
          <a:p>
            <a:pPr marL="457200" lvl="0" indent="-457200" algn="l">
              <a:buAutoNum type="arabicPeriod"/>
            </a:pPr>
            <a:r>
              <a:rPr lang="es-CL" sz="2000" dirty="0">
                <a:latin typeface="Times New Roman" pitchFamily="18" charset="0"/>
                <a:cs typeface="Times New Roman" pitchFamily="18" charset="0"/>
              </a:rPr>
              <a:t>Ser guía.</a:t>
            </a:r>
          </a:p>
          <a:p>
            <a:pPr marL="457200" lvl="0" indent="-457200" algn="l">
              <a:buAutoNum type="arabicPeriod"/>
            </a:pPr>
            <a:r>
              <a:rPr lang="es-CL" sz="2000" dirty="0">
                <a:latin typeface="Times New Roman" pitchFamily="18" charset="0"/>
                <a:cs typeface="Times New Roman" pitchFamily="18" charset="0"/>
              </a:rPr>
              <a:t>Fomentar los buenos hábitos</a:t>
            </a:r>
          </a:p>
          <a:p>
            <a:pPr marL="457200" lvl="0" indent="-457200" algn="l">
              <a:buAutoNum type="arabicPeriod"/>
            </a:pPr>
            <a:r>
              <a:rPr lang="es-CL" sz="2000" dirty="0">
                <a:latin typeface="Times New Roman" pitchFamily="18" charset="0"/>
                <a:cs typeface="Times New Roman" pitchFamily="18" charset="0"/>
              </a:rPr>
              <a:t>Mantener una posición neutral.</a:t>
            </a:r>
          </a:p>
          <a:p>
            <a:pPr marL="457200" lvl="0" indent="-457200" algn="l">
              <a:buAutoNum type="arabicPeriod"/>
            </a:pPr>
            <a:endParaRPr lang="es-CL" sz="2400" b="1" dirty="0"/>
          </a:p>
          <a:p>
            <a:pPr marL="457200" lvl="0" indent="-457200" algn="l">
              <a:buAutoNum type="arabicPeriod"/>
            </a:pPr>
            <a:endParaRPr lang="es-CL" sz="2400" b="1" dirty="0"/>
          </a:p>
          <a:p>
            <a:pPr marL="457200" lvl="0" indent="-457200" algn="l">
              <a:buAutoNum type="arabicPeriod"/>
            </a:pPr>
            <a:endParaRPr lang="es-CL" sz="2400" b="1" dirty="0"/>
          </a:p>
        </p:txBody>
      </p:sp>
      <p:graphicFrame>
        <p:nvGraphicFramePr>
          <p:cNvPr id="4" name="3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82652487"/>
              </p:ext>
            </p:extLst>
          </p:nvPr>
        </p:nvGraphicFramePr>
        <p:xfrm>
          <a:off x="8100392" y="116632"/>
          <a:ext cx="932922" cy="9724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33" r:id="rId3" imgW="11725275" imgH="16811625" progId="">
                  <p:embed/>
                </p:oleObj>
              </mc:Choice>
              <mc:Fallback>
                <p:oleObj r:id="rId3" imgW="11725275" imgH="16811625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00392" y="116632"/>
                        <a:ext cx="932922" cy="97241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46914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950</TotalTime>
  <Words>350</Words>
  <Application>Microsoft Office PowerPoint</Application>
  <PresentationFormat>Presentación en pantalla (4:3)</PresentationFormat>
  <Paragraphs>48</Paragraphs>
  <Slides>6</Slides>
  <Notes>0</Notes>
  <HiddenSlides>0</HiddenSlides>
  <MMClips>0</MMClips>
  <ScaleCrop>false</ScaleCrop>
  <HeadingPairs>
    <vt:vector size="8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0</vt:i4>
      </vt:variant>
      <vt:variant>
        <vt:lpstr>Títulos de diapositiva</vt:lpstr>
      </vt:variant>
      <vt:variant>
        <vt:i4>6</vt:i4>
      </vt:variant>
    </vt:vector>
  </HeadingPairs>
  <TitlesOfParts>
    <vt:vector size="12" baseType="lpstr">
      <vt:lpstr>Calibri</vt:lpstr>
      <vt:lpstr>Constantia</vt:lpstr>
      <vt:lpstr>Times New Roman</vt:lpstr>
      <vt:lpstr>Wingdings</vt:lpstr>
      <vt:lpstr>Wingdings 2</vt:lpstr>
      <vt:lpstr>Flujo</vt:lpstr>
      <vt:lpstr>Profesor: Felipe Campos Romero  Asignatura: Competencias Para El trabajo  </vt:lpstr>
      <vt:lpstr>Asignatura: Competencias Para El trabajo Tema: Liderazgo </vt:lpstr>
      <vt:lpstr>Asignatura: Competencias Para El trabajo Tema: Liderazgo </vt:lpstr>
      <vt:lpstr>Asignatura: Competencias Para El trabajo Tema: Liderazgo </vt:lpstr>
      <vt:lpstr>Asignatura: Competencias Para El trabajo Tema: Liderazgo </vt:lpstr>
      <vt:lpstr>Asignatura: Competencias Para El trabajo Tema: Liderazgo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Profesor: Felipe Campos Romero  Asignatura: Competencias Para El trabajo</dc:title>
  <dc:creator>FELIPE</dc:creator>
  <cp:lastModifiedBy>UTP</cp:lastModifiedBy>
  <cp:revision>35</cp:revision>
  <dcterms:created xsi:type="dcterms:W3CDTF">2020-03-04T01:56:50Z</dcterms:created>
  <dcterms:modified xsi:type="dcterms:W3CDTF">2020-05-18T14:49:14Z</dcterms:modified>
</cp:coreProperties>
</file>