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98" r:id="rId3"/>
    <p:sldId id="299" r:id="rId4"/>
    <p:sldId id="300" r:id="rId5"/>
    <p:sldId id="301" r:id="rId6"/>
    <p:sldId id="302" r:id="rId7"/>
    <p:sldId id="303" r:id="rId8"/>
    <p:sldId id="304" r:id="rId9"/>
    <p:sldId id="305" r:id="rId10"/>
    <p:sldId id="306" r:id="rId11"/>
    <p:sldId id="307"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2759A9-C2E5-4DAE-AD0F-3263AEFD9625}"/>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2C564286-DEF3-4D3D-8A38-2E8FAB5294A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A8D264E5-6075-4BA5-8676-0E816FD89303}"/>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5" name="Marcador de pie de página 4">
            <a:extLst>
              <a:ext uri="{FF2B5EF4-FFF2-40B4-BE49-F238E27FC236}">
                <a16:creationId xmlns:a16="http://schemas.microsoft.com/office/drawing/2014/main" id="{30BF066E-DCCC-4EEE-9CF1-D58DFF3507F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E947BB4-76DE-494E-88A4-BF9F9D890B69}"/>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84134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E70B49-E567-43EA-B6C2-7A4627201B2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158BFA6-619F-4B9F-A6CD-074D1A8C33C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ACCA026-B9FD-47CE-B80A-2AE8AA23BA5F}"/>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5" name="Marcador de pie de página 4">
            <a:extLst>
              <a:ext uri="{FF2B5EF4-FFF2-40B4-BE49-F238E27FC236}">
                <a16:creationId xmlns:a16="http://schemas.microsoft.com/office/drawing/2014/main" id="{99EA3B5F-E18C-43B3-8F73-EE1400C0326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E6516BD-FDD2-47F2-8907-3369BE761001}"/>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2909900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864E7C7-8BE4-48B3-B97D-E9AAE282C3EE}"/>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F883CB4-67A7-4390-B70D-97D18494AC34}"/>
              </a:ext>
            </a:extLst>
          </p:cNvPr>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C2FE14E-74B4-4FFB-863C-93E666677559}"/>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5" name="Marcador de pie de página 4">
            <a:extLst>
              <a:ext uri="{FF2B5EF4-FFF2-40B4-BE49-F238E27FC236}">
                <a16:creationId xmlns:a16="http://schemas.microsoft.com/office/drawing/2014/main" id="{F5FC0199-8B4C-4753-B288-C859FA99952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47D2C19-D003-4B45-A876-428D9E17FF5C}"/>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78772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51ED02-0375-49C2-B775-B8A0B7A381F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FA9FE37-19A9-4CDE-BE95-6E521D05F20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F1F67F1-CB59-42BD-A1CD-AB9C022883D3}"/>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5" name="Marcador de pie de página 4">
            <a:extLst>
              <a:ext uri="{FF2B5EF4-FFF2-40B4-BE49-F238E27FC236}">
                <a16:creationId xmlns:a16="http://schemas.microsoft.com/office/drawing/2014/main" id="{E2005231-9342-4EDE-A63A-1D82EA9AB92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B781C66-4345-4B29-94EE-D4565E86639E}"/>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177746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E0510B-84F6-4DF9-AAAF-AEF82D0B654C}"/>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5986EF0-BD7D-48E3-BC64-A39961AED7E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315081B-2F7F-4148-BF24-8D7DF12EA8BA}"/>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5" name="Marcador de pie de página 4">
            <a:extLst>
              <a:ext uri="{FF2B5EF4-FFF2-40B4-BE49-F238E27FC236}">
                <a16:creationId xmlns:a16="http://schemas.microsoft.com/office/drawing/2014/main" id="{A091068A-BD87-4AC1-97D7-914C0627F53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0365127-1426-4A13-BD5A-7A79B1AEA2A8}"/>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100972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A2620-0725-4C8C-82B7-DAC7BE7429D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51B2BAA-678E-4D5D-A105-0E9B6AB66176}"/>
              </a:ext>
            </a:extLst>
          </p:cNvPr>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B9A6A079-A4E9-44DD-97D0-C10C50B3B15E}"/>
              </a:ext>
            </a:extLst>
          </p:cNvPr>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F9E10C16-C6E0-4C80-A398-2D869F4970FB}"/>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6" name="Marcador de pie de página 5">
            <a:extLst>
              <a:ext uri="{FF2B5EF4-FFF2-40B4-BE49-F238E27FC236}">
                <a16:creationId xmlns:a16="http://schemas.microsoft.com/office/drawing/2014/main" id="{07661413-74B6-4194-95D8-B727FABB9C4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00A727D-21FA-40B4-8379-F4862E12AA81}"/>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472461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484AD6-6DE7-4B93-B128-E80BFEFCF7FA}"/>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B60D416-6B8C-4BCE-8C4D-9E57053A97D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3431C44-35D9-46FB-BFC6-12B5F8E549D7}"/>
              </a:ext>
            </a:extLst>
          </p:cNvPr>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B5B02A34-D742-4AC4-86B4-09F534FC7CA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03BC795-D79C-419C-9A82-A666E0D182B1}"/>
              </a:ext>
            </a:extLst>
          </p:cNvPr>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47CECE3F-7E64-44DE-8C1F-09DC5E79F0E3}"/>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8" name="Marcador de pie de página 7">
            <a:extLst>
              <a:ext uri="{FF2B5EF4-FFF2-40B4-BE49-F238E27FC236}">
                <a16:creationId xmlns:a16="http://schemas.microsoft.com/office/drawing/2014/main" id="{B5F3E6E1-2EB8-4A17-A96D-78E93ABF53AD}"/>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7B82D72C-FF19-47D6-B53B-4E0497D0A842}"/>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224757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D96A37-7D59-402E-AE25-CA28D7C9DD8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4711A48C-A911-435E-99BA-06B803D4CB54}"/>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4" name="Marcador de pie de página 3">
            <a:extLst>
              <a:ext uri="{FF2B5EF4-FFF2-40B4-BE49-F238E27FC236}">
                <a16:creationId xmlns:a16="http://schemas.microsoft.com/office/drawing/2014/main" id="{25762C3C-D008-4DEA-97A2-E635F34F0756}"/>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B8195FB9-31ED-4F6C-81BB-32660DF67121}"/>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126007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C93EF56-1A19-43C3-B8A8-783614E06623}"/>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3" name="Marcador de pie de página 2">
            <a:extLst>
              <a:ext uri="{FF2B5EF4-FFF2-40B4-BE49-F238E27FC236}">
                <a16:creationId xmlns:a16="http://schemas.microsoft.com/office/drawing/2014/main" id="{81FC3F7E-E709-409A-9C56-61A0BCE6EEEF}"/>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21410C90-50B6-4CE6-8AB9-BF21F7A0ACD5}"/>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342664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8F2E6-9809-475B-A9C0-0741BBFF8929}"/>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D9C8343-54C4-476C-B9C0-AC75C935853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77FFBE0F-4493-4096-BA2F-A3E5572D712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989D434-3488-4B5C-9241-9234F5327FC0}"/>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6" name="Marcador de pie de página 5">
            <a:extLst>
              <a:ext uri="{FF2B5EF4-FFF2-40B4-BE49-F238E27FC236}">
                <a16:creationId xmlns:a16="http://schemas.microsoft.com/office/drawing/2014/main" id="{035780F2-17F0-4EBB-836F-CB577587ECB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B56A344-B8B1-409D-AAC0-9AF70B7D28F9}"/>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288383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6F944C-9510-494E-A952-733D4A21382C}"/>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0C54AE24-A71C-463D-A570-3AFBDDC1847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L"/>
          </a:p>
        </p:txBody>
      </p:sp>
      <p:sp>
        <p:nvSpPr>
          <p:cNvPr id="4" name="Marcador de texto 3">
            <a:extLst>
              <a:ext uri="{FF2B5EF4-FFF2-40B4-BE49-F238E27FC236}">
                <a16:creationId xmlns:a16="http://schemas.microsoft.com/office/drawing/2014/main" id="{C70F8713-C85D-43C0-92D2-B6CECFE6DEC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EB8B1E-5954-4173-8FE1-44F5831BE3DF}"/>
              </a:ext>
            </a:extLst>
          </p:cNvPr>
          <p:cNvSpPr>
            <a:spLocks noGrp="1"/>
          </p:cNvSpPr>
          <p:nvPr>
            <p:ph type="dt" sz="half" idx="10"/>
          </p:nvPr>
        </p:nvSpPr>
        <p:spPr/>
        <p:txBody>
          <a:bodyPr/>
          <a:lstStyle/>
          <a:p>
            <a:fld id="{AA08E29D-F491-4A8B-AEA5-A94B4F656CE8}" type="datetimeFigureOut">
              <a:rPr lang="es-CL" smtClean="0"/>
              <a:t>01-05-2020</a:t>
            </a:fld>
            <a:endParaRPr lang="es-CL"/>
          </a:p>
        </p:txBody>
      </p:sp>
      <p:sp>
        <p:nvSpPr>
          <p:cNvPr id="6" name="Marcador de pie de página 5">
            <a:extLst>
              <a:ext uri="{FF2B5EF4-FFF2-40B4-BE49-F238E27FC236}">
                <a16:creationId xmlns:a16="http://schemas.microsoft.com/office/drawing/2014/main" id="{73802636-0CB7-4582-A429-A487634BD8C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1FA64CF-614C-4D9B-BB55-68281B9027F4}"/>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1637139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0101BCF-2E2B-429D-A840-4A6F8524426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160724A-FEE9-447A-A142-348AB6797ED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39513E7-B8D0-4645-824A-89822F8B93E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08E29D-F491-4A8B-AEA5-A94B4F656CE8}" type="datetimeFigureOut">
              <a:rPr lang="es-CL" smtClean="0"/>
              <a:t>01-05-2020</a:t>
            </a:fld>
            <a:endParaRPr lang="es-CL"/>
          </a:p>
        </p:txBody>
      </p:sp>
      <p:sp>
        <p:nvSpPr>
          <p:cNvPr id="5" name="Marcador de pie de página 4">
            <a:extLst>
              <a:ext uri="{FF2B5EF4-FFF2-40B4-BE49-F238E27FC236}">
                <a16:creationId xmlns:a16="http://schemas.microsoft.com/office/drawing/2014/main" id="{86D243DB-AB72-4FAF-A8D3-3F30F0031DE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1AB3C71-B452-4EF1-BE42-002A89AC9B3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D1A486-94F2-467C-A580-D661D4182E85}" type="slidenum">
              <a:rPr lang="es-CL" smtClean="0"/>
              <a:t>‹Nº›</a:t>
            </a:fld>
            <a:endParaRPr lang="es-CL"/>
          </a:p>
        </p:txBody>
      </p:sp>
    </p:spTree>
    <p:extLst>
      <p:ext uri="{BB962C8B-B14F-4D97-AF65-F5344CB8AC3E}">
        <p14:creationId xmlns:p14="http://schemas.microsoft.com/office/powerpoint/2010/main" val="32189732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3.png"/><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hyperlink" Target="http://www.belbin.es/rte.asp?id=114" TargetMode="Externa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6176" y="199235"/>
            <a:ext cx="7851648" cy="1877350"/>
          </a:xfrm>
        </p:spPr>
        <p:txBody>
          <a:bodyPr>
            <a:normAutofit fontScale="90000"/>
          </a:bodyPr>
          <a:lstStyle/>
          <a:p>
            <a:pPr algn="l"/>
            <a:r>
              <a:rPr lang="es-CL" sz="3600" dirty="0"/>
              <a:t>Profesor: Felipe Campos Romero </a:t>
            </a:r>
            <a:br>
              <a:rPr lang="es-CL" sz="3600" dirty="0"/>
            </a:br>
            <a:r>
              <a:rPr lang="es-CL" sz="3600" dirty="0"/>
              <a:t>Asignatura: Competencias Para El trabajo </a:t>
            </a:r>
            <a:br>
              <a:rPr lang="es-CL" sz="3600" dirty="0"/>
            </a:br>
            <a:r>
              <a:rPr lang="es-CL" sz="3600" dirty="0"/>
              <a:t>Actividad: N° 6. </a:t>
            </a:r>
            <a:br>
              <a:rPr lang="es-CL" sz="3600" dirty="0"/>
            </a:br>
            <a:r>
              <a:rPr lang="es-CL" sz="3600" dirty="0"/>
              <a:t>Semana: del 04 al 08 de mayo de 2020</a:t>
            </a:r>
          </a:p>
        </p:txBody>
      </p:sp>
      <p:sp>
        <p:nvSpPr>
          <p:cNvPr id="3" name="2 Subtítulo"/>
          <p:cNvSpPr>
            <a:spLocks noGrp="1"/>
          </p:cNvSpPr>
          <p:nvPr>
            <p:ph type="subTitle" idx="1"/>
          </p:nvPr>
        </p:nvSpPr>
        <p:spPr>
          <a:xfrm>
            <a:off x="341784" y="2930087"/>
            <a:ext cx="8460432" cy="3312368"/>
          </a:xfrm>
        </p:spPr>
        <p:txBody>
          <a:bodyPr>
            <a:normAutofit/>
          </a:bodyPr>
          <a:lstStyle/>
          <a:p>
            <a:pPr algn="ctr"/>
            <a:endParaRPr lang="es-CL" sz="2400" b="1" dirty="0"/>
          </a:p>
          <a:p>
            <a:pPr algn="ctr"/>
            <a:endParaRPr lang="es-CL" sz="2400" b="1" dirty="0"/>
          </a:p>
          <a:p>
            <a:pPr algn="ctr"/>
            <a:endParaRPr lang="es-CL" sz="2400" b="1" dirty="0"/>
          </a:p>
          <a:p>
            <a:pPr algn="ctr"/>
            <a:r>
              <a:rPr lang="es-CL" sz="2400" b="1" dirty="0"/>
              <a:t>Tema:</a:t>
            </a:r>
          </a:p>
          <a:p>
            <a:pPr algn="ctr"/>
            <a:r>
              <a:rPr lang="es-CL" sz="4400" b="1" dirty="0"/>
              <a:t>Roles en los equipos de Trabajo</a:t>
            </a:r>
          </a:p>
          <a:p>
            <a:pPr algn="ctr"/>
            <a:r>
              <a:rPr lang="es-ES_tradnl" b="1" dirty="0"/>
              <a:t>OA</a:t>
            </a:r>
            <a:r>
              <a:rPr lang="es-ES_tradnl" dirty="0"/>
              <a:t> </a:t>
            </a:r>
            <a:r>
              <a:rPr lang="es-ES_tradnl" b="1" dirty="0"/>
              <a:t>4 “</a:t>
            </a:r>
            <a:r>
              <a:rPr lang="es-ES_tradnl" dirty="0"/>
              <a:t>Explicación de los Roles en Equipos de trabajo, identificando la importancia de cada uno de los roles y adecuarlas a las habilidades en las Competencias Para el Trabajo”</a:t>
            </a:r>
            <a:endParaRPr lang="es-CL" dirty="0"/>
          </a:p>
          <a:p>
            <a:pPr algn="ctr"/>
            <a:endParaRPr lang="es-CL" sz="4400" b="1" dirty="0"/>
          </a:p>
          <a:p>
            <a:pPr algn="ctr"/>
            <a:endParaRPr lang="es-CL" sz="4400" b="1" dirty="0"/>
          </a:p>
        </p:txBody>
      </p:sp>
      <p:graphicFrame>
        <p:nvGraphicFramePr>
          <p:cNvPr id="4" name="3 Objeto"/>
          <p:cNvGraphicFramePr>
            <a:graphicFrameLocks noChangeAspect="1"/>
          </p:cNvGraphicFramePr>
          <p:nvPr>
            <p:extLst>
              <p:ext uri="{D42A27DB-BD31-4B8C-83A1-F6EECF244321}">
                <p14:modId xmlns:p14="http://schemas.microsoft.com/office/powerpoint/2010/main" val="4057687266"/>
              </p:ext>
            </p:extLst>
          </p:nvPr>
        </p:nvGraphicFramePr>
        <p:xfrm>
          <a:off x="971600" y="2132856"/>
          <a:ext cx="1800200" cy="1877350"/>
        </p:xfrm>
        <a:graphic>
          <a:graphicData uri="http://schemas.openxmlformats.org/presentationml/2006/ole">
            <mc:AlternateContent xmlns:mc="http://schemas.openxmlformats.org/markup-compatibility/2006">
              <mc:Choice xmlns:v="urn:schemas-microsoft-com:vml" Requires="v">
                <p:oleObj spid="_x0000_s1041" r:id="rId3" imgW="11725275" imgH="16811625" progId="">
                  <p:embed/>
                </p:oleObj>
              </mc:Choice>
              <mc:Fallback>
                <p:oleObj r:id="rId3" imgW="11725275" imgH="1681162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132856"/>
                        <a:ext cx="1800200" cy="1877350"/>
                      </a:xfrm>
                      <a:prstGeom prst="rect">
                        <a:avLst/>
                      </a:prstGeom>
                      <a:noFill/>
                    </p:spPr>
                  </p:pic>
                </p:oleObj>
              </mc:Fallback>
            </mc:AlternateContent>
          </a:graphicData>
        </a:graphic>
      </p:graphicFrame>
      <p:pic>
        <p:nvPicPr>
          <p:cNvPr id="5" name="4 Imagen" descr="Mensajes con emoticones | Vector Grati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064" y="1924044"/>
            <a:ext cx="3024336" cy="1733739"/>
          </a:xfrm>
          <a:prstGeom prst="rect">
            <a:avLst/>
          </a:prstGeom>
          <a:noFill/>
          <a:ln>
            <a:noFill/>
          </a:ln>
        </p:spPr>
      </p:pic>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22538"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pic>
        <p:nvPicPr>
          <p:cNvPr id="2253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1484784"/>
            <a:ext cx="7134703" cy="5271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7263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ctr"/>
            <a:endParaRPr lang="es-CL" sz="2200" dirty="0">
              <a:latin typeface="Times New Roman" pitchFamily="18" charset="0"/>
              <a:cs typeface="Times New Roman" pitchFamily="18" charset="0"/>
            </a:endParaRPr>
          </a:p>
          <a:p>
            <a:pPr algn="ctr"/>
            <a:endParaRPr lang="es-CL" sz="2200" dirty="0">
              <a:latin typeface="Times New Roman" pitchFamily="18" charset="0"/>
              <a:cs typeface="Times New Roman" pitchFamily="18" charset="0"/>
            </a:endParaRPr>
          </a:p>
          <a:p>
            <a:pPr algn="ctr"/>
            <a:r>
              <a:rPr lang="es-CL" sz="2400" dirty="0">
                <a:latin typeface="Times New Roman" pitchFamily="18" charset="0"/>
                <a:cs typeface="Times New Roman" pitchFamily="18" charset="0"/>
              </a:rPr>
              <a:t>Para obtener una mejor perspectiva de aprendizaje.</a:t>
            </a:r>
          </a:p>
          <a:p>
            <a:pPr algn="ctr"/>
            <a:r>
              <a:rPr lang="es-CL" sz="2400" dirty="0">
                <a:latin typeface="Times New Roman" pitchFamily="18" charset="0"/>
                <a:cs typeface="Times New Roman" pitchFamily="18" charset="0"/>
              </a:rPr>
              <a:t>Por favor ingresar al siguiente link con el video explicativo del tema de enseñanza. «Trabajo en equipo: roles de </a:t>
            </a:r>
            <a:r>
              <a:rPr lang="es-CL" sz="2400" dirty="0" err="1">
                <a:latin typeface="Times New Roman" pitchFamily="18" charset="0"/>
                <a:cs typeface="Times New Roman" pitchFamily="18" charset="0"/>
              </a:rPr>
              <a:t>Belbin</a:t>
            </a:r>
            <a:r>
              <a:rPr lang="es-CL" sz="2400" dirty="0">
                <a:latin typeface="Times New Roman" pitchFamily="18" charset="0"/>
                <a:cs typeface="Times New Roman" pitchFamily="18" charset="0"/>
              </a:rPr>
              <a:t>»</a:t>
            </a:r>
          </a:p>
          <a:p>
            <a:pPr algn="ctr"/>
            <a:endParaRPr lang="es-CL" sz="2200" dirty="0">
              <a:latin typeface="Times New Roman" pitchFamily="18" charset="0"/>
              <a:cs typeface="Times New Roman" pitchFamily="18" charset="0"/>
            </a:endParaRPr>
          </a:p>
          <a:p>
            <a:pPr algn="ctr"/>
            <a:r>
              <a:rPr lang="es-CL" sz="2400" dirty="0">
                <a:latin typeface="Times New Roman" pitchFamily="18" charset="0"/>
                <a:cs typeface="Times New Roman" pitchFamily="18" charset="0"/>
              </a:rPr>
              <a:t>https://www.youtube.com/watch?v=XeCtsvIg5Eo&amp;t=163s</a:t>
            </a:r>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23560"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2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just"/>
            <a:r>
              <a:rPr lang="es-CL" sz="2400" dirty="0"/>
              <a:t>Cada equipo de trabajo es un universo en sí mismo: en ellos se establecen </a:t>
            </a:r>
            <a:r>
              <a:rPr lang="es-CL" sz="2400" b="1" dirty="0"/>
              <a:t>relaciones, vínculos y lazos</a:t>
            </a:r>
            <a:r>
              <a:rPr lang="es-CL" sz="2400" dirty="0"/>
              <a:t> que sólo allí podrían tener cabida; en ellos entran en juego </a:t>
            </a:r>
            <a:r>
              <a:rPr lang="es-CL" sz="2400" b="1" dirty="0"/>
              <a:t>habilidades, conocimientos e intereses</a:t>
            </a:r>
            <a:r>
              <a:rPr lang="es-CL" sz="2400" dirty="0"/>
              <a:t>; en ellos, en últimas, se asumen </a:t>
            </a:r>
            <a:r>
              <a:rPr lang="es-CL" sz="2400" b="1" dirty="0"/>
              <a:t>papeles en función de cada miembro y de éste en relación con los demás integrantes</a:t>
            </a:r>
            <a:r>
              <a:rPr lang="es-CL" sz="2400" dirty="0"/>
              <a:t>.</a:t>
            </a:r>
          </a:p>
          <a:p>
            <a:pPr algn="just"/>
            <a:endParaRPr lang="es-CL" sz="2400" dirty="0"/>
          </a:p>
          <a:p>
            <a:pPr algn="just"/>
            <a:r>
              <a:rPr lang="es-CL" sz="2400" dirty="0"/>
              <a:t>Tradicionalmente, uno de los rasgos de los equipos de trabajo más estudiados por la psicología empresarial ha sido precisamente este: la </a:t>
            </a:r>
            <a:r>
              <a:rPr lang="es-CL" sz="2400" b="1" dirty="0"/>
              <a:t>distribución de roles en un equipo y funciones para la consecución de objetivos comunes</a:t>
            </a:r>
            <a:r>
              <a:rPr lang="es-CL" sz="2400" dirty="0"/>
              <a:t>.</a:t>
            </a:r>
          </a:p>
          <a:p>
            <a:pPr algn="ctr"/>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251633548"/>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4346"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9378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just"/>
            <a:r>
              <a:rPr lang="es-CL" sz="2400" dirty="0"/>
              <a:t>Este proceso es característico de las primeras etapas de la conformación de los grupos, cuando los integrantes han convivido un tiempo determinado (no mucho) que les ha permitido conocer las habilidades y fortalezas de cada uno. La idea es tratar de ver en qué rol se desempeña mejor cada integrante.</a:t>
            </a:r>
          </a:p>
          <a:p>
            <a:pPr algn="just"/>
            <a:endParaRPr lang="es-CL" sz="2400" dirty="0"/>
          </a:p>
          <a:p>
            <a:pPr algn="just"/>
            <a:r>
              <a:rPr lang="es-CL" sz="2400" dirty="0"/>
              <a:t>El punto de arranque es siempre el mismo: una postura individual, generalmente llena de obstáculos internos, que poco a poco da paso a una mayor interacción, dejando en evidencia las habilidades y destrezas de cada miembro.</a:t>
            </a:r>
          </a:p>
          <a:p>
            <a:pPr algn="just"/>
            <a:endParaRPr lang="es-CL" sz="22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5367"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2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just"/>
            <a:r>
              <a:rPr lang="es-CL" sz="2400" dirty="0"/>
              <a:t>Con el </a:t>
            </a:r>
            <a:r>
              <a:rPr lang="es-CL" sz="2400" b="1" dirty="0"/>
              <a:t>trabajo en equipo</a:t>
            </a:r>
            <a:r>
              <a:rPr lang="es-CL" sz="2400" dirty="0"/>
              <a:t> cualquier empresa pretende alcanzar la </a:t>
            </a:r>
            <a:r>
              <a:rPr lang="es-CL" sz="2400" b="1" dirty="0"/>
              <a:t>máxima eficacia y eficiencia</a:t>
            </a:r>
            <a:r>
              <a:rPr lang="es-CL" sz="2400" dirty="0"/>
              <a:t> de cualquier tipo de proyecto. Ahora bien, para trabajar en equipo es imprescindible la </a:t>
            </a:r>
            <a:r>
              <a:rPr lang="es-CL" sz="2400" b="1" dirty="0"/>
              <a:t>identificación y unificación de objetivos</a:t>
            </a:r>
            <a:r>
              <a:rPr lang="es-CL" sz="2400" dirty="0"/>
              <a:t> y la </a:t>
            </a:r>
            <a:r>
              <a:rPr lang="es-CL" sz="2400" b="1" dirty="0"/>
              <a:t>integración de habilidades</a:t>
            </a:r>
            <a:r>
              <a:rPr lang="es-CL" sz="2400" dirty="0"/>
              <a:t>.</a:t>
            </a:r>
          </a:p>
          <a:p>
            <a:pPr algn="just"/>
            <a:endParaRPr lang="es-CL" sz="2400" dirty="0"/>
          </a:p>
          <a:p>
            <a:pPr algn="just"/>
            <a:r>
              <a:rPr lang="es-CL" sz="2400" dirty="0"/>
              <a:t>En palabras del doctor </a:t>
            </a:r>
            <a:r>
              <a:rPr lang="es-CL" sz="2400" u="sng" dirty="0" err="1">
                <a:hlinkClick r:id="rId3"/>
              </a:rPr>
              <a:t>R.Meredith</a:t>
            </a:r>
            <a:r>
              <a:rPr lang="es-CL" sz="2400" u="sng" dirty="0">
                <a:hlinkClick r:id="rId3"/>
              </a:rPr>
              <a:t> </a:t>
            </a:r>
            <a:r>
              <a:rPr lang="es-CL" sz="2400" u="sng" dirty="0" err="1">
                <a:hlinkClick r:id="rId3"/>
              </a:rPr>
              <a:t>Belbin</a:t>
            </a:r>
            <a:r>
              <a:rPr lang="es-CL" sz="2400" dirty="0"/>
              <a:t> “</a:t>
            </a:r>
            <a:r>
              <a:rPr lang="es-CL" sz="2400" i="1" dirty="0"/>
              <a:t>Un </a:t>
            </a:r>
            <a:r>
              <a:rPr lang="es-CL" sz="2400" b="1" i="1" dirty="0"/>
              <a:t>equipo</a:t>
            </a:r>
            <a:r>
              <a:rPr lang="es-CL" sz="2400" i="1" dirty="0"/>
              <a:t> no es un conjunto de personas adscritas a determinados puestos de trabajo, sino una </a:t>
            </a:r>
            <a:r>
              <a:rPr lang="es-CL" sz="2400" b="1" i="1" dirty="0"/>
              <a:t>congregación de personas</a:t>
            </a:r>
            <a:r>
              <a:rPr lang="es-CL" sz="2400" i="1" dirty="0"/>
              <a:t> donde cada uno de ellos desempeña </a:t>
            </a:r>
            <a:r>
              <a:rPr lang="es-CL" sz="2400" b="1" i="1" dirty="0"/>
              <a:t>un rol</a:t>
            </a:r>
            <a:r>
              <a:rPr lang="es-CL" sz="2400" i="1" dirty="0"/>
              <a:t> que es comprendido por el resto de miembros. Los miembros de un equipo </a:t>
            </a:r>
            <a:r>
              <a:rPr lang="es-CL" sz="2400" b="1" i="1" dirty="0"/>
              <a:t>negocian entre sí</a:t>
            </a:r>
            <a:r>
              <a:rPr lang="es-CL" sz="2400" i="1" dirty="0"/>
              <a:t> el reparto de roles y desempeñan de manera más eficaz aquellos que les son más naturales”</a:t>
            </a:r>
            <a:endParaRPr lang="es-CL" sz="22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6391" r:id="rId4" imgW="11725275" imgH="16811625" progId="">
                  <p:embed/>
                </p:oleObj>
              </mc:Choice>
              <mc:Fallback>
                <p:oleObj r:id="rId4" imgW="11725275" imgH="1681162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2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l"/>
            <a:r>
              <a:rPr lang="es-CL" sz="2400" dirty="0"/>
              <a:t>Por ello, </a:t>
            </a:r>
            <a:r>
              <a:rPr lang="es-CL" sz="2400" b="1" dirty="0"/>
              <a:t>conocer nuestros propios roles</a:t>
            </a:r>
            <a:r>
              <a:rPr lang="es-CL" sz="2400" dirty="0"/>
              <a:t> nos ayuda, entre otras cosas, a:</a:t>
            </a:r>
          </a:p>
          <a:p>
            <a:pPr marL="342900" lvl="0" indent="-342900" algn="l">
              <a:buFont typeface="Wingdings" pitchFamily="2" charset="2"/>
              <a:buChar char="v"/>
            </a:pPr>
            <a:r>
              <a:rPr lang="es-CL" sz="2400" dirty="0"/>
              <a:t>Comprender nuestra propia identidad en términos de roles de equipo.</a:t>
            </a:r>
          </a:p>
          <a:p>
            <a:pPr marL="342900" lvl="0" indent="-342900" algn="l">
              <a:buFont typeface="Wingdings" pitchFamily="2" charset="2"/>
              <a:buChar char="v"/>
            </a:pPr>
            <a:r>
              <a:rPr lang="es-CL" sz="2400" dirty="0"/>
              <a:t>Gestionar nuestros puntos fuertes y débiles.</a:t>
            </a:r>
          </a:p>
          <a:p>
            <a:pPr marL="342900" lvl="0" indent="-342900" algn="l">
              <a:buFont typeface="Wingdings" pitchFamily="2" charset="2"/>
              <a:buChar char="v"/>
            </a:pPr>
            <a:r>
              <a:rPr lang="es-CL" sz="2400" dirty="0"/>
              <a:t>Aprender a desarrollar nuestros roles de equipo.</a:t>
            </a:r>
          </a:p>
          <a:p>
            <a:pPr marL="342900" lvl="0" indent="-342900" algn="l">
              <a:buFont typeface="Wingdings" pitchFamily="2" charset="2"/>
              <a:buChar char="v"/>
            </a:pPr>
            <a:r>
              <a:rPr lang="es-CL" sz="2400" dirty="0"/>
              <a:t>Proyectar nuestra imagen personal de la mejor manera posible.</a:t>
            </a:r>
          </a:p>
          <a:p>
            <a:pPr marL="342900" lvl="0" indent="-342900" algn="l">
              <a:buFont typeface="Wingdings" pitchFamily="2" charset="2"/>
              <a:buChar char="v"/>
            </a:pPr>
            <a:r>
              <a:rPr lang="es-CL" sz="2400" dirty="0"/>
              <a:t>Trabajar de manera más eficaz en equipo.</a:t>
            </a:r>
          </a:p>
          <a:p>
            <a:pPr algn="l"/>
            <a:endParaRPr lang="es-CL" sz="22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7415"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2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l"/>
            <a:r>
              <a:rPr lang="es-CL" sz="2200" dirty="0"/>
              <a:t>Podemos clasificar los </a:t>
            </a:r>
            <a:r>
              <a:rPr lang="es-CL" sz="2200" b="1" dirty="0"/>
              <a:t>9 Roles de Equipo, </a:t>
            </a:r>
            <a:r>
              <a:rPr lang="es-CL" sz="2200" dirty="0"/>
              <a:t>que identificó </a:t>
            </a:r>
            <a:r>
              <a:rPr lang="es-CL" sz="2200" dirty="0" err="1"/>
              <a:t>Belbin</a:t>
            </a:r>
            <a:r>
              <a:rPr lang="es-CL" sz="2200" dirty="0"/>
              <a:t> y que analizan el comportamiento, en tres categorías distintas:</a:t>
            </a:r>
          </a:p>
          <a:p>
            <a:pPr algn="l"/>
            <a:endParaRPr lang="es-CL" sz="2200" dirty="0"/>
          </a:p>
          <a:p>
            <a:pPr marL="342900" lvl="0" indent="-342900" algn="l">
              <a:buFont typeface="Wingdings" pitchFamily="2" charset="2"/>
              <a:buChar char="Ø"/>
            </a:pPr>
            <a:r>
              <a:rPr lang="es-CL" sz="2400" b="1" i="1" u="sng" dirty="0"/>
              <a:t>Roles de Acción</a:t>
            </a:r>
            <a:r>
              <a:rPr lang="es-CL" sz="2400" dirty="0"/>
              <a:t>: Impulsor, Implementador, Finalizador.</a:t>
            </a:r>
          </a:p>
          <a:p>
            <a:pPr marL="342900" lvl="0" indent="-342900" algn="l">
              <a:buFont typeface="Wingdings" pitchFamily="2" charset="2"/>
              <a:buChar char="Ø"/>
            </a:pPr>
            <a:r>
              <a:rPr lang="es-CL" sz="2400" b="1" i="1" u="sng" dirty="0"/>
              <a:t>Roles Sociales</a:t>
            </a:r>
            <a:r>
              <a:rPr lang="es-CL" sz="2400" dirty="0"/>
              <a:t>: Coordinador, Investigador de Recursos, Cohesionador.</a:t>
            </a:r>
          </a:p>
          <a:p>
            <a:pPr marL="342900" lvl="0" indent="-342900" algn="l">
              <a:buFont typeface="Wingdings" pitchFamily="2" charset="2"/>
              <a:buChar char="Ø"/>
            </a:pPr>
            <a:r>
              <a:rPr lang="es-CL" sz="2400" b="1" i="1" u="sng" dirty="0"/>
              <a:t>Roles Mentales</a:t>
            </a:r>
            <a:r>
              <a:rPr lang="es-CL" sz="2400" dirty="0"/>
              <a:t>: Cerebro, Monitor Evaluador, Especialista.</a:t>
            </a:r>
          </a:p>
          <a:p>
            <a:pPr algn="just"/>
            <a:r>
              <a:rPr lang="es-CL" sz="2200" dirty="0"/>
              <a:t>Estos Roles se utilizan actualmente en un gran número de empresas en todo el mundo, porque al identificarlos nos aseguramos de </a:t>
            </a:r>
            <a:r>
              <a:rPr lang="es-CL" sz="2200" b="1" dirty="0"/>
              <a:t>potenciar</a:t>
            </a:r>
            <a:r>
              <a:rPr lang="es-CL" sz="2200" dirty="0"/>
              <a:t> nuestras </a:t>
            </a:r>
            <a:r>
              <a:rPr lang="es-CL" sz="2200" b="1" dirty="0"/>
              <a:t>fortalezas </a:t>
            </a:r>
            <a:r>
              <a:rPr lang="es-CL" sz="2200" dirty="0"/>
              <a:t>le y de </a:t>
            </a:r>
            <a:r>
              <a:rPr lang="es-CL" sz="2200" b="1" dirty="0"/>
              <a:t>gestionar </a:t>
            </a:r>
            <a:r>
              <a:rPr lang="es-CL" sz="2200" dirty="0"/>
              <a:t>nuestras</a:t>
            </a:r>
            <a:r>
              <a:rPr lang="es-CL" sz="2200" b="1" dirty="0"/>
              <a:t> debilidades </a:t>
            </a:r>
            <a:r>
              <a:rPr lang="es-CL" sz="2200" dirty="0"/>
              <a:t>de la mejor manera posible, lo que mejora la productividad de las empresas.</a:t>
            </a:r>
          </a:p>
          <a:p>
            <a:pPr algn="l"/>
            <a:endParaRPr lang="es-CL" sz="22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8440"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2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ctr"/>
            <a:r>
              <a:rPr lang="es-CL" sz="2400" b="1" u="sng" dirty="0"/>
              <a:t>Roles de Acción.</a:t>
            </a:r>
          </a:p>
          <a:p>
            <a:pPr marL="342900" lvl="0" indent="-342900" algn="just">
              <a:buFont typeface="Arial" pitchFamily="34" charset="0"/>
              <a:buChar char="•"/>
            </a:pPr>
            <a:r>
              <a:rPr lang="es-CL" sz="2200" b="1" dirty="0"/>
              <a:t>Impulsor </a:t>
            </a:r>
            <a:r>
              <a:rPr lang="es-CL" sz="2200" dirty="0"/>
              <a:t>(IS).Proporcionan la energía necesaria para asegurar que el equipo no pierda el impulso, por lo que en general son identificadas como personas retadoras y esto puede ofender los sentimientos de ciertos compañeros.</a:t>
            </a:r>
          </a:p>
          <a:p>
            <a:pPr marL="342900" indent="-342900" algn="just">
              <a:buFont typeface="Arial" pitchFamily="34" charset="0"/>
              <a:buChar char="•"/>
            </a:pPr>
            <a:r>
              <a:rPr lang="es-CL" sz="2200" b="1" dirty="0"/>
              <a:t>Implementador </a:t>
            </a:r>
            <a:r>
              <a:rPr lang="es-CL" sz="2200" dirty="0"/>
              <a:t>(ID). Es necesario para planificar e implantar estrategias prácticas, flexibles y eficaces porque transforma las ideas en acciones. Aunque es lento en responder a nuevas iniciativas.</a:t>
            </a:r>
          </a:p>
          <a:p>
            <a:pPr marL="342900" lvl="0" indent="-342900" algn="just">
              <a:buFont typeface="Arial" pitchFamily="34" charset="0"/>
              <a:buChar char="•"/>
            </a:pPr>
            <a:r>
              <a:rPr lang="es-CL" sz="2200" b="1" dirty="0"/>
              <a:t>Finalizador </a:t>
            </a:r>
            <a:r>
              <a:rPr lang="es-CL" sz="2200" dirty="0"/>
              <a:t>(FI). Se suele tirar de ellos para finalizar las tareas buscando errores y sometiendo los trabajos a altos estándares de calidad. Debido a su rol es reacio a delegar y suele preocuparse en exceso.</a:t>
            </a:r>
          </a:p>
          <a:p>
            <a:pPr algn="l"/>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9464"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2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4968552"/>
          </a:xfrm>
        </p:spPr>
        <p:txBody>
          <a:bodyPr>
            <a:noAutofit/>
          </a:bodyPr>
          <a:lstStyle/>
          <a:p>
            <a:pPr algn="ctr"/>
            <a:r>
              <a:rPr lang="es-CL" sz="2400" b="1" u="sng" dirty="0"/>
              <a:t>Roles Sociales</a:t>
            </a:r>
          </a:p>
          <a:p>
            <a:pPr marL="342900" lvl="0" indent="-342900" algn="just">
              <a:buFont typeface="Arial" pitchFamily="34" charset="0"/>
              <a:buChar char="•"/>
            </a:pPr>
            <a:r>
              <a:rPr lang="es-CL" sz="2000" b="1" dirty="0"/>
              <a:t>Coordinador </a:t>
            </a:r>
            <a:r>
              <a:rPr lang="es-CL" sz="2000" dirty="0"/>
              <a:t>(CO).Son imprescindibles para </a:t>
            </a:r>
            <a:r>
              <a:rPr lang="es-CL" sz="2000" b="1" dirty="0"/>
              <a:t>centrar al equipo</a:t>
            </a:r>
            <a:r>
              <a:rPr lang="es-CL" sz="2000" dirty="0"/>
              <a:t> en los objetivos, hacer participar a sus miembros y delegar el trabajo de manera apropiada. En la mayoría de las ocasiones es percibido como un manipulador y se suele descargar de trabajo personal.</a:t>
            </a:r>
          </a:p>
          <a:p>
            <a:pPr marL="342900" lvl="0" indent="-342900" algn="just">
              <a:buFont typeface="Arial" pitchFamily="34" charset="0"/>
              <a:buChar char="•"/>
            </a:pPr>
            <a:r>
              <a:rPr lang="es-CL" sz="2000" b="1" dirty="0"/>
              <a:t>Investigador de Recursos</a:t>
            </a:r>
            <a:r>
              <a:rPr lang="es-CL" sz="2000" dirty="0"/>
              <a:t>(IR). Proporciona </a:t>
            </a:r>
            <a:r>
              <a:rPr lang="es-CL" sz="2000" b="1" dirty="0"/>
              <a:t>conocimiento</a:t>
            </a:r>
            <a:r>
              <a:rPr lang="es-CL" sz="2000" dirty="0"/>
              <a:t> sobre </a:t>
            </a:r>
            <a:r>
              <a:rPr lang="es-CL" sz="2000" b="1" dirty="0"/>
              <a:t>aspectos externos</a:t>
            </a:r>
            <a:r>
              <a:rPr lang="es-CL" sz="2000" dirty="0"/>
              <a:t> al equipo y del mismo modo transmite las ideas del equipo al exterior cuando este corre el riesgo de aislarse del entorno y centrarse demasiado en sí mismo. Como suelen ser demasiado optimistas pierden el interés una vez que el entusiasmo inicial ha desaparecido.</a:t>
            </a:r>
          </a:p>
          <a:p>
            <a:pPr marL="342900" indent="-342900" algn="just">
              <a:buFont typeface="Arial" pitchFamily="34" charset="0"/>
              <a:buChar char="•"/>
            </a:pPr>
            <a:r>
              <a:rPr lang="es-CL" sz="2000" b="1" dirty="0"/>
              <a:t>Cohesionador </a:t>
            </a:r>
            <a:r>
              <a:rPr lang="es-CL" sz="2000" dirty="0"/>
              <a:t>(CH).Ayudan al equipo a sentirse más unido por su diplomacia en la escucha lo que le ayuda a impedir los enfrentamientos. Por el contrario es muy indeciso en situaciones cruciales.</a:t>
            </a:r>
          </a:p>
          <a:p>
            <a:pPr lvl="0" algn="l"/>
            <a:endParaRPr lang="es-CL" sz="2400" dirty="0"/>
          </a:p>
          <a:p>
            <a:pPr lvl="0" algn="l"/>
            <a:endParaRPr lang="es-CL" sz="2400" dirty="0"/>
          </a:p>
          <a:p>
            <a:pPr algn="l"/>
            <a:endParaRPr lang="es-CL" sz="2400" dirty="0"/>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20488"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2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Roles en los Equipos de Trabajo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ctr"/>
            <a:r>
              <a:rPr lang="es-CL" sz="2400" b="1" u="sng" dirty="0"/>
              <a:t>Roles Mentales</a:t>
            </a:r>
          </a:p>
          <a:p>
            <a:pPr marL="342900" lvl="0" indent="-342900" algn="just">
              <a:buFont typeface="Arial" pitchFamily="34" charset="0"/>
              <a:buChar char="•"/>
            </a:pPr>
            <a:r>
              <a:rPr lang="es-CL" sz="2100" b="1" dirty="0"/>
              <a:t>Cerebro </a:t>
            </a:r>
            <a:r>
              <a:rPr lang="es-CL" sz="2100" dirty="0"/>
              <a:t>(CE)</a:t>
            </a:r>
            <a:r>
              <a:rPr lang="es-CL" sz="2100" b="1" dirty="0"/>
              <a:t>. </a:t>
            </a:r>
            <a:r>
              <a:rPr lang="es-CL" sz="2100" dirty="0"/>
              <a:t>El primer Rol de Equipo que se identifica. Estos perfiles tienden a ser altamente </a:t>
            </a:r>
            <a:r>
              <a:rPr lang="es-CL" sz="2100" b="1" dirty="0"/>
              <a:t>creativos</a:t>
            </a:r>
            <a:r>
              <a:rPr lang="es-CL" sz="2100" dirty="0"/>
              <a:t> y buenos solventando los problemas de manera poco convencional. Sin embargo, está demasiado concentrado en sus pensamientos como para comunicarse eficazmente.</a:t>
            </a:r>
          </a:p>
          <a:p>
            <a:pPr marL="342900" lvl="0" indent="-342900" algn="just">
              <a:buFont typeface="Arial" pitchFamily="34" charset="0"/>
              <a:buChar char="•"/>
            </a:pPr>
            <a:r>
              <a:rPr lang="es-CL" sz="2100" b="1" dirty="0"/>
              <a:t>Monitor Evaluador </a:t>
            </a:r>
            <a:r>
              <a:rPr lang="es-CL" sz="2100" dirty="0"/>
              <a:t>(ME). Es necesario para proporcionar una </a:t>
            </a:r>
            <a:r>
              <a:rPr lang="es-CL" sz="2100" b="1" dirty="0"/>
              <a:t>visión lógica</a:t>
            </a:r>
            <a:r>
              <a:rPr lang="es-CL" sz="2100" dirty="0"/>
              <a:t>, realizar juicios imparciales y sopesar las distintas opciones del equipo de una manera desapasionada. Por el contrario, carece de iniciativa y de habilidad para inspirar a otros.</a:t>
            </a:r>
          </a:p>
          <a:p>
            <a:pPr marL="342900" lvl="0" indent="-342900" algn="just">
              <a:buFont typeface="Arial" pitchFamily="34" charset="0"/>
              <a:buChar char="•"/>
            </a:pPr>
            <a:r>
              <a:rPr lang="es-CL" sz="2100" b="1" dirty="0"/>
              <a:t>Especialista</a:t>
            </a:r>
            <a:r>
              <a:rPr lang="es-CL" sz="2100" dirty="0"/>
              <a:t> (ES) Aporta cualidades y conocimientos específicos al equipo y solo contribuye cuando se trata de un tema que conoce bien., lo que deriva que en ciertas ocasiones se explaye en tecnicismos.</a:t>
            </a:r>
          </a:p>
          <a:p>
            <a:pPr algn="l"/>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2538490599"/>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21513"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2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430</TotalTime>
  <Words>1126</Words>
  <Application>Microsoft Office PowerPoint</Application>
  <PresentationFormat>Presentación en pantalla (4:3)</PresentationFormat>
  <Paragraphs>57</Paragraphs>
  <Slides>11</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11</vt:i4>
      </vt:variant>
    </vt:vector>
  </HeadingPairs>
  <TitlesOfParts>
    <vt:vector size="17" baseType="lpstr">
      <vt:lpstr>Arial</vt:lpstr>
      <vt:lpstr>Calibri</vt:lpstr>
      <vt:lpstr>Calibri Light</vt:lpstr>
      <vt:lpstr>Times New Roman</vt:lpstr>
      <vt:lpstr>Wingdings</vt:lpstr>
      <vt:lpstr>Tema de Office</vt:lpstr>
      <vt:lpstr>Profesor: Felipe Campos Romero  Asignatura: Competencias Para El trabajo  Actividad: N° 6.  Semana: del 04 al 08 de mayo de 2020</vt:lpstr>
      <vt:lpstr>Asignatura: Competencias Para El trabajo Tema: Roles en los Equipos de Trabajo </vt:lpstr>
      <vt:lpstr>Asignatura: Competencias Para El trabajo Tema: Roles en los Equipos de Trabajo </vt:lpstr>
      <vt:lpstr>Asignatura: Competencias Para El trabajo Tema: Roles en los Equipos de Trabajo </vt:lpstr>
      <vt:lpstr>Asignatura: Competencias Para El trabajo Tema: Roles en los Equipos de Trabajo </vt:lpstr>
      <vt:lpstr>Asignatura: Competencias Para El trabajo Tema: Roles en los Equipos de Trabajo </vt:lpstr>
      <vt:lpstr>Asignatura: Competencias Para El trabajo Tema: Roles en los Equipos de Trabajo </vt:lpstr>
      <vt:lpstr>Asignatura: Competencias Para El trabajo Tema: Roles en los Equipos de Trabajo </vt:lpstr>
      <vt:lpstr>Asignatura: Competencias Para El trabajo Tema: Roles en los Equipos de Trabajo </vt:lpstr>
      <vt:lpstr>Asignatura: Competencias Para El trabajo Tema: Roles en los Equipos de Trabajo </vt:lpstr>
      <vt:lpstr>Asignatura: Competencias Para El trabajo Tema: Roles en los Equipos de Trabajo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Paz</cp:lastModifiedBy>
  <cp:revision>23</cp:revision>
  <dcterms:created xsi:type="dcterms:W3CDTF">2020-03-04T01:56:50Z</dcterms:created>
  <dcterms:modified xsi:type="dcterms:W3CDTF">2020-05-01T22:28:52Z</dcterms:modified>
</cp:coreProperties>
</file>