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7" r:id="rId2"/>
    <p:sldId id="298" r:id="rId3"/>
    <p:sldId id="275" r:id="rId4"/>
    <p:sldId id="287" r:id="rId5"/>
    <p:sldId id="288" r:id="rId6"/>
    <p:sldId id="289" r:id="rId7"/>
    <p:sldId id="290" r:id="rId8"/>
    <p:sldId id="291" r:id="rId9"/>
    <p:sldId id="292" r:id="rId10"/>
    <p:sldId id="293" r:id="rId11"/>
    <p:sldId id="294" r:id="rId12"/>
    <p:sldId id="295" r:id="rId13"/>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6F43F4-B5C8-4A1C-BE66-0DCEE313B06D}"/>
              </a:ext>
            </a:extLst>
          </p:cNvPr>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FC6112F6-C64A-4A18-B57D-0881879C83D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8C3DFD16-5729-4FAA-AD09-0D8C5BFC4F93}"/>
              </a:ext>
            </a:extLst>
          </p:cNvPr>
          <p:cNvSpPr>
            <a:spLocks noGrp="1"/>
          </p:cNvSpPr>
          <p:nvPr>
            <p:ph type="dt" sz="half" idx="10"/>
          </p:nvPr>
        </p:nvSpPr>
        <p:spPr/>
        <p:txBody>
          <a:bodyPr/>
          <a:lstStyle/>
          <a:p>
            <a:fld id="{AA08E29D-F491-4A8B-AEA5-A94B4F656CE8}" type="datetimeFigureOut">
              <a:rPr lang="es-CL" smtClean="0"/>
              <a:t>01-04-2020</a:t>
            </a:fld>
            <a:endParaRPr lang="es-CL"/>
          </a:p>
        </p:txBody>
      </p:sp>
      <p:sp>
        <p:nvSpPr>
          <p:cNvPr id="5" name="Marcador de pie de página 4">
            <a:extLst>
              <a:ext uri="{FF2B5EF4-FFF2-40B4-BE49-F238E27FC236}">
                <a16:creationId xmlns:a16="http://schemas.microsoft.com/office/drawing/2014/main" id="{3A15FED0-97BE-463D-B519-EA535E981A8E}"/>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45D20AF8-43AE-42CA-9DC1-BA8ADC7CD420}"/>
              </a:ext>
            </a:extLst>
          </p:cNvPr>
          <p:cNvSpPr>
            <a:spLocks noGrp="1"/>
          </p:cNvSpPr>
          <p:nvPr>
            <p:ph type="sldNum" sz="quarter" idx="12"/>
          </p:nvPr>
        </p:nvSpPr>
        <p:spPr/>
        <p:txBody>
          <a:bodyPr/>
          <a:lstStyle/>
          <a:p>
            <a:fld id="{D7D1A486-94F2-467C-A580-D661D4182E85}" type="slidenum">
              <a:rPr lang="es-CL" smtClean="0"/>
              <a:t>‹Nº›</a:t>
            </a:fld>
            <a:endParaRPr lang="es-CL"/>
          </a:p>
        </p:txBody>
      </p:sp>
    </p:spTree>
    <p:extLst>
      <p:ext uri="{BB962C8B-B14F-4D97-AF65-F5344CB8AC3E}">
        <p14:creationId xmlns:p14="http://schemas.microsoft.com/office/powerpoint/2010/main" val="1185752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158229-45B0-4872-8F0B-63CE098DC9BA}"/>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66FA4567-CD01-4D84-BBF3-64A4559F907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0BC96AB5-545F-4BB9-BC33-2BFA0C1DA252}"/>
              </a:ext>
            </a:extLst>
          </p:cNvPr>
          <p:cNvSpPr>
            <a:spLocks noGrp="1"/>
          </p:cNvSpPr>
          <p:nvPr>
            <p:ph type="dt" sz="half" idx="10"/>
          </p:nvPr>
        </p:nvSpPr>
        <p:spPr/>
        <p:txBody>
          <a:bodyPr/>
          <a:lstStyle/>
          <a:p>
            <a:fld id="{AA08E29D-F491-4A8B-AEA5-A94B4F656CE8}" type="datetimeFigureOut">
              <a:rPr lang="es-CL" smtClean="0"/>
              <a:t>01-04-2020</a:t>
            </a:fld>
            <a:endParaRPr lang="es-CL"/>
          </a:p>
        </p:txBody>
      </p:sp>
      <p:sp>
        <p:nvSpPr>
          <p:cNvPr id="5" name="Marcador de pie de página 4">
            <a:extLst>
              <a:ext uri="{FF2B5EF4-FFF2-40B4-BE49-F238E27FC236}">
                <a16:creationId xmlns:a16="http://schemas.microsoft.com/office/drawing/2014/main" id="{9E838E8D-55A8-4BAD-901E-26F71C8D3C8A}"/>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20C785F2-7713-425F-94E5-83598B7A3D38}"/>
              </a:ext>
            </a:extLst>
          </p:cNvPr>
          <p:cNvSpPr>
            <a:spLocks noGrp="1"/>
          </p:cNvSpPr>
          <p:nvPr>
            <p:ph type="sldNum" sz="quarter" idx="12"/>
          </p:nvPr>
        </p:nvSpPr>
        <p:spPr/>
        <p:txBody>
          <a:bodyPr/>
          <a:lstStyle/>
          <a:p>
            <a:fld id="{D7D1A486-94F2-467C-A580-D661D4182E85}" type="slidenum">
              <a:rPr lang="es-CL" smtClean="0"/>
              <a:t>‹Nº›</a:t>
            </a:fld>
            <a:endParaRPr lang="es-CL"/>
          </a:p>
        </p:txBody>
      </p:sp>
    </p:spTree>
    <p:extLst>
      <p:ext uri="{BB962C8B-B14F-4D97-AF65-F5344CB8AC3E}">
        <p14:creationId xmlns:p14="http://schemas.microsoft.com/office/powerpoint/2010/main" val="4240006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ECBF119-1AD8-4C97-8A2B-A10F1E08D841}"/>
              </a:ext>
            </a:extLst>
          </p:cNvPr>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547D3ED1-ED63-463A-A61F-8BACC8D398ED}"/>
              </a:ext>
            </a:extLst>
          </p:cNvPr>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C46ED9FB-81EE-4A8E-AF31-FD9A302160DD}"/>
              </a:ext>
            </a:extLst>
          </p:cNvPr>
          <p:cNvSpPr>
            <a:spLocks noGrp="1"/>
          </p:cNvSpPr>
          <p:nvPr>
            <p:ph type="dt" sz="half" idx="10"/>
          </p:nvPr>
        </p:nvSpPr>
        <p:spPr/>
        <p:txBody>
          <a:bodyPr/>
          <a:lstStyle/>
          <a:p>
            <a:fld id="{AA08E29D-F491-4A8B-AEA5-A94B4F656CE8}" type="datetimeFigureOut">
              <a:rPr lang="es-CL" smtClean="0"/>
              <a:t>01-04-2020</a:t>
            </a:fld>
            <a:endParaRPr lang="es-CL"/>
          </a:p>
        </p:txBody>
      </p:sp>
      <p:sp>
        <p:nvSpPr>
          <p:cNvPr id="5" name="Marcador de pie de página 4">
            <a:extLst>
              <a:ext uri="{FF2B5EF4-FFF2-40B4-BE49-F238E27FC236}">
                <a16:creationId xmlns:a16="http://schemas.microsoft.com/office/drawing/2014/main" id="{8D395933-2BCB-43C3-9817-054BBD51388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79910E52-97BD-4683-A5EF-B0D610E9A52B}"/>
              </a:ext>
            </a:extLst>
          </p:cNvPr>
          <p:cNvSpPr>
            <a:spLocks noGrp="1"/>
          </p:cNvSpPr>
          <p:nvPr>
            <p:ph type="sldNum" sz="quarter" idx="12"/>
          </p:nvPr>
        </p:nvSpPr>
        <p:spPr/>
        <p:txBody>
          <a:bodyPr/>
          <a:lstStyle/>
          <a:p>
            <a:fld id="{D7D1A486-94F2-467C-A580-D661D4182E85}" type="slidenum">
              <a:rPr lang="es-CL" smtClean="0"/>
              <a:t>‹Nº›</a:t>
            </a:fld>
            <a:endParaRPr lang="es-CL"/>
          </a:p>
        </p:txBody>
      </p:sp>
    </p:spTree>
    <p:extLst>
      <p:ext uri="{BB962C8B-B14F-4D97-AF65-F5344CB8AC3E}">
        <p14:creationId xmlns:p14="http://schemas.microsoft.com/office/powerpoint/2010/main" val="2811593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D0FB66-8322-4157-9F8B-EE1E3BA6EC9B}"/>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83A17686-2C49-4521-AD5F-BB46CA4E5F5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776A58D9-616E-4A2E-896A-F335F0CE60CE}"/>
              </a:ext>
            </a:extLst>
          </p:cNvPr>
          <p:cNvSpPr>
            <a:spLocks noGrp="1"/>
          </p:cNvSpPr>
          <p:nvPr>
            <p:ph type="dt" sz="half" idx="10"/>
          </p:nvPr>
        </p:nvSpPr>
        <p:spPr/>
        <p:txBody>
          <a:bodyPr/>
          <a:lstStyle/>
          <a:p>
            <a:fld id="{AA08E29D-F491-4A8B-AEA5-A94B4F656CE8}" type="datetimeFigureOut">
              <a:rPr lang="es-CL" smtClean="0"/>
              <a:t>01-04-2020</a:t>
            </a:fld>
            <a:endParaRPr lang="es-CL"/>
          </a:p>
        </p:txBody>
      </p:sp>
      <p:sp>
        <p:nvSpPr>
          <p:cNvPr id="5" name="Marcador de pie de página 4">
            <a:extLst>
              <a:ext uri="{FF2B5EF4-FFF2-40B4-BE49-F238E27FC236}">
                <a16:creationId xmlns:a16="http://schemas.microsoft.com/office/drawing/2014/main" id="{3B77CB63-717E-476A-9EB1-D1D2C6E6D064}"/>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08BC4EB1-0758-42E1-BA75-AA5C6C93F99E}"/>
              </a:ext>
            </a:extLst>
          </p:cNvPr>
          <p:cNvSpPr>
            <a:spLocks noGrp="1"/>
          </p:cNvSpPr>
          <p:nvPr>
            <p:ph type="sldNum" sz="quarter" idx="12"/>
          </p:nvPr>
        </p:nvSpPr>
        <p:spPr/>
        <p:txBody>
          <a:bodyPr/>
          <a:lstStyle/>
          <a:p>
            <a:fld id="{D7D1A486-94F2-467C-A580-D661D4182E85}" type="slidenum">
              <a:rPr lang="es-CL" smtClean="0"/>
              <a:t>‹Nº›</a:t>
            </a:fld>
            <a:endParaRPr lang="es-CL"/>
          </a:p>
        </p:txBody>
      </p:sp>
    </p:spTree>
    <p:extLst>
      <p:ext uri="{BB962C8B-B14F-4D97-AF65-F5344CB8AC3E}">
        <p14:creationId xmlns:p14="http://schemas.microsoft.com/office/powerpoint/2010/main" val="3728953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6A8D32-A7BE-42AD-A793-FAF8AAFACE16}"/>
              </a:ext>
            </a:extLst>
          </p:cNvPr>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91A3B729-2D21-46A9-AEBA-2B279A4242D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D7EBCDAB-DD50-4814-A3CA-2B9FC849FDE1}"/>
              </a:ext>
            </a:extLst>
          </p:cNvPr>
          <p:cNvSpPr>
            <a:spLocks noGrp="1"/>
          </p:cNvSpPr>
          <p:nvPr>
            <p:ph type="dt" sz="half" idx="10"/>
          </p:nvPr>
        </p:nvSpPr>
        <p:spPr/>
        <p:txBody>
          <a:bodyPr/>
          <a:lstStyle/>
          <a:p>
            <a:fld id="{AA08E29D-F491-4A8B-AEA5-A94B4F656CE8}" type="datetimeFigureOut">
              <a:rPr lang="es-CL" smtClean="0"/>
              <a:t>01-04-2020</a:t>
            </a:fld>
            <a:endParaRPr lang="es-CL"/>
          </a:p>
        </p:txBody>
      </p:sp>
      <p:sp>
        <p:nvSpPr>
          <p:cNvPr id="5" name="Marcador de pie de página 4">
            <a:extLst>
              <a:ext uri="{FF2B5EF4-FFF2-40B4-BE49-F238E27FC236}">
                <a16:creationId xmlns:a16="http://schemas.microsoft.com/office/drawing/2014/main" id="{D2ACEC0B-8F04-4972-82E1-EA7207342361}"/>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3525BE6F-CFD0-4D02-9619-E6F53DDE6871}"/>
              </a:ext>
            </a:extLst>
          </p:cNvPr>
          <p:cNvSpPr>
            <a:spLocks noGrp="1"/>
          </p:cNvSpPr>
          <p:nvPr>
            <p:ph type="sldNum" sz="quarter" idx="12"/>
          </p:nvPr>
        </p:nvSpPr>
        <p:spPr/>
        <p:txBody>
          <a:bodyPr/>
          <a:lstStyle/>
          <a:p>
            <a:fld id="{D7D1A486-94F2-467C-A580-D661D4182E85}" type="slidenum">
              <a:rPr lang="es-CL" smtClean="0"/>
              <a:t>‹Nº›</a:t>
            </a:fld>
            <a:endParaRPr lang="es-CL"/>
          </a:p>
        </p:txBody>
      </p:sp>
    </p:spTree>
    <p:extLst>
      <p:ext uri="{BB962C8B-B14F-4D97-AF65-F5344CB8AC3E}">
        <p14:creationId xmlns:p14="http://schemas.microsoft.com/office/powerpoint/2010/main" val="2466784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C6AF1E-042C-4971-884B-99054AD05DD5}"/>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EE7CBC02-0576-4920-B5A9-211D28F15B9A}"/>
              </a:ext>
            </a:extLst>
          </p:cNvPr>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DF50A794-4E1D-4798-974C-59056C908081}"/>
              </a:ext>
            </a:extLst>
          </p:cNvPr>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2DE0471C-12AE-4DE1-8482-D6E40759A536}"/>
              </a:ext>
            </a:extLst>
          </p:cNvPr>
          <p:cNvSpPr>
            <a:spLocks noGrp="1"/>
          </p:cNvSpPr>
          <p:nvPr>
            <p:ph type="dt" sz="half" idx="10"/>
          </p:nvPr>
        </p:nvSpPr>
        <p:spPr/>
        <p:txBody>
          <a:bodyPr/>
          <a:lstStyle/>
          <a:p>
            <a:fld id="{AA08E29D-F491-4A8B-AEA5-A94B4F656CE8}" type="datetimeFigureOut">
              <a:rPr lang="es-CL" smtClean="0"/>
              <a:t>01-04-2020</a:t>
            </a:fld>
            <a:endParaRPr lang="es-CL"/>
          </a:p>
        </p:txBody>
      </p:sp>
      <p:sp>
        <p:nvSpPr>
          <p:cNvPr id="6" name="Marcador de pie de página 5">
            <a:extLst>
              <a:ext uri="{FF2B5EF4-FFF2-40B4-BE49-F238E27FC236}">
                <a16:creationId xmlns:a16="http://schemas.microsoft.com/office/drawing/2014/main" id="{F6356406-435E-4396-8398-BF785AD085C5}"/>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1A6F0E62-FCA0-4AD1-B678-DC99EA9181F3}"/>
              </a:ext>
            </a:extLst>
          </p:cNvPr>
          <p:cNvSpPr>
            <a:spLocks noGrp="1"/>
          </p:cNvSpPr>
          <p:nvPr>
            <p:ph type="sldNum" sz="quarter" idx="12"/>
          </p:nvPr>
        </p:nvSpPr>
        <p:spPr/>
        <p:txBody>
          <a:bodyPr/>
          <a:lstStyle/>
          <a:p>
            <a:fld id="{D7D1A486-94F2-467C-A580-D661D4182E85}" type="slidenum">
              <a:rPr lang="es-CL" smtClean="0"/>
              <a:t>‹Nº›</a:t>
            </a:fld>
            <a:endParaRPr lang="es-CL"/>
          </a:p>
        </p:txBody>
      </p:sp>
    </p:spTree>
    <p:extLst>
      <p:ext uri="{BB962C8B-B14F-4D97-AF65-F5344CB8AC3E}">
        <p14:creationId xmlns:p14="http://schemas.microsoft.com/office/powerpoint/2010/main" val="3605942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AA3A86-4965-4890-84E8-AE113BF3702F}"/>
              </a:ext>
            </a:extLst>
          </p:cNvPr>
          <p:cNvSpPr>
            <a:spLocks noGrp="1"/>
          </p:cNvSpPr>
          <p:nvPr>
            <p:ph type="title"/>
          </p:nvPr>
        </p:nvSpPr>
        <p:spPr>
          <a:xfrm>
            <a:off x="629841" y="365126"/>
            <a:ext cx="78867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751303C5-6FAF-4266-88AC-623D29A002A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07B9429-1D28-4308-A715-7BEABA0E40A3}"/>
              </a:ext>
            </a:extLst>
          </p:cNvPr>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D288C338-1736-41D0-A17F-FF3861CEE6A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F8F504E-A55C-4980-9C7B-3C58AB55C81C}"/>
              </a:ext>
            </a:extLst>
          </p:cNvPr>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2AC2DAFA-53B7-4C54-A24A-E8437FCA6C1E}"/>
              </a:ext>
            </a:extLst>
          </p:cNvPr>
          <p:cNvSpPr>
            <a:spLocks noGrp="1"/>
          </p:cNvSpPr>
          <p:nvPr>
            <p:ph type="dt" sz="half" idx="10"/>
          </p:nvPr>
        </p:nvSpPr>
        <p:spPr/>
        <p:txBody>
          <a:bodyPr/>
          <a:lstStyle/>
          <a:p>
            <a:fld id="{AA08E29D-F491-4A8B-AEA5-A94B4F656CE8}" type="datetimeFigureOut">
              <a:rPr lang="es-CL" smtClean="0"/>
              <a:t>01-04-2020</a:t>
            </a:fld>
            <a:endParaRPr lang="es-CL"/>
          </a:p>
        </p:txBody>
      </p:sp>
      <p:sp>
        <p:nvSpPr>
          <p:cNvPr id="8" name="Marcador de pie de página 7">
            <a:extLst>
              <a:ext uri="{FF2B5EF4-FFF2-40B4-BE49-F238E27FC236}">
                <a16:creationId xmlns:a16="http://schemas.microsoft.com/office/drawing/2014/main" id="{A571A292-F7AB-4F2C-9A39-04BD60D4BA78}"/>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29941634-2B20-45C1-B004-25824A8992D4}"/>
              </a:ext>
            </a:extLst>
          </p:cNvPr>
          <p:cNvSpPr>
            <a:spLocks noGrp="1"/>
          </p:cNvSpPr>
          <p:nvPr>
            <p:ph type="sldNum" sz="quarter" idx="12"/>
          </p:nvPr>
        </p:nvSpPr>
        <p:spPr/>
        <p:txBody>
          <a:bodyPr/>
          <a:lstStyle/>
          <a:p>
            <a:fld id="{D7D1A486-94F2-467C-A580-D661D4182E85}" type="slidenum">
              <a:rPr lang="es-CL" smtClean="0"/>
              <a:t>‹Nº›</a:t>
            </a:fld>
            <a:endParaRPr lang="es-CL"/>
          </a:p>
        </p:txBody>
      </p:sp>
    </p:spTree>
    <p:extLst>
      <p:ext uri="{BB962C8B-B14F-4D97-AF65-F5344CB8AC3E}">
        <p14:creationId xmlns:p14="http://schemas.microsoft.com/office/powerpoint/2010/main" val="375076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6DBC03-67E2-45E5-8999-F7F6B139F84C}"/>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5397E33D-D2C2-42A4-AF1D-D75DAC255045}"/>
              </a:ext>
            </a:extLst>
          </p:cNvPr>
          <p:cNvSpPr>
            <a:spLocks noGrp="1"/>
          </p:cNvSpPr>
          <p:nvPr>
            <p:ph type="dt" sz="half" idx="10"/>
          </p:nvPr>
        </p:nvSpPr>
        <p:spPr/>
        <p:txBody>
          <a:bodyPr/>
          <a:lstStyle/>
          <a:p>
            <a:fld id="{AA08E29D-F491-4A8B-AEA5-A94B4F656CE8}" type="datetimeFigureOut">
              <a:rPr lang="es-CL" smtClean="0"/>
              <a:t>01-04-2020</a:t>
            </a:fld>
            <a:endParaRPr lang="es-CL"/>
          </a:p>
        </p:txBody>
      </p:sp>
      <p:sp>
        <p:nvSpPr>
          <p:cNvPr id="4" name="Marcador de pie de página 3">
            <a:extLst>
              <a:ext uri="{FF2B5EF4-FFF2-40B4-BE49-F238E27FC236}">
                <a16:creationId xmlns:a16="http://schemas.microsoft.com/office/drawing/2014/main" id="{D67DF35C-0546-444C-8C06-0CF65E70CB75}"/>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27BA7AB3-5F29-433E-B17F-E2288B1FFFD3}"/>
              </a:ext>
            </a:extLst>
          </p:cNvPr>
          <p:cNvSpPr>
            <a:spLocks noGrp="1"/>
          </p:cNvSpPr>
          <p:nvPr>
            <p:ph type="sldNum" sz="quarter" idx="12"/>
          </p:nvPr>
        </p:nvSpPr>
        <p:spPr/>
        <p:txBody>
          <a:bodyPr/>
          <a:lstStyle/>
          <a:p>
            <a:fld id="{D7D1A486-94F2-467C-A580-D661D4182E85}" type="slidenum">
              <a:rPr lang="es-CL" smtClean="0"/>
              <a:t>‹Nº›</a:t>
            </a:fld>
            <a:endParaRPr lang="es-CL"/>
          </a:p>
        </p:txBody>
      </p:sp>
    </p:spTree>
    <p:extLst>
      <p:ext uri="{BB962C8B-B14F-4D97-AF65-F5344CB8AC3E}">
        <p14:creationId xmlns:p14="http://schemas.microsoft.com/office/powerpoint/2010/main" val="150665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C37B4FE-32D5-4372-AB57-B275AB623FBC}"/>
              </a:ext>
            </a:extLst>
          </p:cNvPr>
          <p:cNvSpPr>
            <a:spLocks noGrp="1"/>
          </p:cNvSpPr>
          <p:nvPr>
            <p:ph type="dt" sz="half" idx="10"/>
          </p:nvPr>
        </p:nvSpPr>
        <p:spPr/>
        <p:txBody>
          <a:bodyPr/>
          <a:lstStyle/>
          <a:p>
            <a:fld id="{AA08E29D-F491-4A8B-AEA5-A94B4F656CE8}" type="datetimeFigureOut">
              <a:rPr lang="es-CL" smtClean="0"/>
              <a:t>01-04-2020</a:t>
            </a:fld>
            <a:endParaRPr lang="es-CL"/>
          </a:p>
        </p:txBody>
      </p:sp>
      <p:sp>
        <p:nvSpPr>
          <p:cNvPr id="3" name="Marcador de pie de página 2">
            <a:extLst>
              <a:ext uri="{FF2B5EF4-FFF2-40B4-BE49-F238E27FC236}">
                <a16:creationId xmlns:a16="http://schemas.microsoft.com/office/drawing/2014/main" id="{806ED9A7-D4EE-4A54-ACBB-6FDF57AF4401}"/>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72F46A26-9467-4B4F-AF91-4DB90BECB998}"/>
              </a:ext>
            </a:extLst>
          </p:cNvPr>
          <p:cNvSpPr>
            <a:spLocks noGrp="1"/>
          </p:cNvSpPr>
          <p:nvPr>
            <p:ph type="sldNum" sz="quarter" idx="12"/>
          </p:nvPr>
        </p:nvSpPr>
        <p:spPr/>
        <p:txBody>
          <a:bodyPr/>
          <a:lstStyle/>
          <a:p>
            <a:fld id="{D7D1A486-94F2-467C-A580-D661D4182E85}" type="slidenum">
              <a:rPr lang="es-CL" smtClean="0"/>
              <a:t>‹Nº›</a:t>
            </a:fld>
            <a:endParaRPr lang="es-CL"/>
          </a:p>
        </p:txBody>
      </p:sp>
    </p:spTree>
    <p:extLst>
      <p:ext uri="{BB962C8B-B14F-4D97-AF65-F5344CB8AC3E}">
        <p14:creationId xmlns:p14="http://schemas.microsoft.com/office/powerpoint/2010/main" val="3046669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4F44E4-859C-40B8-8D5F-1834FFFA4314}"/>
              </a:ext>
            </a:extLst>
          </p:cNvPr>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E55CAD57-3E35-44F3-A8C3-77026DB855F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F49C05DC-6AF2-407A-847C-87AFA8C501A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AC97D2A-2338-4574-91E4-549B243DA3CF}"/>
              </a:ext>
            </a:extLst>
          </p:cNvPr>
          <p:cNvSpPr>
            <a:spLocks noGrp="1"/>
          </p:cNvSpPr>
          <p:nvPr>
            <p:ph type="dt" sz="half" idx="10"/>
          </p:nvPr>
        </p:nvSpPr>
        <p:spPr/>
        <p:txBody>
          <a:bodyPr/>
          <a:lstStyle/>
          <a:p>
            <a:fld id="{AA08E29D-F491-4A8B-AEA5-A94B4F656CE8}" type="datetimeFigureOut">
              <a:rPr lang="es-CL" smtClean="0"/>
              <a:t>01-04-2020</a:t>
            </a:fld>
            <a:endParaRPr lang="es-CL"/>
          </a:p>
        </p:txBody>
      </p:sp>
      <p:sp>
        <p:nvSpPr>
          <p:cNvPr id="6" name="Marcador de pie de página 5">
            <a:extLst>
              <a:ext uri="{FF2B5EF4-FFF2-40B4-BE49-F238E27FC236}">
                <a16:creationId xmlns:a16="http://schemas.microsoft.com/office/drawing/2014/main" id="{905667B4-CCB8-471C-B0CA-767B4958A945}"/>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93DA2468-7ADE-4960-834F-F35F483D1DA6}"/>
              </a:ext>
            </a:extLst>
          </p:cNvPr>
          <p:cNvSpPr>
            <a:spLocks noGrp="1"/>
          </p:cNvSpPr>
          <p:nvPr>
            <p:ph type="sldNum" sz="quarter" idx="12"/>
          </p:nvPr>
        </p:nvSpPr>
        <p:spPr/>
        <p:txBody>
          <a:bodyPr/>
          <a:lstStyle/>
          <a:p>
            <a:fld id="{D7D1A486-94F2-467C-A580-D661D4182E85}" type="slidenum">
              <a:rPr lang="es-CL" smtClean="0"/>
              <a:t>‹Nº›</a:t>
            </a:fld>
            <a:endParaRPr lang="es-CL"/>
          </a:p>
        </p:txBody>
      </p:sp>
    </p:spTree>
    <p:extLst>
      <p:ext uri="{BB962C8B-B14F-4D97-AF65-F5344CB8AC3E}">
        <p14:creationId xmlns:p14="http://schemas.microsoft.com/office/powerpoint/2010/main" val="1944047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0E68DB-AE34-4DE0-B958-312086B49E09}"/>
              </a:ext>
            </a:extLst>
          </p:cNvPr>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B093D7BC-3B7A-4464-A250-A69F799A300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CL"/>
          </a:p>
        </p:txBody>
      </p:sp>
      <p:sp>
        <p:nvSpPr>
          <p:cNvPr id="4" name="Marcador de texto 3">
            <a:extLst>
              <a:ext uri="{FF2B5EF4-FFF2-40B4-BE49-F238E27FC236}">
                <a16:creationId xmlns:a16="http://schemas.microsoft.com/office/drawing/2014/main" id="{8A868852-3C6D-47CB-A966-32DE7593C8E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D7CAFEF-A97F-411E-A2CC-51751B9D3909}"/>
              </a:ext>
            </a:extLst>
          </p:cNvPr>
          <p:cNvSpPr>
            <a:spLocks noGrp="1"/>
          </p:cNvSpPr>
          <p:nvPr>
            <p:ph type="dt" sz="half" idx="10"/>
          </p:nvPr>
        </p:nvSpPr>
        <p:spPr/>
        <p:txBody>
          <a:bodyPr/>
          <a:lstStyle/>
          <a:p>
            <a:fld id="{AA08E29D-F491-4A8B-AEA5-A94B4F656CE8}" type="datetimeFigureOut">
              <a:rPr lang="es-CL" smtClean="0"/>
              <a:t>01-04-2020</a:t>
            </a:fld>
            <a:endParaRPr lang="es-CL"/>
          </a:p>
        </p:txBody>
      </p:sp>
      <p:sp>
        <p:nvSpPr>
          <p:cNvPr id="6" name="Marcador de pie de página 5">
            <a:extLst>
              <a:ext uri="{FF2B5EF4-FFF2-40B4-BE49-F238E27FC236}">
                <a16:creationId xmlns:a16="http://schemas.microsoft.com/office/drawing/2014/main" id="{2566E251-871B-426F-8059-FC00D7DD5B2E}"/>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F68E6BCC-5A28-49A9-9699-3B77D5D7C7A0}"/>
              </a:ext>
            </a:extLst>
          </p:cNvPr>
          <p:cNvSpPr>
            <a:spLocks noGrp="1"/>
          </p:cNvSpPr>
          <p:nvPr>
            <p:ph type="sldNum" sz="quarter" idx="12"/>
          </p:nvPr>
        </p:nvSpPr>
        <p:spPr/>
        <p:txBody>
          <a:bodyPr/>
          <a:lstStyle/>
          <a:p>
            <a:fld id="{D7D1A486-94F2-467C-A580-D661D4182E85}" type="slidenum">
              <a:rPr lang="es-CL" smtClean="0"/>
              <a:t>‹Nº›</a:t>
            </a:fld>
            <a:endParaRPr lang="es-CL"/>
          </a:p>
        </p:txBody>
      </p:sp>
    </p:spTree>
    <p:extLst>
      <p:ext uri="{BB962C8B-B14F-4D97-AF65-F5344CB8AC3E}">
        <p14:creationId xmlns:p14="http://schemas.microsoft.com/office/powerpoint/2010/main" val="2619062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DF7B4BF-BA16-4BE0-8D99-7C8F3B2E95F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A340ED88-D4FC-4F3C-AA6A-D55F7709327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A20B74D8-3AE1-4260-B18E-5C4AB72C8C05}"/>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A08E29D-F491-4A8B-AEA5-A94B4F656CE8}" type="datetimeFigureOut">
              <a:rPr lang="es-CL" smtClean="0"/>
              <a:t>01-04-2020</a:t>
            </a:fld>
            <a:endParaRPr lang="es-CL"/>
          </a:p>
        </p:txBody>
      </p:sp>
      <p:sp>
        <p:nvSpPr>
          <p:cNvPr id="5" name="Marcador de pie de página 4">
            <a:extLst>
              <a:ext uri="{FF2B5EF4-FFF2-40B4-BE49-F238E27FC236}">
                <a16:creationId xmlns:a16="http://schemas.microsoft.com/office/drawing/2014/main" id="{7C087E9E-6510-4A8A-A6E7-63740568121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660AD92B-5A12-4795-8952-A8FBDC5AF25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7D1A486-94F2-467C-A580-D661D4182E85}" type="slidenum">
              <a:rPr lang="es-CL" smtClean="0"/>
              <a:t>‹Nº›</a:t>
            </a:fld>
            <a:endParaRPr lang="es-CL"/>
          </a:p>
        </p:txBody>
      </p:sp>
    </p:spTree>
    <p:extLst>
      <p:ext uri="{BB962C8B-B14F-4D97-AF65-F5344CB8AC3E}">
        <p14:creationId xmlns:p14="http://schemas.microsoft.com/office/powerpoint/2010/main" val="264878699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C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jpeg"/><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vmlDrawing" Target="../drawings/vmlDrawing10.vml"/><Relationship Id="rId4" Type="http://schemas.openxmlformats.org/officeDocument/2006/relationships/image" Target="../media/image1.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xml"/><Relationship Id="rId1" Type="http://schemas.openxmlformats.org/officeDocument/2006/relationships/vmlDrawing" Target="../drawings/vmlDrawing11.vml"/><Relationship Id="rId4" Type="http://schemas.openxmlformats.org/officeDocument/2006/relationships/image" Target="../media/image1.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xml"/><Relationship Id="rId1" Type="http://schemas.openxmlformats.org/officeDocument/2006/relationships/vmlDrawing" Target="../drawings/vmlDrawing12.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3" Type="http://schemas.openxmlformats.org/officeDocument/2006/relationships/hyperlink" Target="http://www.soyentrepreneur.com/25080-lecciones-de-richard-branson.html" TargetMode="Externa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1.wmf"/><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image" Target="../media/image1.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8.vml"/><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9.vml"/><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1224136"/>
          </a:xfrm>
        </p:spPr>
        <p:txBody>
          <a:bodyPr>
            <a:normAutofit fontScale="90000"/>
          </a:bodyPr>
          <a:lstStyle/>
          <a:p>
            <a:pPr algn="l"/>
            <a:r>
              <a:rPr lang="es-CL" sz="3600" dirty="0"/>
              <a:t>Profesor: Felipe Campos Romero </a:t>
            </a:r>
            <a:br>
              <a:rPr lang="es-CL" sz="3600" dirty="0"/>
            </a:br>
            <a:r>
              <a:rPr lang="es-CL" sz="3600" dirty="0"/>
              <a:t>Asignatura: Competencias Para El trabajo </a:t>
            </a:r>
            <a:br>
              <a:rPr lang="es-CL" sz="3600" dirty="0"/>
            </a:br>
            <a:endParaRPr lang="es-CL" sz="3600" dirty="0"/>
          </a:p>
        </p:txBody>
      </p:sp>
      <p:sp>
        <p:nvSpPr>
          <p:cNvPr id="3" name="2 Subtítulo"/>
          <p:cNvSpPr>
            <a:spLocks noGrp="1"/>
          </p:cNvSpPr>
          <p:nvPr>
            <p:ph type="subTitle" idx="1"/>
          </p:nvPr>
        </p:nvSpPr>
        <p:spPr>
          <a:xfrm>
            <a:off x="533400" y="2708920"/>
            <a:ext cx="7854696" cy="3384376"/>
          </a:xfrm>
        </p:spPr>
        <p:txBody>
          <a:bodyPr>
            <a:normAutofit/>
          </a:bodyPr>
          <a:lstStyle/>
          <a:p>
            <a:pPr algn="ctr"/>
            <a:endParaRPr lang="es-CL" sz="2400" b="1" dirty="0"/>
          </a:p>
          <a:p>
            <a:pPr algn="ctr"/>
            <a:endParaRPr lang="es-CL" sz="2400" b="1" dirty="0"/>
          </a:p>
          <a:p>
            <a:pPr algn="ctr"/>
            <a:endParaRPr lang="es-CL" sz="2400" b="1" dirty="0"/>
          </a:p>
          <a:p>
            <a:pPr algn="ctr"/>
            <a:r>
              <a:rPr lang="es-CL" sz="2400" b="1" dirty="0"/>
              <a:t>Tema:</a:t>
            </a:r>
          </a:p>
          <a:p>
            <a:pPr algn="ctr"/>
            <a:r>
              <a:rPr lang="es-CL" sz="4400" b="1" dirty="0"/>
              <a:t>Concepto trabajo en Equipo</a:t>
            </a:r>
          </a:p>
        </p:txBody>
      </p:sp>
      <p:graphicFrame>
        <p:nvGraphicFramePr>
          <p:cNvPr id="4" name="3 Objeto"/>
          <p:cNvGraphicFramePr>
            <a:graphicFrameLocks noChangeAspect="1"/>
          </p:cNvGraphicFramePr>
          <p:nvPr>
            <p:extLst>
              <p:ext uri="{D42A27DB-BD31-4B8C-83A1-F6EECF244321}">
                <p14:modId xmlns:p14="http://schemas.microsoft.com/office/powerpoint/2010/main" val="1889378224"/>
              </p:ext>
            </p:extLst>
          </p:nvPr>
        </p:nvGraphicFramePr>
        <p:xfrm>
          <a:off x="1331640" y="1772816"/>
          <a:ext cx="1800200" cy="1877350"/>
        </p:xfrm>
        <a:graphic>
          <a:graphicData uri="http://schemas.openxmlformats.org/presentationml/2006/ole">
            <mc:AlternateContent xmlns:mc="http://schemas.openxmlformats.org/markup-compatibility/2006">
              <mc:Choice xmlns:v="urn:schemas-microsoft-com:vml" Requires="v">
                <p:oleObj spid="_x0000_s1036" r:id="rId3" imgW="11725275" imgH="16811625" progId="">
                  <p:embed/>
                </p:oleObj>
              </mc:Choice>
              <mc:Fallback>
                <p:oleObj r:id="rId3" imgW="11725275" imgH="16811625"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640" y="1772816"/>
                        <a:ext cx="1800200" cy="1877350"/>
                      </a:xfrm>
                      <a:prstGeom prst="rect">
                        <a:avLst/>
                      </a:prstGeom>
                      <a:noFill/>
                    </p:spPr>
                  </p:pic>
                </p:oleObj>
              </mc:Fallback>
            </mc:AlternateContent>
          </a:graphicData>
        </a:graphic>
      </p:graphicFrame>
      <p:pic>
        <p:nvPicPr>
          <p:cNvPr id="5" name="4 Imagen" descr="Mensajes con emoticones | Vector Gratis"/>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60032" y="1839277"/>
            <a:ext cx="3024336" cy="1733739"/>
          </a:xfrm>
          <a:prstGeom prst="rect">
            <a:avLst/>
          </a:prstGeom>
          <a:noFill/>
          <a:ln>
            <a:noFill/>
          </a:ln>
        </p:spPr>
      </p:pic>
    </p:spTree>
    <p:extLst>
      <p:ext uri="{BB962C8B-B14F-4D97-AF65-F5344CB8AC3E}">
        <p14:creationId xmlns:p14="http://schemas.microsoft.com/office/powerpoint/2010/main" val="91458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1080120"/>
          </a:xfrm>
        </p:spPr>
        <p:txBody>
          <a:bodyPr>
            <a:normAutofit fontScale="90000"/>
          </a:bodyPr>
          <a:lstStyle/>
          <a:p>
            <a:pPr algn="l"/>
            <a:r>
              <a:rPr lang="es-CL" sz="3600" dirty="0"/>
              <a:t>Asignatura: Competencias Para El trabajo</a:t>
            </a:r>
            <a:br>
              <a:rPr lang="es-CL" sz="3600" dirty="0"/>
            </a:br>
            <a:r>
              <a:rPr lang="es-CL" sz="3600" dirty="0"/>
              <a:t>Tema: Concepto trabajo en Equipo</a:t>
            </a:r>
            <a:br>
              <a:rPr lang="es-CL" sz="3600" dirty="0"/>
            </a:br>
            <a:endParaRPr lang="es-CL" sz="3600" dirty="0"/>
          </a:p>
        </p:txBody>
      </p:sp>
      <p:sp>
        <p:nvSpPr>
          <p:cNvPr id="3" name="2 Subtítulo"/>
          <p:cNvSpPr>
            <a:spLocks noGrp="1"/>
          </p:cNvSpPr>
          <p:nvPr>
            <p:ph type="subTitle" idx="1"/>
          </p:nvPr>
        </p:nvSpPr>
        <p:spPr>
          <a:xfrm>
            <a:off x="533400" y="1484784"/>
            <a:ext cx="7854696" cy="3496352"/>
          </a:xfrm>
        </p:spPr>
        <p:txBody>
          <a:bodyPr>
            <a:noAutofit/>
          </a:bodyPr>
          <a:lstStyle/>
          <a:p>
            <a:pPr algn="ctr"/>
            <a:r>
              <a:rPr lang="es-CL" sz="2400" b="1" u="sng" dirty="0"/>
              <a:t>Trabajar en Equipo V/S No Trabajan en Equipo.</a:t>
            </a:r>
          </a:p>
          <a:p>
            <a:pPr algn="ctr"/>
            <a:r>
              <a:rPr lang="es-CL" sz="2400" b="1" dirty="0"/>
              <a:t>Trabajar en Equipo.</a:t>
            </a:r>
          </a:p>
          <a:p>
            <a:pPr marL="342900" indent="-342900" algn="just">
              <a:buFont typeface="Wingdings" pitchFamily="2" charset="2"/>
              <a:buChar char="v"/>
            </a:pPr>
            <a:r>
              <a:rPr lang="es-CL" sz="2000" dirty="0"/>
              <a:t>Toman decisiones grupales. Aunque en un principio no todos estén de acuerdo, tienen la habilidad para llegar a un consenso e idear formas de que se suban al barco.</a:t>
            </a:r>
          </a:p>
          <a:p>
            <a:pPr marL="342900" indent="-342900" algn="just">
              <a:buFont typeface="Wingdings" pitchFamily="2" charset="2"/>
              <a:buChar char="v"/>
            </a:pPr>
            <a:r>
              <a:rPr lang="es-CL" sz="2000" dirty="0"/>
              <a:t>Sostienen reuniones productivas. Después de cada junta, los asistentes saben bien qué pasos seguir y sienten que su presencia fue esencial. Durante las reuniones se generan </a:t>
            </a:r>
            <a:r>
              <a:rPr lang="es-CL" sz="2000" b="1" dirty="0"/>
              <a:t>nuevas ideas y estrategias</a:t>
            </a:r>
            <a:r>
              <a:rPr lang="es-CL" sz="2000" dirty="0"/>
              <a:t> para crecer la empresa.</a:t>
            </a:r>
          </a:p>
          <a:p>
            <a:pPr marL="342900" indent="-342900" algn="just">
              <a:buFont typeface="Wingdings" pitchFamily="2" charset="2"/>
              <a:buChar char="v"/>
            </a:pPr>
            <a:r>
              <a:rPr lang="es-CL" sz="2000" dirty="0"/>
              <a:t>Se fomenta la creatividad y la innovación. Cuando todos los miembros saben qué hacer y conocen su impacto en la empresa, se producen nuevas ideas e innovaciones que permiten el crecimiento.</a:t>
            </a:r>
          </a:p>
          <a:p>
            <a:pPr marL="342900" indent="-342900" algn="just">
              <a:buFont typeface="Wingdings" pitchFamily="2" charset="2"/>
              <a:buChar char="v"/>
            </a:pPr>
            <a:r>
              <a:rPr lang="es-CL" sz="2000" dirty="0"/>
              <a:t>Se escuchan. Todos están en la misma página y cuando surge un problema están dispuestos a apoyar. Además, escuchan activamente las opiniones de los demás y ayudan a ofrecer soluciones.</a:t>
            </a:r>
          </a:p>
        </p:txBody>
      </p:sp>
      <p:graphicFrame>
        <p:nvGraphicFramePr>
          <p:cNvPr id="4" name="3 Objeto"/>
          <p:cNvGraphicFramePr>
            <a:graphicFrameLocks noChangeAspect="1"/>
          </p:cNvGraphicFramePr>
          <p:nvPr>
            <p:extLst>
              <p:ext uri="{D42A27DB-BD31-4B8C-83A1-F6EECF244321}">
                <p14:modId xmlns:p14="http://schemas.microsoft.com/office/powerpoint/2010/main" val="3282824526"/>
              </p:ext>
            </p:extLst>
          </p:nvPr>
        </p:nvGraphicFramePr>
        <p:xfrm>
          <a:off x="8100392" y="116632"/>
          <a:ext cx="932922" cy="972411"/>
        </p:xfrm>
        <a:graphic>
          <a:graphicData uri="http://schemas.openxmlformats.org/presentationml/2006/ole">
            <mc:AlternateContent xmlns:mc="http://schemas.openxmlformats.org/markup-compatibility/2006">
              <mc:Choice xmlns:v="urn:schemas-microsoft-com:vml" Requires="v">
                <p:oleObj spid="_x0000_s9228"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16632"/>
                        <a:ext cx="932922" cy="97241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971843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864096"/>
          </a:xfrm>
        </p:spPr>
        <p:txBody>
          <a:bodyPr>
            <a:normAutofit fontScale="90000"/>
          </a:bodyPr>
          <a:lstStyle/>
          <a:p>
            <a:pPr algn="l"/>
            <a:r>
              <a:rPr lang="es-CL" sz="3600" dirty="0"/>
              <a:t>Asignatura: Competencias Para El trabajo</a:t>
            </a:r>
            <a:br>
              <a:rPr lang="es-CL" sz="3600" dirty="0"/>
            </a:br>
            <a:r>
              <a:rPr lang="es-CL" sz="3600" dirty="0"/>
              <a:t>Tema: Concepto trabajo en Equipo</a:t>
            </a:r>
            <a:br>
              <a:rPr lang="es-CL" sz="3600" dirty="0"/>
            </a:br>
            <a:endParaRPr lang="es-CL" sz="3600" dirty="0"/>
          </a:p>
        </p:txBody>
      </p:sp>
      <p:sp>
        <p:nvSpPr>
          <p:cNvPr id="3" name="2 Subtítulo"/>
          <p:cNvSpPr>
            <a:spLocks noGrp="1"/>
          </p:cNvSpPr>
          <p:nvPr>
            <p:ph type="subTitle" idx="1"/>
          </p:nvPr>
        </p:nvSpPr>
        <p:spPr>
          <a:xfrm>
            <a:off x="533400" y="1700808"/>
            <a:ext cx="7854696" cy="3280328"/>
          </a:xfrm>
        </p:spPr>
        <p:txBody>
          <a:bodyPr>
            <a:noAutofit/>
          </a:bodyPr>
          <a:lstStyle/>
          <a:p>
            <a:pPr algn="ctr"/>
            <a:r>
              <a:rPr lang="es-CL" sz="2400" b="1" dirty="0"/>
              <a:t>No Trabajan en Equipo</a:t>
            </a:r>
          </a:p>
          <a:p>
            <a:pPr algn="ctr"/>
            <a:endParaRPr lang="es-CL" sz="2400" b="1" dirty="0"/>
          </a:p>
          <a:p>
            <a:pPr marL="342900" indent="-342900" algn="l">
              <a:buFont typeface="Wingdings" pitchFamily="2" charset="2"/>
              <a:buChar char="v"/>
            </a:pPr>
            <a:r>
              <a:rPr lang="es-CL" sz="2400" dirty="0"/>
              <a:t>Tú tomas todas las decisiones.</a:t>
            </a:r>
          </a:p>
          <a:p>
            <a:pPr marL="342900" indent="-342900" algn="l">
              <a:buFont typeface="Wingdings" pitchFamily="2" charset="2"/>
              <a:buChar char="v"/>
            </a:pPr>
            <a:r>
              <a:rPr lang="es-CL" sz="2400" dirty="0"/>
              <a:t>Cada área se preocupa por sus propias metas y culpan a los demás de no alcanzarlas.</a:t>
            </a:r>
          </a:p>
          <a:p>
            <a:pPr marL="342900" indent="-342900" algn="l">
              <a:buFont typeface="Wingdings" pitchFamily="2" charset="2"/>
              <a:buChar char="v"/>
            </a:pPr>
            <a:r>
              <a:rPr lang="es-CL" sz="2400" dirty="0"/>
              <a:t>No se conocen o comunican continuamente entre ellos.</a:t>
            </a:r>
            <a:br>
              <a:rPr lang="es-CL" sz="2400" dirty="0"/>
            </a:br>
            <a:r>
              <a:rPr lang="es-CL" sz="2400" dirty="0"/>
              <a:t>Existe una competencia (no “sana”) entre áreas o individuos.</a:t>
            </a:r>
          </a:p>
          <a:p>
            <a:pPr marL="342900" indent="-342900" algn="l">
              <a:buFont typeface="Wingdings" pitchFamily="2" charset="2"/>
              <a:buChar char="v"/>
            </a:pPr>
            <a:r>
              <a:rPr lang="es-CL" sz="2400" dirty="0"/>
              <a:t>No confían en los demás miembros o existe una falta de respeto hacia su trabajo.</a:t>
            </a:r>
          </a:p>
          <a:p>
            <a:pPr marL="342900" indent="-342900" algn="l">
              <a:buFont typeface="Wingdings" pitchFamily="2" charset="2"/>
              <a:buChar char="v"/>
            </a:pPr>
            <a:r>
              <a:rPr lang="es-CL" sz="2400" dirty="0"/>
              <a:t>Hablas como “yo” y no como “nosotros”.</a:t>
            </a:r>
            <a:endParaRPr lang="es-CL" sz="2400" b="1" dirty="0"/>
          </a:p>
        </p:txBody>
      </p:sp>
      <p:graphicFrame>
        <p:nvGraphicFramePr>
          <p:cNvPr id="4" name="3 Objeto"/>
          <p:cNvGraphicFramePr>
            <a:graphicFrameLocks noChangeAspect="1"/>
          </p:cNvGraphicFramePr>
          <p:nvPr>
            <p:extLst>
              <p:ext uri="{D42A27DB-BD31-4B8C-83A1-F6EECF244321}">
                <p14:modId xmlns:p14="http://schemas.microsoft.com/office/powerpoint/2010/main" val="3282824526"/>
              </p:ext>
            </p:extLst>
          </p:nvPr>
        </p:nvGraphicFramePr>
        <p:xfrm>
          <a:off x="8100392" y="116632"/>
          <a:ext cx="932922" cy="972411"/>
        </p:xfrm>
        <a:graphic>
          <a:graphicData uri="http://schemas.openxmlformats.org/presentationml/2006/ole">
            <mc:AlternateContent xmlns:mc="http://schemas.openxmlformats.org/markup-compatibility/2006">
              <mc:Choice xmlns:v="urn:schemas-microsoft-com:vml" Requires="v">
                <p:oleObj spid="_x0000_s10251"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16632"/>
                        <a:ext cx="932922" cy="97241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971843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1080120"/>
          </a:xfrm>
        </p:spPr>
        <p:txBody>
          <a:bodyPr>
            <a:normAutofit fontScale="90000"/>
          </a:bodyPr>
          <a:lstStyle/>
          <a:p>
            <a:pPr algn="l"/>
            <a:r>
              <a:rPr lang="es-CL" sz="3600" dirty="0"/>
              <a:t>Asignatura: Competencias Para El trabajo</a:t>
            </a:r>
            <a:br>
              <a:rPr lang="es-CL" sz="3600" dirty="0"/>
            </a:br>
            <a:r>
              <a:rPr lang="es-CL" sz="3600" dirty="0"/>
              <a:t>Tema: Concepto trabajo en Equipo</a:t>
            </a:r>
            <a:br>
              <a:rPr lang="es-CL" sz="3600" dirty="0"/>
            </a:br>
            <a:endParaRPr lang="es-CL" sz="3600" dirty="0"/>
          </a:p>
        </p:txBody>
      </p:sp>
      <p:sp>
        <p:nvSpPr>
          <p:cNvPr id="3" name="2 Subtítulo"/>
          <p:cNvSpPr>
            <a:spLocks noGrp="1"/>
          </p:cNvSpPr>
          <p:nvPr>
            <p:ph type="subTitle" idx="1"/>
          </p:nvPr>
        </p:nvSpPr>
        <p:spPr>
          <a:xfrm>
            <a:off x="533400" y="1412776"/>
            <a:ext cx="7854696" cy="3568360"/>
          </a:xfrm>
        </p:spPr>
        <p:txBody>
          <a:bodyPr>
            <a:noAutofit/>
          </a:bodyPr>
          <a:lstStyle/>
          <a:p>
            <a:pPr algn="ctr"/>
            <a:r>
              <a:rPr lang="es-CL" sz="2400" b="1" u="sng" dirty="0"/>
              <a:t>Diferencias entre trabajo en equipo y trabajo en grupo</a:t>
            </a:r>
          </a:p>
          <a:p>
            <a:pPr algn="just"/>
            <a:endParaRPr lang="es-CL" sz="2400" dirty="0"/>
          </a:p>
        </p:txBody>
      </p:sp>
      <p:graphicFrame>
        <p:nvGraphicFramePr>
          <p:cNvPr id="4" name="3 Objeto"/>
          <p:cNvGraphicFramePr>
            <a:graphicFrameLocks noChangeAspect="1"/>
          </p:cNvGraphicFramePr>
          <p:nvPr>
            <p:extLst>
              <p:ext uri="{D42A27DB-BD31-4B8C-83A1-F6EECF244321}">
                <p14:modId xmlns:p14="http://schemas.microsoft.com/office/powerpoint/2010/main" val="3282824526"/>
              </p:ext>
            </p:extLst>
          </p:nvPr>
        </p:nvGraphicFramePr>
        <p:xfrm>
          <a:off x="8100392" y="116632"/>
          <a:ext cx="932922" cy="972411"/>
        </p:xfrm>
        <a:graphic>
          <a:graphicData uri="http://schemas.openxmlformats.org/presentationml/2006/ole">
            <mc:AlternateContent xmlns:mc="http://schemas.openxmlformats.org/markup-compatibility/2006">
              <mc:Choice xmlns:v="urn:schemas-microsoft-com:vml" Requires="v">
                <p:oleObj spid="_x0000_s11278"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16632"/>
                        <a:ext cx="932922" cy="972411"/>
                      </a:xfrm>
                      <a:prstGeom prst="rect">
                        <a:avLst/>
                      </a:prstGeom>
                      <a:noFill/>
                      <a:ln>
                        <a:noFill/>
                      </a:ln>
                    </p:spPr>
                  </p:pic>
                </p:oleObj>
              </mc:Fallback>
            </mc:AlternateContent>
          </a:graphicData>
        </a:graphic>
      </p:graphicFrame>
      <p:pic>
        <p:nvPicPr>
          <p:cNvPr id="1127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4048" y="1916832"/>
            <a:ext cx="3565369"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7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552" y="1968568"/>
            <a:ext cx="3816663" cy="4556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1843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1080120"/>
          </a:xfrm>
        </p:spPr>
        <p:txBody>
          <a:bodyPr>
            <a:normAutofit fontScale="90000"/>
          </a:bodyPr>
          <a:lstStyle/>
          <a:p>
            <a:pPr algn="l"/>
            <a:r>
              <a:rPr lang="es-CL" sz="3600" dirty="0"/>
              <a:t>Asignatura: Competencias Para El trabajo</a:t>
            </a:r>
            <a:br>
              <a:rPr lang="es-CL" sz="3600" dirty="0"/>
            </a:br>
            <a:r>
              <a:rPr lang="es-CL" sz="3600" dirty="0"/>
              <a:t>Tema: Concepto trabajo en Equipo</a:t>
            </a:r>
            <a:br>
              <a:rPr lang="es-CL" sz="3600" dirty="0"/>
            </a:br>
            <a:endParaRPr lang="es-CL" sz="3600" dirty="0"/>
          </a:p>
        </p:txBody>
      </p:sp>
      <p:sp>
        <p:nvSpPr>
          <p:cNvPr id="3" name="2 Subtítulo"/>
          <p:cNvSpPr>
            <a:spLocks noGrp="1"/>
          </p:cNvSpPr>
          <p:nvPr>
            <p:ph type="subTitle" idx="1"/>
          </p:nvPr>
        </p:nvSpPr>
        <p:spPr>
          <a:xfrm>
            <a:off x="533400" y="1628800"/>
            <a:ext cx="7854696" cy="3352336"/>
          </a:xfrm>
        </p:spPr>
        <p:txBody>
          <a:bodyPr>
            <a:noAutofit/>
          </a:bodyPr>
          <a:lstStyle/>
          <a:p>
            <a:pPr algn="ctr"/>
            <a:r>
              <a:rPr lang="es-CL" sz="2400" b="1" u="sng" dirty="0"/>
              <a:t>Definición</a:t>
            </a:r>
          </a:p>
          <a:p>
            <a:pPr algn="just"/>
            <a:r>
              <a:rPr lang="es-CL" sz="2200" dirty="0">
                <a:latin typeface="Times New Roman" pitchFamily="18" charset="0"/>
                <a:cs typeface="Times New Roman" pitchFamily="18" charset="0"/>
              </a:rPr>
              <a:t>Trabajar en equipo es el </a:t>
            </a:r>
            <a:r>
              <a:rPr lang="es-CL" sz="2200" b="1" dirty="0">
                <a:latin typeface="Times New Roman" pitchFamily="18" charset="0"/>
                <a:cs typeface="Times New Roman" pitchFamily="18" charset="0"/>
              </a:rPr>
              <a:t>esfuerzo integrado de un conjunto de personas para la realización de un proyecto</a:t>
            </a:r>
            <a:r>
              <a:rPr lang="es-CL" sz="2200" dirty="0">
                <a:latin typeface="Times New Roman" pitchFamily="18" charset="0"/>
                <a:cs typeface="Times New Roman" pitchFamily="18" charset="0"/>
              </a:rPr>
              <a:t>.</a:t>
            </a:r>
          </a:p>
          <a:p>
            <a:pPr algn="just"/>
            <a:endParaRPr lang="es-CL" sz="2200" b="1" u="sng" dirty="0">
              <a:latin typeface="Times New Roman" pitchFamily="18" charset="0"/>
              <a:cs typeface="Times New Roman" pitchFamily="18" charset="0"/>
            </a:endParaRPr>
          </a:p>
          <a:p>
            <a:pPr algn="just"/>
            <a:r>
              <a:rPr lang="es-CL" sz="2200" dirty="0">
                <a:latin typeface="Times New Roman" pitchFamily="18" charset="0"/>
                <a:cs typeface="Times New Roman" pitchFamily="18" charset="0"/>
              </a:rPr>
              <a:t>Trabajar en equipo implica la coordinación de 2 a más personas orientadas para el alcance de objetivos comunes. Cada miembro debe aportar para la realización de una parte del trabajo.</a:t>
            </a:r>
          </a:p>
          <a:p>
            <a:pPr algn="just"/>
            <a:br>
              <a:rPr lang="es-CL" sz="2200" dirty="0">
                <a:latin typeface="Times New Roman" pitchFamily="18" charset="0"/>
                <a:cs typeface="Times New Roman" pitchFamily="18" charset="0"/>
              </a:rPr>
            </a:br>
            <a:r>
              <a:rPr lang="es-CL" sz="2200" dirty="0">
                <a:latin typeface="Times New Roman" pitchFamily="18" charset="0"/>
                <a:cs typeface="Times New Roman" pitchFamily="18" charset="0"/>
              </a:rPr>
              <a:t>La denominación trabajo en equipo surgió después de la Primera Guerra Mundial. Hoy en día, es una forma de trabajo eficiente que entrega varios puntos de vista y que sirven para resolver más eficientemente conflictos que surgen en el ámbito económico, político y social.</a:t>
            </a:r>
          </a:p>
        </p:txBody>
      </p:sp>
      <p:graphicFrame>
        <p:nvGraphicFramePr>
          <p:cNvPr id="4" name="3 Objeto"/>
          <p:cNvGraphicFramePr>
            <a:graphicFrameLocks noChangeAspect="1"/>
          </p:cNvGraphicFramePr>
          <p:nvPr>
            <p:extLst>
              <p:ext uri="{D42A27DB-BD31-4B8C-83A1-F6EECF244321}">
                <p14:modId xmlns:p14="http://schemas.microsoft.com/office/powerpoint/2010/main" val="251633548"/>
              </p:ext>
            </p:extLst>
          </p:nvPr>
        </p:nvGraphicFramePr>
        <p:xfrm>
          <a:off x="8100392" y="116632"/>
          <a:ext cx="932922" cy="972411"/>
        </p:xfrm>
        <a:graphic>
          <a:graphicData uri="http://schemas.openxmlformats.org/presentationml/2006/ole">
            <mc:AlternateContent xmlns:mc="http://schemas.openxmlformats.org/markup-compatibility/2006">
              <mc:Choice xmlns:v="urn:schemas-microsoft-com:vml" Requires="v">
                <p:oleObj spid="_x0000_s14341"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16632"/>
                        <a:ext cx="932922" cy="97241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293788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1080120"/>
          </a:xfrm>
        </p:spPr>
        <p:txBody>
          <a:bodyPr>
            <a:normAutofit fontScale="90000"/>
          </a:bodyPr>
          <a:lstStyle/>
          <a:p>
            <a:pPr algn="l"/>
            <a:r>
              <a:rPr lang="es-CL" sz="3600" dirty="0"/>
              <a:t>Asignatura: Competencias Para El trabajo</a:t>
            </a:r>
            <a:br>
              <a:rPr lang="es-CL" sz="3600" dirty="0"/>
            </a:br>
            <a:r>
              <a:rPr lang="es-CL" sz="3600" dirty="0"/>
              <a:t>Tema: Concepto trabajo en Equipo</a:t>
            </a:r>
            <a:br>
              <a:rPr lang="es-CL" sz="3600" dirty="0"/>
            </a:br>
            <a:endParaRPr lang="es-CL" sz="3600" dirty="0"/>
          </a:p>
        </p:txBody>
      </p:sp>
      <p:sp>
        <p:nvSpPr>
          <p:cNvPr id="3" name="2 Subtítulo"/>
          <p:cNvSpPr>
            <a:spLocks noGrp="1"/>
          </p:cNvSpPr>
          <p:nvPr>
            <p:ph type="subTitle" idx="1"/>
          </p:nvPr>
        </p:nvSpPr>
        <p:spPr>
          <a:xfrm>
            <a:off x="533400" y="1772816"/>
            <a:ext cx="7854696" cy="3208320"/>
          </a:xfrm>
        </p:spPr>
        <p:txBody>
          <a:bodyPr>
            <a:noAutofit/>
          </a:bodyPr>
          <a:lstStyle/>
          <a:p>
            <a:pPr algn="just"/>
            <a:r>
              <a:rPr lang="es-CL" sz="2300" dirty="0">
                <a:latin typeface="Times New Roman" pitchFamily="18" charset="0"/>
                <a:cs typeface="Times New Roman" pitchFamily="18" charset="0"/>
              </a:rPr>
              <a:t>Si una persona tarda una hora en realizar una tarea, ¿cuánto tardarían dos? La respuesta matemática sería: “30 minutos”. Pero cuando se</a:t>
            </a:r>
            <a:r>
              <a:rPr lang="es-CL" sz="2300" b="1" dirty="0">
                <a:latin typeface="Times New Roman" pitchFamily="18" charset="0"/>
                <a:cs typeface="Times New Roman" pitchFamily="18" charset="0"/>
              </a:rPr>
              <a:t> trabaja en equipo</a:t>
            </a:r>
            <a:r>
              <a:rPr lang="es-CL" sz="2300" dirty="0">
                <a:latin typeface="Times New Roman" pitchFamily="18" charset="0"/>
                <a:cs typeface="Times New Roman" pitchFamily="18" charset="0"/>
              </a:rPr>
              <a:t>, los esfuerzos de los miembros se potencian, disminuyendo el tiempo de acción y aumentando la eficacia de los resultados.</a:t>
            </a:r>
          </a:p>
          <a:p>
            <a:pPr algn="just"/>
            <a:r>
              <a:rPr lang="es-CL" sz="2300" dirty="0">
                <a:latin typeface="Times New Roman" pitchFamily="18" charset="0"/>
                <a:cs typeface="Times New Roman" pitchFamily="18" charset="0"/>
              </a:rPr>
              <a:t>Esta forma de trabajar, en la que todos los participantes son responsables de las metas, es la más asertiva para cualquier tipo de organización. Esto no sólo porque es más fácil cumplir con los objetivos; sino también porque es la mejor manera de</a:t>
            </a:r>
            <a:r>
              <a:rPr lang="es-CL" sz="2300" b="1" dirty="0">
                <a:latin typeface="Times New Roman" pitchFamily="18" charset="0"/>
                <a:cs typeface="Times New Roman" pitchFamily="18" charset="0"/>
              </a:rPr>
              <a:t> retener talento </a:t>
            </a:r>
            <a:r>
              <a:rPr lang="es-CL" sz="2300" dirty="0">
                <a:latin typeface="Times New Roman" pitchFamily="18" charset="0"/>
                <a:cs typeface="Times New Roman" pitchFamily="18" charset="0"/>
              </a:rPr>
              <a:t>y fomentar un clima laboral envidiable. Por ejemplo, </a:t>
            </a:r>
            <a:r>
              <a:rPr lang="es-CL" sz="2300" b="1" dirty="0">
                <a:latin typeface="Times New Roman" pitchFamily="18" charset="0"/>
                <a:cs typeface="Times New Roman" pitchFamily="18" charset="0"/>
                <a:hlinkClick r:id="rId3"/>
              </a:rPr>
              <a:t>Richard </a:t>
            </a:r>
            <a:r>
              <a:rPr lang="es-CL" sz="2300" b="1" dirty="0" err="1">
                <a:latin typeface="Times New Roman" pitchFamily="18" charset="0"/>
                <a:cs typeface="Times New Roman" pitchFamily="18" charset="0"/>
                <a:hlinkClick r:id="rId3"/>
              </a:rPr>
              <a:t>Branson</a:t>
            </a:r>
            <a:r>
              <a:rPr lang="es-CL" sz="2300" dirty="0">
                <a:latin typeface="Times New Roman" pitchFamily="18" charset="0"/>
                <a:cs typeface="Times New Roman" pitchFamily="18" charset="0"/>
              </a:rPr>
              <a:t>, creador del imperio </a:t>
            </a:r>
            <a:r>
              <a:rPr lang="es-CL" sz="2300" dirty="0" err="1">
                <a:latin typeface="Times New Roman" pitchFamily="18" charset="0"/>
                <a:cs typeface="Times New Roman" pitchFamily="18" charset="0"/>
              </a:rPr>
              <a:t>Virgin</a:t>
            </a:r>
            <a:r>
              <a:rPr lang="es-CL" sz="2300" dirty="0">
                <a:latin typeface="Times New Roman" pitchFamily="18" charset="0"/>
                <a:cs typeface="Times New Roman" pitchFamily="18" charset="0"/>
              </a:rPr>
              <a:t>, siempre habla de “nosotros” en sus </a:t>
            </a:r>
            <a:r>
              <a:rPr lang="es-CL" sz="2300" dirty="0" err="1">
                <a:latin typeface="Times New Roman" pitchFamily="18" charset="0"/>
                <a:cs typeface="Times New Roman" pitchFamily="18" charset="0"/>
              </a:rPr>
              <a:t>posts</a:t>
            </a:r>
            <a:r>
              <a:rPr lang="es-CL" sz="2300" dirty="0">
                <a:latin typeface="Times New Roman" pitchFamily="18" charset="0"/>
                <a:cs typeface="Times New Roman" pitchFamily="18" charset="0"/>
              </a:rPr>
              <a:t> y comunicados; como gran líder sabe que dos cabezas piensan mejor que una.</a:t>
            </a:r>
          </a:p>
          <a:p>
            <a:pPr algn="just"/>
            <a:endParaRPr lang="es-CL" sz="2400" dirty="0"/>
          </a:p>
        </p:txBody>
      </p:sp>
      <p:graphicFrame>
        <p:nvGraphicFramePr>
          <p:cNvPr id="4" name="3 Objeto"/>
          <p:cNvGraphicFramePr>
            <a:graphicFrameLocks noChangeAspect="1"/>
          </p:cNvGraphicFramePr>
          <p:nvPr>
            <p:extLst>
              <p:ext uri="{D42A27DB-BD31-4B8C-83A1-F6EECF244321}">
                <p14:modId xmlns:p14="http://schemas.microsoft.com/office/powerpoint/2010/main" val="1177511005"/>
              </p:ext>
            </p:extLst>
          </p:nvPr>
        </p:nvGraphicFramePr>
        <p:xfrm>
          <a:off x="8100392" y="116632"/>
          <a:ext cx="932922" cy="972411"/>
        </p:xfrm>
        <a:graphic>
          <a:graphicData uri="http://schemas.openxmlformats.org/presentationml/2006/ole">
            <mc:AlternateContent xmlns:mc="http://schemas.openxmlformats.org/markup-compatibility/2006">
              <mc:Choice xmlns:v="urn:schemas-microsoft-com:vml" Requires="v">
                <p:oleObj spid="_x0000_s2059" r:id="rId4" imgW="11725275" imgH="16811625" progId="">
                  <p:embed/>
                </p:oleObj>
              </mc:Choice>
              <mc:Fallback>
                <p:oleObj r:id="rId4" imgW="11725275" imgH="16811625" progId="">
                  <p:embed/>
                  <p:pic>
                    <p:nvPicPr>
                      <p:cNvPr id="0" name="3 Objet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00392" y="116632"/>
                        <a:ext cx="932922" cy="97241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377578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1008112"/>
          </a:xfrm>
        </p:spPr>
        <p:txBody>
          <a:bodyPr>
            <a:normAutofit fontScale="90000"/>
          </a:bodyPr>
          <a:lstStyle/>
          <a:p>
            <a:pPr algn="l"/>
            <a:r>
              <a:rPr lang="es-CL" sz="3600" dirty="0"/>
              <a:t>Asignatura: Competencias Para El trabajo</a:t>
            </a:r>
            <a:br>
              <a:rPr lang="es-CL" sz="3600" dirty="0"/>
            </a:br>
            <a:r>
              <a:rPr lang="es-CL" sz="3600" dirty="0"/>
              <a:t>Tema: Concepto trabajo en Equipo</a:t>
            </a:r>
            <a:br>
              <a:rPr lang="es-CL" sz="3600" dirty="0"/>
            </a:br>
            <a:endParaRPr lang="es-CL" sz="3600" dirty="0"/>
          </a:p>
        </p:txBody>
      </p:sp>
      <p:sp>
        <p:nvSpPr>
          <p:cNvPr id="3" name="2 Subtítulo"/>
          <p:cNvSpPr>
            <a:spLocks noGrp="1"/>
          </p:cNvSpPr>
          <p:nvPr>
            <p:ph type="subTitle" idx="1"/>
          </p:nvPr>
        </p:nvSpPr>
        <p:spPr>
          <a:xfrm>
            <a:off x="533400" y="1340768"/>
            <a:ext cx="7854696" cy="3640368"/>
          </a:xfrm>
        </p:spPr>
        <p:txBody>
          <a:bodyPr>
            <a:noAutofit/>
          </a:bodyPr>
          <a:lstStyle/>
          <a:p>
            <a:pPr algn="just"/>
            <a:r>
              <a:rPr lang="es-CL" sz="2200" dirty="0"/>
              <a:t>No importa el giro ni el tamaño de tu empresa, puedes implementar esta estrategia exitosamente. A continuación te compartimos algunos consejos para dejar de operar en grupos o por individuos y empezar a crear equipos que funcionen como una orquesta:</a:t>
            </a:r>
          </a:p>
          <a:p>
            <a:pPr marL="342900" indent="-342900" algn="just">
              <a:buFont typeface="Wingdings" pitchFamily="2" charset="2"/>
              <a:buChar char="Ø"/>
            </a:pPr>
            <a:r>
              <a:rPr lang="es-CL" sz="2000" dirty="0"/>
              <a:t>Construye Confianza. </a:t>
            </a:r>
          </a:p>
          <a:p>
            <a:pPr marL="342900" indent="-342900" algn="just">
              <a:buFont typeface="Wingdings" pitchFamily="2" charset="2"/>
              <a:buChar char="Ø"/>
            </a:pPr>
            <a:r>
              <a:rPr lang="es-CL" sz="2000" dirty="0"/>
              <a:t>Establece Objetivos Comunes.</a:t>
            </a:r>
          </a:p>
          <a:p>
            <a:pPr marL="342900" indent="-342900" algn="just">
              <a:buFont typeface="Wingdings" pitchFamily="2" charset="2"/>
              <a:buChar char="Ø"/>
            </a:pPr>
            <a:r>
              <a:rPr lang="es-CL" sz="2000" dirty="0"/>
              <a:t>Crea un Sentido de Pertenencia.</a:t>
            </a:r>
          </a:p>
          <a:p>
            <a:pPr marL="342900" indent="-342900" algn="just">
              <a:buFont typeface="Wingdings" pitchFamily="2" charset="2"/>
              <a:buChar char="Ø"/>
            </a:pPr>
            <a:r>
              <a:rPr lang="es-CL" sz="2000" dirty="0"/>
              <a:t>Involucra a tu gente en las decisiones.</a:t>
            </a:r>
          </a:p>
          <a:p>
            <a:pPr marL="342900" indent="-342900" algn="just">
              <a:buFont typeface="Wingdings" pitchFamily="2" charset="2"/>
              <a:buChar char="Ø"/>
            </a:pPr>
            <a:r>
              <a:rPr lang="es-CL" sz="2000" dirty="0"/>
              <a:t>Haz que haya un entendimiento entre las partes.</a:t>
            </a:r>
          </a:p>
          <a:p>
            <a:pPr marL="342900" indent="-342900" algn="just">
              <a:buFont typeface="Wingdings" pitchFamily="2" charset="2"/>
              <a:buChar char="Ø"/>
            </a:pPr>
            <a:r>
              <a:rPr lang="es-CL" sz="2000" dirty="0"/>
              <a:t>Motiva la responsabilidad y el compromiso mutuo.</a:t>
            </a:r>
          </a:p>
          <a:p>
            <a:pPr marL="342900" indent="-342900" algn="just">
              <a:buFont typeface="Wingdings" pitchFamily="2" charset="2"/>
              <a:buChar char="Ø"/>
            </a:pPr>
            <a:r>
              <a:rPr lang="es-CL" sz="2000" dirty="0"/>
              <a:t>Impulsa la Comunicación.</a:t>
            </a:r>
          </a:p>
          <a:p>
            <a:pPr marL="342900" indent="-342900" algn="just">
              <a:buFont typeface="Wingdings" pitchFamily="2" charset="2"/>
              <a:buChar char="Ø"/>
            </a:pPr>
            <a:r>
              <a:rPr lang="es-CL" sz="2000" dirty="0"/>
              <a:t>Aprovecha la diversidad.</a:t>
            </a:r>
          </a:p>
          <a:p>
            <a:pPr marL="342900" indent="-342900" algn="just">
              <a:buFont typeface="Wingdings" pitchFamily="2" charset="2"/>
              <a:buChar char="Ø"/>
            </a:pPr>
            <a:r>
              <a:rPr lang="es-CL" sz="2000" dirty="0"/>
              <a:t>Celebra los éxitos grupales.     </a:t>
            </a:r>
          </a:p>
          <a:p>
            <a:pPr marL="342900" indent="-342900" algn="just">
              <a:buFont typeface="Wingdings" pitchFamily="2" charset="2"/>
              <a:buChar char="Ø"/>
            </a:pPr>
            <a:r>
              <a:rPr lang="es-CL" sz="2000" dirty="0"/>
              <a:t>Se un Líder.  </a:t>
            </a:r>
          </a:p>
          <a:p>
            <a:pPr marL="342900" indent="-342900" algn="just">
              <a:buFont typeface="Wingdings" pitchFamily="2" charset="2"/>
              <a:buChar char="Ø"/>
            </a:pPr>
            <a:endParaRPr lang="es-CL" sz="2000" dirty="0"/>
          </a:p>
        </p:txBody>
      </p:sp>
      <p:graphicFrame>
        <p:nvGraphicFramePr>
          <p:cNvPr id="4" name="3 Objeto"/>
          <p:cNvGraphicFramePr>
            <a:graphicFrameLocks noChangeAspect="1"/>
          </p:cNvGraphicFramePr>
          <p:nvPr>
            <p:extLst>
              <p:ext uri="{D42A27DB-BD31-4B8C-83A1-F6EECF244321}">
                <p14:modId xmlns:p14="http://schemas.microsoft.com/office/powerpoint/2010/main" val="3282824526"/>
              </p:ext>
            </p:extLst>
          </p:nvPr>
        </p:nvGraphicFramePr>
        <p:xfrm>
          <a:off x="8100392" y="116632"/>
          <a:ext cx="932922" cy="972411"/>
        </p:xfrm>
        <a:graphic>
          <a:graphicData uri="http://schemas.openxmlformats.org/presentationml/2006/ole">
            <mc:AlternateContent xmlns:mc="http://schemas.openxmlformats.org/markup-compatibility/2006">
              <mc:Choice xmlns:v="urn:schemas-microsoft-com:vml" Requires="v">
                <p:oleObj spid="_x0000_s3082"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16632"/>
                        <a:ext cx="932922" cy="97241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971843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1080120"/>
          </a:xfrm>
        </p:spPr>
        <p:txBody>
          <a:bodyPr>
            <a:normAutofit fontScale="90000"/>
          </a:bodyPr>
          <a:lstStyle/>
          <a:p>
            <a:pPr algn="l"/>
            <a:r>
              <a:rPr lang="es-CL" sz="3600" dirty="0"/>
              <a:t>Asignatura: Competencias Para El trabajo</a:t>
            </a:r>
            <a:br>
              <a:rPr lang="es-CL" sz="3600" dirty="0"/>
            </a:br>
            <a:r>
              <a:rPr lang="es-CL" sz="3600" dirty="0"/>
              <a:t>Tema: Concepto trabajo en Equipo</a:t>
            </a:r>
            <a:br>
              <a:rPr lang="es-CL" sz="3600" dirty="0"/>
            </a:br>
            <a:endParaRPr lang="es-CL" sz="3600" dirty="0"/>
          </a:p>
        </p:txBody>
      </p:sp>
      <p:sp>
        <p:nvSpPr>
          <p:cNvPr id="3" name="2 Subtítulo"/>
          <p:cNvSpPr>
            <a:spLocks noGrp="1"/>
          </p:cNvSpPr>
          <p:nvPr>
            <p:ph type="subTitle" idx="1"/>
          </p:nvPr>
        </p:nvSpPr>
        <p:spPr>
          <a:xfrm>
            <a:off x="533400" y="1988840"/>
            <a:ext cx="7854696" cy="2992296"/>
          </a:xfrm>
        </p:spPr>
        <p:txBody>
          <a:bodyPr>
            <a:noAutofit/>
          </a:bodyPr>
          <a:lstStyle/>
          <a:p>
            <a:pPr marL="342900" indent="-342900" algn="just">
              <a:buFont typeface="Arial" pitchFamily="34" charset="0"/>
              <a:buChar char="•"/>
            </a:pPr>
            <a:r>
              <a:rPr lang="es-CL" sz="2400" b="1" u="sng" dirty="0"/>
              <a:t>Construye confianza.</a:t>
            </a:r>
            <a:r>
              <a:rPr lang="es-CL" sz="2400" u="sng" dirty="0"/>
              <a:t> </a:t>
            </a:r>
            <a:r>
              <a:rPr lang="es-CL" sz="2400" dirty="0"/>
              <a:t>La confianza es el elemento principal del trabajo en equipo. Impulsa un ambiente donde todos los participantes conozcan las habilidades de los demás, entiendan sus roles y sepan cómo ayudarse mutuamente</a:t>
            </a:r>
          </a:p>
          <a:p>
            <a:pPr marL="342900" indent="-342900" algn="just">
              <a:buFont typeface="Arial" pitchFamily="34" charset="0"/>
              <a:buChar char="•"/>
            </a:pPr>
            <a:r>
              <a:rPr lang="es-CL" sz="2400" b="1" u="sng" dirty="0"/>
              <a:t>Establece objetivos comunes. </a:t>
            </a:r>
            <a:r>
              <a:rPr lang="es-CL" sz="2400" dirty="0"/>
              <a:t>Para que tus empleados trabajen en equipo deben perseguir las mismas metas. Por ello, es importante que comuniques la misión de la empresa de manera uniforme y que definas cómo cada miembro y departamento puede contribuir a cumplirla</a:t>
            </a:r>
          </a:p>
        </p:txBody>
      </p:sp>
      <p:graphicFrame>
        <p:nvGraphicFramePr>
          <p:cNvPr id="4" name="3 Objeto"/>
          <p:cNvGraphicFramePr>
            <a:graphicFrameLocks noChangeAspect="1"/>
          </p:cNvGraphicFramePr>
          <p:nvPr>
            <p:extLst>
              <p:ext uri="{D42A27DB-BD31-4B8C-83A1-F6EECF244321}">
                <p14:modId xmlns:p14="http://schemas.microsoft.com/office/powerpoint/2010/main" val="3282824526"/>
              </p:ext>
            </p:extLst>
          </p:nvPr>
        </p:nvGraphicFramePr>
        <p:xfrm>
          <a:off x="8100392" y="116632"/>
          <a:ext cx="932922" cy="972411"/>
        </p:xfrm>
        <a:graphic>
          <a:graphicData uri="http://schemas.openxmlformats.org/presentationml/2006/ole">
            <mc:AlternateContent xmlns:mc="http://schemas.openxmlformats.org/markup-compatibility/2006">
              <mc:Choice xmlns:v="urn:schemas-microsoft-com:vml" Requires="v">
                <p:oleObj spid="_x0000_s4106"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16632"/>
                        <a:ext cx="932922" cy="97241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971843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1080120"/>
          </a:xfrm>
        </p:spPr>
        <p:txBody>
          <a:bodyPr>
            <a:normAutofit fontScale="90000"/>
          </a:bodyPr>
          <a:lstStyle/>
          <a:p>
            <a:pPr algn="l"/>
            <a:r>
              <a:rPr lang="es-CL" sz="3600" dirty="0"/>
              <a:t>Asignatura: Competencias Para El trabajo</a:t>
            </a:r>
            <a:br>
              <a:rPr lang="es-CL" sz="3600" dirty="0"/>
            </a:br>
            <a:r>
              <a:rPr lang="es-CL" sz="3600" dirty="0"/>
              <a:t>Tema: Concepto trabajo en Equipo</a:t>
            </a:r>
            <a:br>
              <a:rPr lang="es-CL" sz="3600" dirty="0"/>
            </a:br>
            <a:endParaRPr lang="es-CL" sz="3600" dirty="0"/>
          </a:p>
        </p:txBody>
      </p:sp>
      <p:sp>
        <p:nvSpPr>
          <p:cNvPr id="3" name="2 Subtítulo"/>
          <p:cNvSpPr>
            <a:spLocks noGrp="1"/>
          </p:cNvSpPr>
          <p:nvPr>
            <p:ph type="subTitle" idx="1"/>
          </p:nvPr>
        </p:nvSpPr>
        <p:spPr>
          <a:xfrm>
            <a:off x="533400" y="1700808"/>
            <a:ext cx="7854696" cy="3280328"/>
          </a:xfrm>
        </p:spPr>
        <p:txBody>
          <a:bodyPr>
            <a:noAutofit/>
          </a:bodyPr>
          <a:lstStyle/>
          <a:p>
            <a:pPr marL="342900" indent="-342900" algn="just">
              <a:buFont typeface="Arial" pitchFamily="34" charset="0"/>
              <a:buChar char="•"/>
            </a:pPr>
            <a:r>
              <a:rPr lang="es-CL" sz="2400" b="1" u="sng" dirty="0"/>
              <a:t>Crea un sentido de pertenencia</a:t>
            </a:r>
            <a:r>
              <a:rPr lang="es-CL" sz="2400" b="1" dirty="0"/>
              <a:t>. </a:t>
            </a:r>
            <a:r>
              <a:rPr lang="es-CL" sz="2400" dirty="0"/>
              <a:t>Los seres humanos necesitamos sentirnos parte de algo; por eso, el factor más poderoso en la creación de equipos es el desarrollo de una identidad común. Define qué identifica a tus equipos, fija valores y haz que cada miembro esté consciente de su impacto en el equipo</a:t>
            </a:r>
          </a:p>
          <a:p>
            <a:pPr marL="342900" indent="-342900" algn="just">
              <a:buFont typeface="Arial" pitchFamily="34" charset="0"/>
              <a:buChar char="•"/>
            </a:pPr>
            <a:r>
              <a:rPr lang="es-CL" sz="2400" b="1" u="sng" dirty="0"/>
              <a:t>Involucra a tu gente en las decisiones</a:t>
            </a:r>
            <a:r>
              <a:rPr lang="es-CL" sz="2400" b="1" dirty="0"/>
              <a:t>. </a:t>
            </a:r>
            <a:r>
              <a:rPr lang="es-CL" sz="2400" dirty="0"/>
              <a:t>Nada afecta más un trabajo en equipo que el hecho de que las decisiones sean tomadas por un líder autócrata. Para evitarlo, impulsa la generación de ideas, abre tu mente y motiva a cada empleado a compartir su opinión. Si tienes esta retroalimentación, será más fácil implementar cualquier cambio o estrategia.</a:t>
            </a:r>
          </a:p>
        </p:txBody>
      </p:sp>
      <p:graphicFrame>
        <p:nvGraphicFramePr>
          <p:cNvPr id="4" name="3 Objeto"/>
          <p:cNvGraphicFramePr>
            <a:graphicFrameLocks noChangeAspect="1"/>
          </p:cNvGraphicFramePr>
          <p:nvPr>
            <p:extLst>
              <p:ext uri="{D42A27DB-BD31-4B8C-83A1-F6EECF244321}">
                <p14:modId xmlns:p14="http://schemas.microsoft.com/office/powerpoint/2010/main" val="3282824526"/>
              </p:ext>
            </p:extLst>
          </p:nvPr>
        </p:nvGraphicFramePr>
        <p:xfrm>
          <a:off x="8100392" y="116632"/>
          <a:ext cx="932922" cy="972411"/>
        </p:xfrm>
        <a:graphic>
          <a:graphicData uri="http://schemas.openxmlformats.org/presentationml/2006/ole">
            <mc:AlternateContent xmlns:mc="http://schemas.openxmlformats.org/markup-compatibility/2006">
              <mc:Choice xmlns:v="urn:schemas-microsoft-com:vml" Requires="v">
                <p:oleObj spid="_x0000_s5131"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16632"/>
                        <a:ext cx="932922" cy="97241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971843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1080120"/>
          </a:xfrm>
        </p:spPr>
        <p:txBody>
          <a:bodyPr>
            <a:normAutofit fontScale="90000"/>
          </a:bodyPr>
          <a:lstStyle/>
          <a:p>
            <a:pPr algn="l"/>
            <a:r>
              <a:rPr lang="es-CL" sz="3600" dirty="0"/>
              <a:t>Asignatura: Competencias Para El trabajo</a:t>
            </a:r>
            <a:br>
              <a:rPr lang="es-CL" sz="3600" dirty="0"/>
            </a:br>
            <a:r>
              <a:rPr lang="es-CL" sz="3600" dirty="0"/>
              <a:t>Tema: Concepto trabajo en Equipo</a:t>
            </a:r>
            <a:br>
              <a:rPr lang="es-CL" sz="3600" dirty="0"/>
            </a:br>
            <a:endParaRPr lang="es-CL" sz="3600" dirty="0"/>
          </a:p>
        </p:txBody>
      </p:sp>
      <p:sp>
        <p:nvSpPr>
          <p:cNvPr id="3" name="2 Subtítulo"/>
          <p:cNvSpPr>
            <a:spLocks noGrp="1"/>
          </p:cNvSpPr>
          <p:nvPr>
            <p:ph type="subTitle" idx="1"/>
          </p:nvPr>
        </p:nvSpPr>
        <p:spPr>
          <a:xfrm>
            <a:off x="533400" y="1700808"/>
            <a:ext cx="7854696" cy="3280328"/>
          </a:xfrm>
        </p:spPr>
        <p:txBody>
          <a:bodyPr>
            <a:noAutofit/>
          </a:bodyPr>
          <a:lstStyle/>
          <a:p>
            <a:pPr marL="342900" indent="-342900" algn="just">
              <a:buFont typeface="Arial" pitchFamily="34" charset="0"/>
              <a:buChar char="•"/>
            </a:pPr>
            <a:r>
              <a:rPr lang="es-CL" sz="2400" b="1" u="sng" dirty="0"/>
              <a:t>Haz que haya un entendimiento entre las partes. </a:t>
            </a:r>
            <a:r>
              <a:rPr lang="es-CL" sz="2400" dirty="0"/>
              <a:t>Es muy fácil criticar o subestimar el trabajo de los demás cuando uno no lo conoce o no lo ha ejecutado. Para crear empatía entre tus trabajadores, realiza ejercicios de rotación entre áreas. Así cada miembro sabrá en qué consiste la labor del otro y cómo puede contribuir a hacerlo mejor.</a:t>
            </a:r>
          </a:p>
          <a:p>
            <a:pPr marL="342900" indent="-342900" algn="just">
              <a:buFont typeface="Arial" pitchFamily="34" charset="0"/>
              <a:buChar char="•"/>
            </a:pPr>
            <a:r>
              <a:rPr lang="es-CL" sz="2400" b="1" u="sng" dirty="0"/>
              <a:t>Motiva la responsabilidad y el compromiso mutuo.</a:t>
            </a:r>
            <a:r>
              <a:rPr lang="es-CL" sz="2400" u="sng" dirty="0"/>
              <a:t> </a:t>
            </a:r>
            <a:r>
              <a:rPr lang="es-CL" sz="2400" dirty="0"/>
              <a:t>Cuando una persona es parte de un equipo, sabe que los logros o fracasos son responsabilidad de todos y cada uno de los miembros. No fomentes la mentalidad de “éste no es mi problema”; haz que los problemas y los aciertos sean compartidos</a:t>
            </a:r>
          </a:p>
          <a:p>
            <a:pPr algn="just"/>
            <a:endParaRPr lang="es-CL" sz="2400" dirty="0"/>
          </a:p>
        </p:txBody>
      </p:sp>
      <p:graphicFrame>
        <p:nvGraphicFramePr>
          <p:cNvPr id="4" name="3 Objeto"/>
          <p:cNvGraphicFramePr>
            <a:graphicFrameLocks noChangeAspect="1"/>
          </p:cNvGraphicFramePr>
          <p:nvPr>
            <p:extLst>
              <p:ext uri="{D42A27DB-BD31-4B8C-83A1-F6EECF244321}">
                <p14:modId xmlns:p14="http://schemas.microsoft.com/office/powerpoint/2010/main" val="3282824526"/>
              </p:ext>
            </p:extLst>
          </p:nvPr>
        </p:nvGraphicFramePr>
        <p:xfrm>
          <a:off x="8100392" y="116632"/>
          <a:ext cx="932922" cy="972411"/>
        </p:xfrm>
        <a:graphic>
          <a:graphicData uri="http://schemas.openxmlformats.org/presentationml/2006/ole">
            <mc:AlternateContent xmlns:mc="http://schemas.openxmlformats.org/markup-compatibility/2006">
              <mc:Choice xmlns:v="urn:schemas-microsoft-com:vml" Requires="v">
                <p:oleObj spid="_x0000_s6155"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16632"/>
                        <a:ext cx="932922" cy="97241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971843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1080120"/>
          </a:xfrm>
        </p:spPr>
        <p:txBody>
          <a:bodyPr>
            <a:normAutofit fontScale="90000"/>
          </a:bodyPr>
          <a:lstStyle/>
          <a:p>
            <a:pPr algn="l"/>
            <a:r>
              <a:rPr lang="es-CL" sz="3600" dirty="0"/>
              <a:t>Asignatura: Competencias Para El trabajo</a:t>
            </a:r>
            <a:br>
              <a:rPr lang="es-CL" sz="3600" dirty="0"/>
            </a:br>
            <a:r>
              <a:rPr lang="es-CL" sz="3600" dirty="0"/>
              <a:t>Tema: Concepto trabajo en Equipo</a:t>
            </a:r>
            <a:br>
              <a:rPr lang="es-CL" sz="3600" dirty="0"/>
            </a:br>
            <a:endParaRPr lang="es-CL" sz="3600" dirty="0"/>
          </a:p>
        </p:txBody>
      </p:sp>
      <p:sp>
        <p:nvSpPr>
          <p:cNvPr id="3" name="2 Subtítulo"/>
          <p:cNvSpPr>
            <a:spLocks noGrp="1"/>
          </p:cNvSpPr>
          <p:nvPr>
            <p:ph type="subTitle" idx="1"/>
          </p:nvPr>
        </p:nvSpPr>
        <p:spPr>
          <a:xfrm>
            <a:off x="533400" y="1988840"/>
            <a:ext cx="7854696" cy="2992296"/>
          </a:xfrm>
        </p:spPr>
        <p:txBody>
          <a:bodyPr>
            <a:noAutofit/>
          </a:bodyPr>
          <a:lstStyle/>
          <a:p>
            <a:pPr marL="342900" indent="-342900" algn="just">
              <a:buFont typeface="Arial" pitchFamily="34" charset="0"/>
              <a:buChar char="•"/>
            </a:pPr>
            <a:r>
              <a:rPr lang="es-CL" sz="2400" b="1" u="sng" dirty="0"/>
              <a:t>Impulsa la comunicación. </a:t>
            </a:r>
            <a:r>
              <a:rPr lang="es-CL" sz="2400" dirty="0"/>
              <a:t>La única manera de que todos los miembros trabajen como una orquesta es que existan los canales de comunicación adecuados. Los verdaderos equipos se escuchan y retroalimentan. Están dispuestos a cambiar de opinión y a crear estrategias en conjunto.</a:t>
            </a:r>
          </a:p>
          <a:p>
            <a:pPr marL="342900" indent="-342900" algn="just">
              <a:buFont typeface="Arial" pitchFamily="34" charset="0"/>
              <a:buChar char="•"/>
            </a:pPr>
            <a:r>
              <a:rPr lang="es-CL" sz="2400" b="1" u="sng" dirty="0"/>
              <a:t>Aprovecha la diversidad. </a:t>
            </a:r>
            <a:r>
              <a:rPr lang="es-CL" sz="2400" dirty="0"/>
              <a:t>Un equipo de trabajo homogéneo puede operar con eficiencia pero sin mucha innovación. Al momento de crear tus equipos procura que haya personalidades e intereses distintos, pero que se compartan valores y un compromiso con la empresa</a:t>
            </a:r>
          </a:p>
          <a:p>
            <a:pPr algn="just"/>
            <a:endParaRPr lang="es-CL" sz="2400" dirty="0"/>
          </a:p>
        </p:txBody>
      </p:sp>
      <p:graphicFrame>
        <p:nvGraphicFramePr>
          <p:cNvPr id="4" name="3 Objeto"/>
          <p:cNvGraphicFramePr>
            <a:graphicFrameLocks noChangeAspect="1"/>
          </p:cNvGraphicFramePr>
          <p:nvPr>
            <p:extLst>
              <p:ext uri="{D42A27DB-BD31-4B8C-83A1-F6EECF244321}">
                <p14:modId xmlns:p14="http://schemas.microsoft.com/office/powerpoint/2010/main" val="3282824526"/>
              </p:ext>
            </p:extLst>
          </p:nvPr>
        </p:nvGraphicFramePr>
        <p:xfrm>
          <a:off x="8100392" y="116632"/>
          <a:ext cx="932922" cy="972411"/>
        </p:xfrm>
        <a:graphic>
          <a:graphicData uri="http://schemas.openxmlformats.org/presentationml/2006/ole">
            <mc:AlternateContent xmlns:mc="http://schemas.openxmlformats.org/markup-compatibility/2006">
              <mc:Choice xmlns:v="urn:schemas-microsoft-com:vml" Requires="v">
                <p:oleObj spid="_x0000_s7179"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16632"/>
                        <a:ext cx="932922" cy="97241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971843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1080120"/>
          </a:xfrm>
        </p:spPr>
        <p:txBody>
          <a:bodyPr>
            <a:normAutofit fontScale="90000"/>
          </a:bodyPr>
          <a:lstStyle/>
          <a:p>
            <a:pPr algn="l"/>
            <a:r>
              <a:rPr lang="es-CL" sz="3600" dirty="0"/>
              <a:t>Asignatura: Competencias Para El trabajo</a:t>
            </a:r>
            <a:br>
              <a:rPr lang="es-CL" sz="3600" dirty="0"/>
            </a:br>
            <a:r>
              <a:rPr lang="es-CL" sz="3600" dirty="0"/>
              <a:t>Tema: Concepto trabajo en Equipo</a:t>
            </a:r>
            <a:br>
              <a:rPr lang="es-CL" sz="3600" dirty="0"/>
            </a:br>
            <a:endParaRPr lang="es-CL" sz="3600" dirty="0"/>
          </a:p>
        </p:txBody>
      </p:sp>
      <p:sp>
        <p:nvSpPr>
          <p:cNvPr id="3" name="2 Subtítulo"/>
          <p:cNvSpPr>
            <a:spLocks noGrp="1"/>
          </p:cNvSpPr>
          <p:nvPr>
            <p:ph type="subTitle" idx="1"/>
          </p:nvPr>
        </p:nvSpPr>
        <p:spPr>
          <a:xfrm>
            <a:off x="533400" y="1700808"/>
            <a:ext cx="7854696" cy="3280328"/>
          </a:xfrm>
        </p:spPr>
        <p:txBody>
          <a:bodyPr>
            <a:noAutofit/>
          </a:bodyPr>
          <a:lstStyle/>
          <a:p>
            <a:pPr marL="342900" indent="-342900" algn="just">
              <a:buFont typeface="Arial" pitchFamily="34" charset="0"/>
              <a:buChar char="•"/>
            </a:pPr>
            <a:r>
              <a:rPr lang="es-CL" sz="2400" b="1" u="sng" dirty="0"/>
              <a:t>Celebra los éxitos grupales. </a:t>
            </a:r>
            <a:r>
              <a:rPr lang="es-CL" sz="2400" dirty="0"/>
              <a:t>Aunque es importante también reconocer el trabajo individual, es clave que las recompensas se den por resultados en equipo. Cuando algo sale bien, reúne a todos los implicados y agradéceles su trabajo. Procura destacar el papel de cada uno, pero celebrar el resultado grupal.</a:t>
            </a:r>
          </a:p>
          <a:p>
            <a:pPr marL="342900" indent="-342900" algn="just">
              <a:buFont typeface="Arial" pitchFamily="34" charset="0"/>
              <a:buChar char="•"/>
            </a:pPr>
            <a:r>
              <a:rPr lang="es-CL" sz="2400" b="1" u="sng" dirty="0"/>
              <a:t>Sé un líder.</a:t>
            </a:r>
            <a:r>
              <a:rPr lang="es-CL" sz="2400" u="sng" dirty="0"/>
              <a:t> </a:t>
            </a:r>
            <a:r>
              <a:rPr lang="es-CL" sz="2400" dirty="0"/>
              <a:t>Todo equipo de trabajo necesita un líder que guíe y reúna los esfuerzos individuales. No te “laves las manos” y sé parte del equipo. Como líder tendrás que llegar a consensos y tomar decisiones, con base en las ideas y opiniones de tu equipo.</a:t>
            </a:r>
          </a:p>
          <a:p>
            <a:pPr algn="just"/>
            <a:endParaRPr lang="es-CL" sz="2400" dirty="0"/>
          </a:p>
        </p:txBody>
      </p:sp>
      <p:graphicFrame>
        <p:nvGraphicFramePr>
          <p:cNvPr id="4" name="3 Objeto"/>
          <p:cNvGraphicFramePr>
            <a:graphicFrameLocks noChangeAspect="1"/>
          </p:cNvGraphicFramePr>
          <p:nvPr>
            <p:extLst>
              <p:ext uri="{D42A27DB-BD31-4B8C-83A1-F6EECF244321}">
                <p14:modId xmlns:p14="http://schemas.microsoft.com/office/powerpoint/2010/main" val="3282824526"/>
              </p:ext>
            </p:extLst>
          </p:nvPr>
        </p:nvGraphicFramePr>
        <p:xfrm>
          <a:off x="8100392" y="116632"/>
          <a:ext cx="932922" cy="972411"/>
        </p:xfrm>
        <a:graphic>
          <a:graphicData uri="http://schemas.openxmlformats.org/presentationml/2006/ole">
            <mc:AlternateContent xmlns:mc="http://schemas.openxmlformats.org/markup-compatibility/2006">
              <mc:Choice xmlns:v="urn:schemas-microsoft-com:vml" Requires="v">
                <p:oleObj spid="_x0000_s8203"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16632"/>
                        <a:ext cx="932922" cy="97241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971843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258</TotalTime>
  <Words>1274</Words>
  <Application>Microsoft Office PowerPoint</Application>
  <PresentationFormat>Presentación en pantalla (4:3)</PresentationFormat>
  <Paragraphs>59</Paragraphs>
  <Slides>12</Slides>
  <Notes>0</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0</vt:i4>
      </vt:variant>
      <vt:variant>
        <vt:lpstr>Títulos de diapositiva</vt:lpstr>
      </vt:variant>
      <vt:variant>
        <vt:i4>12</vt:i4>
      </vt:variant>
    </vt:vector>
  </HeadingPairs>
  <TitlesOfParts>
    <vt:vector size="18" baseType="lpstr">
      <vt:lpstr>Arial</vt:lpstr>
      <vt:lpstr>Calibri</vt:lpstr>
      <vt:lpstr>Calibri Light</vt:lpstr>
      <vt:lpstr>Times New Roman</vt:lpstr>
      <vt:lpstr>Wingdings</vt:lpstr>
      <vt:lpstr>Tema de Office</vt:lpstr>
      <vt:lpstr>Profesor: Felipe Campos Romero  Asignatura: Competencias Para El trabajo  </vt:lpstr>
      <vt:lpstr>Asignatura: Competencias Para El trabajo Tema: Concepto trabajo en Equipo </vt:lpstr>
      <vt:lpstr>Asignatura: Competencias Para El trabajo Tema: Concepto trabajo en Equipo </vt:lpstr>
      <vt:lpstr>Asignatura: Competencias Para El trabajo Tema: Concepto trabajo en Equipo </vt:lpstr>
      <vt:lpstr>Asignatura: Competencias Para El trabajo Tema: Concepto trabajo en Equipo </vt:lpstr>
      <vt:lpstr>Asignatura: Competencias Para El trabajo Tema: Concepto trabajo en Equipo </vt:lpstr>
      <vt:lpstr>Asignatura: Competencias Para El trabajo Tema: Concepto trabajo en Equipo </vt:lpstr>
      <vt:lpstr>Asignatura: Competencias Para El trabajo Tema: Concepto trabajo en Equipo </vt:lpstr>
      <vt:lpstr>Asignatura: Competencias Para El trabajo Tema: Concepto trabajo en Equipo </vt:lpstr>
      <vt:lpstr>Asignatura: Competencias Para El trabajo Tema: Concepto trabajo en Equipo </vt:lpstr>
      <vt:lpstr>Asignatura: Competencias Para El trabajo Tema: Concepto trabajo en Equipo </vt:lpstr>
      <vt:lpstr>Asignatura: Competencias Para El trabajo Tema: Concepto trabajo en Equipo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Profesor: Felipe Campos Romero  Asignatura: Competencias Para El trabajo</dc:title>
  <dc:creator>FELIPE</dc:creator>
  <cp:lastModifiedBy>Padres</cp:lastModifiedBy>
  <cp:revision>19</cp:revision>
  <dcterms:created xsi:type="dcterms:W3CDTF">2020-03-04T01:56:50Z</dcterms:created>
  <dcterms:modified xsi:type="dcterms:W3CDTF">2020-04-01T20:56:16Z</dcterms:modified>
</cp:coreProperties>
</file>