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3" r:id="rId18"/>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AA08E29D-F491-4A8B-AEA5-A94B4F656CE8}" type="datetimeFigureOut">
              <a:rPr lang="es-CL" smtClean="0"/>
              <a:t>18-03-2020</a:t>
            </a:fld>
            <a:endParaRPr lang="es-CL"/>
          </a:p>
        </p:txBody>
      </p:sp>
      <p:sp>
        <p:nvSpPr>
          <p:cNvPr id="19" name="Footer Placeholder 18"/>
          <p:cNvSpPr>
            <a:spLocks noGrp="1"/>
          </p:cNvSpPr>
          <p:nvPr>
            <p:ph type="ftr" sz="quarter" idx="11"/>
          </p:nvPr>
        </p:nvSpPr>
        <p:spPr/>
        <p:txBody>
          <a:bodyPr/>
          <a:lstStyle/>
          <a:p>
            <a:endParaRPr lang="es-CL"/>
          </a:p>
        </p:txBody>
      </p:sp>
      <p:sp>
        <p:nvSpPr>
          <p:cNvPr id="27" name="Slide Number Placeholder 26"/>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18-03-2020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18-03-2020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18-03-2020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Date Placeholder 3"/>
          <p:cNvSpPr>
            <a:spLocks noGrp="1"/>
          </p:cNvSpPr>
          <p:nvPr>
            <p:ph type="dt" sz="half" idx="10"/>
          </p:nvPr>
        </p:nvSpPr>
        <p:spPr/>
        <p:txBody>
          <a:bodyPr/>
          <a:lstStyle/>
          <a:p>
            <a:fld id="{AA08E29D-F491-4A8B-AEA5-A94B4F656CE8}" type="datetimeFigureOut">
              <a:rPr lang="es-CL" smtClean="0"/>
              <a:t>18-03-2020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18-03-2020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Date Placeholder 6"/>
          <p:cNvSpPr>
            <a:spLocks noGrp="1"/>
          </p:cNvSpPr>
          <p:nvPr>
            <p:ph type="dt" sz="half" idx="10"/>
          </p:nvPr>
        </p:nvSpPr>
        <p:spPr/>
        <p:txBody>
          <a:bodyPr/>
          <a:lstStyle/>
          <a:p>
            <a:fld id="{AA08E29D-F491-4A8B-AEA5-A94B4F656CE8}" type="datetimeFigureOut">
              <a:rPr lang="es-CL" smtClean="0"/>
              <a:t>18-03-2020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Date Placeholder 2"/>
          <p:cNvSpPr>
            <a:spLocks noGrp="1"/>
          </p:cNvSpPr>
          <p:nvPr>
            <p:ph type="dt" sz="half" idx="10"/>
          </p:nvPr>
        </p:nvSpPr>
        <p:spPr/>
        <p:txBody>
          <a:bodyPr/>
          <a:lstStyle/>
          <a:p>
            <a:fld id="{AA08E29D-F491-4A8B-AEA5-A94B4F656CE8}" type="datetimeFigureOut">
              <a:rPr lang="es-CL" smtClean="0"/>
              <a:t>18-03-2020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8E29D-F491-4A8B-AEA5-A94B4F656CE8}" type="datetimeFigureOut">
              <a:rPr lang="es-CL" smtClean="0"/>
              <a:t>18-03-2020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18-03-2020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Date Placeholder 4"/>
          <p:cNvSpPr>
            <a:spLocks noGrp="1"/>
          </p:cNvSpPr>
          <p:nvPr>
            <p:ph type="dt" sz="half" idx="10"/>
          </p:nvPr>
        </p:nvSpPr>
        <p:spPr/>
        <p:txBody>
          <a:bodyPr/>
          <a:lstStyle/>
          <a:p>
            <a:fld id="{AA08E29D-F491-4A8B-AEA5-A94B4F656CE8}" type="datetimeFigureOut">
              <a:rPr lang="es-CL" smtClean="0"/>
              <a:t>18-03-2020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8077200" y="6356350"/>
            <a:ext cx="609600" cy="365125"/>
          </a:xfrm>
        </p:spPr>
        <p:txBody>
          <a:bodyPr/>
          <a:lstStyle/>
          <a:p>
            <a:fld id="{D7D1A486-94F2-467C-A580-D661D4182E85}" type="slidenum">
              <a:rPr lang="es-CL" smtClean="0"/>
              <a:t>‹Nº›</a:t>
            </a:fld>
            <a:endParaRPr lang="es-C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08E29D-F491-4A8B-AEA5-A94B4F656CE8}" type="datetimeFigureOut">
              <a:rPr lang="es-CL" smtClean="0"/>
              <a:t>18-03-2020</a:t>
            </a:fld>
            <a:endParaRPr lang="es-C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D1A486-94F2-467C-A580-D661D4182E85}" type="slidenum">
              <a:rPr lang="es-CL" smtClean="0"/>
              <a:t>‹Nº›</a:t>
            </a:fld>
            <a:endParaRPr lang="es-C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blog.peoplenext.com.mx/6-errores-comunes-en-el-proceso-de-reclutamiento-y-seleccion-de-personal"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blog.peoplenext.com.mx/5-metodos-para-desarrollar-y-fortalecer-competencias-laborales-de-tus-empleado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blog.peoplenext.com.mx/7-errores-comunes-al-establecer-objetivos-estrategico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3400" y="1628800"/>
            <a:ext cx="7854696" cy="4392488"/>
          </a:xfrm>
        </p:spPr>
        <p:txBody>
          <a:bodyPr/>
          <a:lstStyle/>
          <a:p>
            <a:pPr algn="ctr"/>
            <a:r>
              <a:rPr lang="es-CL" sz="7200" b="1" dirty="0"/>
              <a:t>BIENVENIDOS </a:t>
            </a:r>
          </a:p>
          <a:p>
            <a:pPr algn="ctr"/>
            <a:r>
              <a:rPr lang="es-CL" b="1" dirty="0"/>
              <a:t>Estudiantes</a:t>
            </a:r>
          </a:p>
          <a:p>
            <a:pPr algn="ctr"/>
            <a:r>
              <a:rPr lang="es-CL" dirty="0"/>
              <a:t>Al AÑO ESCOLAR</a:t>
            </a:r>
          </a:p>
          <a:p>
            <a:pPr algn="ctr"/>
            <a:r>
              <a:rPr lang="es-CL" sz="6600" dirty="0">
                <a:latin typeface="Algerian" pitchFamily="82" charset="0"/>
                <a:cs typeface="Arial" pitchFamily="34" charset="0"/>
              </a:rPr>
              <a:t>2020</a:t>
            </a:r>
          </a:p>
        </p:txBody>
      </p:sp>
    </p:spTree>
    <p:extLst>
      <p:ext uri="{BB962C8B-B14F-4D97-AF65-F5344CB8AC3E}">
        <p14:creationId xmlns:p14="http://schemas.microsoft.com/office/powerpoint/2010/main" val="3015723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556792"/>
            <a:ext cx="7854696" cy="4464496"/>
          </a:xfrm>
        </p:spPr>
        <p:txBody>
          <a:bodyPr>
            <a:normAutofit fontScale="92500" lnSpcReduction="20000"/>
          </a:bodyPr>
          <a:lstStyle/>
          <a:p>
            <a:pPr algn="ctr"/>
            <a:r>
              <a:rPr lang="es-CL" dirty="0"/>
              <a:t>Capacidad de Análisis de datos y reportes.</a:t>
            </a:r>
          </a:p>
          <a:p>
            <a:pPr algn="ctr"/>
            <a:endParaRPr lang="es-CL" dirty="0"/>
          </a:p>
          <a:p>
            <a:pPr algn="just"/>
            <a:r>
              <a:rPr lang="es-CL" b="1" dirty="0"/>
              <a:t>La información es uno de los recursos más importantes para tu empresa</a:t>
            </a:r>
            <a:r>
              <a:rPr lang="es-CL" dirty="0"/>
              <a:t>, por este motivo una de las competencias laborales que deben tomarse en cuenta durante el </a:t>
            </a:r>
            <a:r>
              <a:rPr lang="es-CL" dirty="0">
                <a:hlinkClick r:id="rId2"/>
              </a:rPr>
              <a:t>proceso de reclutamiento</a:t>
            </a:r>
            <a:r>
              <a:rPr lang="es-CL" dirty="0"/>
              <a:t> es la capacidad del profesional para analizar la información que le es suministrada.</a:t>
            </a:r>
          </a:p>
          <a:p>
            <a:pPr algn="just"/>
            <a:r>
              <a:rPr lang="es-CL" dirty="0"/>
              <a:t>Otra parte muy importante, es tener la habilidad para generar reportes que dejen cada tarea registrada correctamente, que posea un lenguaje técnico, con contenido claro y específico; además de los respectivos análisis que son de gran utilidad, sobre todo a nivel cuantitativo.</a:t>
            </a:r>
          </a:p>
          <a:p>
            <a:pPr algn="ctr"/>
            <a:endParaRPr lang="es-CL" dirty="0"/>
          </a:p>
        </p:txBody>
      </p:sp>
    </p:spTree>
    <p:extLst>
      <p:ext uri="{BB962C8B-B14F-4D97-AF65-F5344CB8AC3E}">
        <p14:creationId xmlns:p14="http://schemas.microsoft.com/office/powerpoint/2010/main" val="133849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556792"/>
            <a:ext cx="7854696" cy="3960440"/>
          </a:xfrm>
        </p:spPr>
        <p:txBody>
          <a:bodyPr>
            <a:normAutofit lnSpcReduction="10000"/>
          </a:bodyPr>
          <a:lstStyle/>
          <a:p>
            <a:pPr algn="ctr"/>
            <a:r>
              <a:rPr lang="es-CL" dirty="0"/>
              <a:t>Habilidad Para Tomar Decisiones.</a:t>
            </a:r>
          </a:p>
          <a:p>
            <a:pPr algn="ctr"/>
            <a:endParaRPr lang="es-CL" dirty="0"/>
          </a:p>
          <a:p>
            <a:pPr algn="just"/>
            <a:r>
              <a:rPr lang="es-CL" dirty="0"/>
              <a:t>El trabajo en equipo es importante dentro de una empresa, sin embargo, un candidato debe mostrar la habilidad de tener cierta independencia para tomar decisiones que le permitan resolver asuntos de su incumbencia sin tener que acudir a su jefe inmediato o si bien, ser capaz de ofrecer soluciones que se identifiquen con su área de trabajo y de esta manera no generar un atraso en sus funciones y en su empresa.</a:t>
            </a:r>
          </a:p>
        </p:txBody>
      </p:sp>
    </p:spTree>
    <p:extLst>
      <p:ext uri="{BB962C8B-B14F-4D97-AF65-F5344CB8AC3E}">
        <p14:creationId xmlns:p14="http://schemas.microsoft.com/office/powerpoint/2010/main" val="133849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556792"/>
            <a:ext cx="7854696" cy="4392488"/>
          </a:xfrm>
        </p:spPr>
        <p:txBody>
          <a:bodyPr>
            <a:normAutofit fontScale="92500" lnSpcReduction="10000"/>
          </a:bodyPr>
          <a:lstStyle/>
          <a:p>
            <a:pPr algn="ctr"/>
            <a:r>
              <a:rPr lang="es-CL" dirty="0"/>
              <a:t>Orientación Al Público o al Cliente </a:t>
            </a:r>
          </a:p>
          <a:p>
            <a:pPr algn="ctr"/>
            <a:endParaRPr lang="es-CL" dirty="0"/>
          </a:p>
          <a:p>
            <a:pPr algn="just"/>
            <a:r>
              <a:rPr lang="es-CL" dirty="0"/>
              <a:t>La orientación al cliente no es una opción cuando se trata de lograr una alta competitividad en el mercado, es una obligación. Un candidato con habilidades laborales en atención al cliente que realmente atienda las necesidades de los mismos será mucho más productivo dentro de la organización y capaz de alcanzar mejores resultados. </a:t>
            </a:r>
          </a:p>
          <a:p>
            <a:pPr algn="just"/>
            <a:r>
              <a:rPr lang="es-CL" dirty="0"/>
              <a:t>Esto aplica no solo para los clientes externos que compran su producto, también es importante que el candidato mantenga una buena actitud y disposición con los clientes a nivel interno.</a:t>
            </a:r>
          </a:p>
          <a:p>
            <a:pPr algn="ctr"/>
            <a:endParaRPr lang="es-CL" dirty="0"/>
          </a:p>
        </p:txBody>
      </p:sp>
    </p:spTree>
    <p:extLst>
      <p:ext uri="{BB962C8B-B14F-4D97-AF65-F5344CB8AC3E}">
        <p14:creationId xmlns:p14="http://schemas.microsoft.com/office/powerpoint/2010/main" val="133849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556792"/>
            <a:ext cx="7854696" cy="4680520"/>
          </a:xfrm>
        </p:spPr>
        <p:txBody>
          <a:bodyPr>
            <a:normAutofit fontScale="92500" lnSpcReduction="20000"/>
          </a:bodyPr>
          <a:lstStyle/>
          <a:p>
            <a:pPr algn="ctr"/>
            <a:r>
              <a:rPr lang="es-CL" dirty="0"/>
              <a:t>Creatividad e Innovación.</a:t>
            </a:r>
          </a:p>
          <a:p>
            <a:pPr algn="ctr"/>
            <a:endParaRPr lang="es-CL" dirty="0"/>
          </a:p>
          <a:p>
            <a:pPr algn="just"/>
            <a:r>
              <a:rPr lang="es-CL" dirty="0"/>
              <a:t>Los colaboradores deben ser agentes de cambio dentro de las organizaciones; por suerte, los profesionales de hoy día salen de sus aulas de clase con ideas frescas e innovadoras que si son bien aprovechadas, pueden ayudar a su organización a mantenerse en la vanguardia.</a:t>
            </a:r>
          </a:p>
          <a:p>
            <a:pPr algn="just"/>
            <a:r>
              <a:rPr lang="es-CL" dirty="0"/>
              <a:t>Esta es una capacidad laboral muy importante en cualquier profesional, no solo se trata de proponer nuevas herramientas que le permitan a su organización mejorar sus procesos, sino también de saber comunicarlas, ser capaz de ponerlas en marcha y presentar planes de acción que le permitan llevar un control y medir los resultados obtenidos.</a:t>
            </a:r>
          </a:p>
          <a:p>
            <a:pPr algn="ctr"/>
            <a:endParaRPr lang="es-CL" dirty="0"/>
          </a:p>
        </p:txBody>
      </p:sp>
    </p:spTree>
    <p:extLst>
      <p:ext uri="{BB962C8B-B14F-4D97-AF65-F5344CB8AC3E}">
        <p14:creationId xmlns:p14="http://schemas.microsoft.com/office/powerpoint/2010/main" val="133849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556792"/>
            <a:ext cx="7854696" cy="4536504"/>
          </a:xfrm>
        </p:spPr>
        <p:txBody>
          <a:bodyPr>
            <a:normAutofit fontScale="85000" lnSpcReduction="20000"/>
          </a:bodyPr>
          <a:lstStyle/>
          <a:p>
            <a:pPr algn="ctr"/>
            <a:r>
              <a:rPr lang="es-CL" dirty="0"/>
              <a:t>Comunicación Efectiva</a:t>
            </a:r>
          </a:p>
          <a:p>
            <a:pPr algn="ctr"/>
            <a:endParaRPr lang="es-CL" dirty="0"/>
          </a:p>
          <a:p>
            <a:pPr algn="just"/>
            <a:r>
              <a:rPr lang="es-CL" dirty="0"/>
              <a:t>Un profesional con un alto nivel de oratoria es más productivo que aquellos con miedo a hablar en público. Tener buenas habilidades laborales de un trabajador y de comunicación le permite presentar sus ideas de una manera más clara y con eficacia, demostrar mayor comodidad y confianza; y además, convertirse en un gran líder y gerente dentro de cualquier organización.</a:t>
            </a:r>
          </a:p>
          <a:p>
            <a:pPr algn="just"/>
            <a:r>
              <a:rPr lang="es-CL" dirty="0"/>
              <a:t>Expertos aseguran que los profesionales que poseen altas capacidades para expresarse en público son excelentes para dirigir, informar y persuadir dentro de una empresa por eso, tener profesionales con esta valiosa competencia dentro de su organización le permitirá armar un equipo de colaboradores realmente capaz de asumir cualquier reto.  </a:t>
            </a:r>
          </a:p>
          <a:p>
            <a:pPr algn="ctr"/>
            <a:endParaRPr lang="es-CL" dirty="0"/>
          </a:p>
        </p:txBody>
      </p:sp>
    </p:spTree>
    <p:extLst>
      <p:ext uri="{BB962C8B-B14F-4D97-AF65-F5344CB8AC3E}">
        <p14:creationId xmlns:p14="http://schemas.microsoft.com/office/powerpoint/2010/main" val="133849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556792"/>
            <a:ext cx="7854696" cy="4824536"/>
          </a:xfrm>
        </p:spPr>
        <p:txBody>
          <a:bodyPr>
            <a:normAutofit lnSpcReduction="10000"/>
          </a:bodyPr>
          <a:lstStyle/>
          <a:p>
            <a:pPr algn="ctr"/>
            <a:r>
              <a:rPr lang="es-CL" dirty="0"/>
              <a:t>Módulos de Asignatura.</a:t>
            </a:r>
          </a:p>
          <a:p>
            <a:pPr marL="514350" indent="-514350" algn="l">
              <a:buAutoNum type="arabicPeriod"/>
            </a:pPr>
            <a:r>
              <a:rPr lang="es-CL" b="1" dirty="0"/>
              <a:t>Manual de convivencia.</a:t>
            </a:r>
          </a:p>
          <a:p>
            <a:pPr algn="l"/>
            <a:r>
              <a:rPr lang="es-CL" dirty="0"/>
              <a:t>	a. Concepto de respeto.</a:t>
            </a:r>
          </a:p>
          <a:p>
            <a:pPr algn="l"/>
            <a:r>
              <a:rPr lang="es-CL" dirty="0"/>
              <a:t>	b. Redactar manual de convivencia respeto.</a:t>
            </a:r>
          </a:p>
          <a:p>
            <a:pPr algn="l"/>
            <a:r>
              <a:rPr lang="es-CL" dirty="0"/>
              <a:t>	c. Creación colectiva del manual convivencia.</a:t>
            </a:r>
          </a:p>
          <a:p>
            <a:pPr algn="l"/>
            <a:r>
              <a:rPr lang="es-CL" dirty="0"/>
              <a:t>	d. Difusión y exposición de manual.</a:t>
            </a:r>
          </a:p>
          <a:p>
            <a:pPr marL="514350" indent="-514350" algn="l">
              <a:buAutoNum type="arabicPeriod" startAt="2"/>
            </a:pPr>
            <a:r>
              <a:rPr lang="es-CL" b="1" dirty="0"/>
              <a:t>Concepto Trabajo en equipo</a:t>
            </a:r>
          </a:p>
          <a:p>
            <a:pPr algn="l"/>
            <a:r>
              <a:rPr lang="es-CL" dirty="0"/>
              <a:t>	a. Guía Personal autoayuda.</a:t>
            </a:r>
          </a:p>
          <a:p>
            <a:pPr algn="l"/>
            <a:r>
              <a:rPr lang="es-CL" dirty="0"/>
              <a:t>	b. juegos colectivos.</a:t>
            </a:r>
          </a:p>
          <a:p>
            <a:pPr algn="l"/>
            <a:r>
              <a:rPr lang="es-CL" dirty="0"/>
              <a:t>	c. Roles dentro de un equipo.</a:t>
            </a:r>
          </a:p>
          <a:p>
            <a:pPr algn="l"/>
            <a:r>
              <a:rPr lang="es-CL" dirty="0"/>
              <a:t>	d. Guías de evaluación.</a:t>
            </a:r>
          </a:p>
        </p:txBody>
      </p:sp>
    </p:spTree>
    <p:extLst>
      <p:ext uri="{BB962C8B-B14F-4D97-AF65-F5344CB8AC3E}">
        <p14:creationId xmlns:p14="http://schemas.microsoft.com/office/powerpoint/2010/main" val="226846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2" end="2"/>
                                            </p:txEl>
                                          </p:spTgt>
                                        </p:tgtEl>
                                      </p:cBhvr>
                                    </p:animEffect>
                                    <p:animScale>
                                      <p:cBhvr>
                                        <p:cTn id="17" dur="250" autoRev="1" fill="hold"/>
                                        <p:tgtEl>
                                          <p:spTgt spid="3">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3">
                                            <p:txEl>
                                              <p:pRg st="3" end="3"/>
                                            </p:txEl>
                                          </p:spTgt>
                                        </p:tgtEl>
                                      </p:cBhvr>
                                    </p:animEffect>
                                    <p:animScale>
                                      <p:cBhvr>
                                        <p:cTn id="22" dur="250" autoRev="1" fill="hold"/>
                                        <p:tgtEl>
                                          <p:spTgt spid="3">
                                            <p:txEl>
                                              <p:pRg st="3" end="3"/>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3">
                                            <p:txEl>
                                              <p:pRg st="4" end="4"/>
                                            </p:txEl>
                                          </p:spTgt>
                                        </p:tgtEl>
                                      </p:cBhvr>
                                    </p:animEffect>
                                    <p:animScale>
                                      <p:cBhvr>
                                        <p:cTn id="27" dur="250" autoRev="1" fill="hold"/>
                                        <p:tgtEl>
                                          <p:spTgt spid="3">
                                            <p:txEl>
                                              <p:pRg st="4" end="4"/>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500" tmFilter="0, 0; .2, .5; .8, .5; 1, 0"/>
                                        <p:tgtEl>
                                          <p:spTgt spid="3">
                                            <p:txEl>
                                              <p:pRg st="5" end="5"/>
                                            </p:txEl>
                                          </p:spTgt>
                                        </p:tgtEl>
                                      </p:cBhvr>
                                    </p:animEffect>
                                    <p:animScale>
                                      <p:cBhvr>
                                        <p:cTn id="32" dur="250" autoRev="1" fill="hold"/>
                                        <p:tgtEl>
                                          <p:spTgt spid="3">
                                            <p:txEl>
                                              <p:pRg st="5" end="5"/>
                                            </p:txEl>
                                          </p:spTgt>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26" presetClass="emph" presetSubtype="0" fill="hold" grpId="0" nodeType="clickEffect">
                                  <p:stCondLst>
                                    <p:cond delay="0"/>
                                  </p:stCondLst>
                                  <p:childTnLst>
                                    <p:animEffect transition="out" filter="fade">
                                      <p:cBhvr>
                                        <p:cTn id="36" dur="500" tmFilter="0, 0; .2, .5; .8, .5; 1, 0"/>
                                        <p:tgtEl>
                                          <p:spTgt spid="3">
                                            <p:txEl>
                                              <p:pRg st="6" end="6"/>
                                            </p:txEl>
                                          </p:spTgt>
                                        </p:tgtEl>
                                      </p:cBhvr>
                                    </p:animEffect>
                                    <p:animScale>
                                      <p:cBhvr>
                                        <p:cTn id="37" dur="250" autoRev="1" fill="hold"/>
                                        <p:tgtEl>
                                          <p:spTgt spid="3">
                                            <p:txEl>
                                              <p:pRg st="6" end="6"/>
                                            </p:txEl>
                                          </p:spTgt>
                                        </p:tgtEl>
                                      </p:cBhvr>
                                      <p:by x="105000" y="105000"/>
                                    </p:animScale>
                                  </p:childTnLst>
                                </p:cTn>
                              </p:par>
                            </p:childTnLst>
                          </p:cTn>
                        </p:par>
                      </p:childTnLst>
                    </p:cTn>
                  </p:par>
                  <p:par>
                    <p:cTn id="38" fill="hold">
                      <p:stCondLst>
                        <p:cond delay="indefinite"/>
                      </p:stCondLst>
                      <p:childTnLst>
                        <p:par>
                          <p:cTn id="39" fill="hold">
                            <p:stCondLst>
                              <p:cond delay="0"/>
                            </p:stCondLst>
                            <p:childTnLst>
                              <p:par>
                                <p:cTn id="40" presetID="26" presetClass="emph" presetSubtype="0" fill="hold" grpId="0" nodeType="clickEffect">
                                  <p:stCondLst>
                                    <p:cond delay="0"/>
                                  </p:stCondLst>
                                  <p:childTnLst>
                                    <p:animEffect transition="out" filter="fade">
                                      <p:cBhvr>
                                        <p:cTn id="41" dur="500" tmFilter="0, 0; .2, .5; .8, .5; 1, 0"/>
                                        <p:tgtEl>
                                          <p:spTgt spid="3">
                                            <p:txEl>
                                              <p:pRg st="7" end="7"/>
                                            </p:txEl>
                                          </p:spTgt>
                                        </p:tgtEl>
                                      </p:cBhvr>
                                    </p:animEffect>
                                    <p:animScale>
                                      <p:cBhvr>
                                        <p:cTn id="42" dur="250" autoRev="1" fill="hold"/>
                                        <p:tgtEl>
                                          <p:spTgt spid="3">
                                            <p:txEl>
                                              <p:pRg st="7" end="7"/>
                                            </p:txEl>
                                          </p:spTgt>
                                        </p:tgtEl>
                                      </p:cBhvr>
                                      <p:by x="105000" y="105000"/>
                                    </p:animScale>
                                  </p:childTnLst>
                                </p:cTn>
                              </p:par>
                            </p:childTnLst>
                          </p:cTn>
                        </p:par>
                      </p:childTnLst>
                    </p:cTn>
                  </p:par>
                  <p:par>
                    <p:cTn id="43" fill="hold">
                      <p:stCondLst>
                        <p:cond delay="indefinite"/>
                      </p:stCondLst>
                      <p:childTnLst>
                        <p:par>
                          <p:cTn id="44" fill="hold">
                            <p:stCondLst>
                              <p:cond delay="0"/>
                            </p:stCondLst>
                            <p:childTnLst>
                              <p:par>
                                <p:cTn id="45" presetID="26" presetClass="emph" presetSubtype="0" fill="hold" grpId="0" nodeType="clickEffect">
                                  <p:stCondLst>
                                    <p:cond delay="0"/>
                                  </p:stCondLst>
                                  <p:childTnLst>
                                    <p:animEffect transition="out" filter="fade">
                                      <p:cBhvr>
                                        <p:cTn id="46" dur="500" tmFilter="0, 0; .2, .5; .8, .5; 1, 0"/>
                                        <p:tgtEl>
                                          <p:spTgt spid="3">
                                            <p:txEl>
                                              <p:pRg st="8" end="8"/>
                                            </p:txEl>
                                          </p:spTgt>
                                        </p:tgtEl>
                                      </p:cBhvr>
                                    </p:animEffect>
                                    <p:animScale>
                                      <p:cBhvr>
                                        <p:cTn id="47" dur="250" autoRev="1" fill="hold"/>
                                        <p:tgtEl>
                                          <p:spTgt spid="3">
                                            <p:txEl>
                                              <p:pRg st="8" end="8"/>
                                            </p:txEl>
                                          </p:spTgt>
                                        </p:tgtEl>
                                      </p:cBhvr>
                                      <p:by x="105000" y="105000"/>
                                    </p:animScale>
                                  </p:childTnLst>
                                </p:cTn>
                              </p:par>
                            </p:childTnLst>
                          </p:cTn>
                        </p:par>
                      </p:childTnLst>
                    </p:cTn>
                  </p:par>
                  <p:par>
                    <p:cTn id="48" fill="hold">
                      <p:stCondLst>
                        <p:cond delay="indefinite"/>
                      </p:stCondLst>
                      <p:childTnLst>
                        <p:par>
                          <p:cTn id="49" fill="hold">
                            <p:stCondLst>
                              <p:cond delay="0"/>
                            </p:stCondLst>
                            <p:childTnLst>
                              <p:par>
                                <p:cTn id="50" presetID="26" presetClass="emph" presetSubtype="0" fill="hold" grpId="0" nodeType="clickEffect">
                                  <p:stCondLst>
                                    <p:cond delay="0"/>
                                  </p:stCondLst>
                                  <p:childTnLst>
                                    <p:animEffect transition="out" filter="fade">
                                      <p:cBhvr>
                                        <p:cTn id="51" dur="500" tmFilter="0, 0; .2, .5; .8, .5; 1, 0"/>
                                        <p:tgtEl>
                                          <p:spTgt spid="3">
                                            <p:txEl>
                                              <p:pRg st="9" end="9"/>
                                            </p:txEl>
                                          </p:spTgt>
                                        </p:tgtEl>
                                      </p:cBhvr>
                                    </p:animEffect>
                                    <p:animScale>
                                      <p:cBhvr>
                                        <p:cTn id="52" dur="250" autoRev="1" fill="hold"/>
                                        <p:tgtEl>
                                          <p:spTgt spid="3">
                                            <p:txEl>
                                              <p:pRg st="9" end="9"/>
                                            </p:txEl>
                                          </p:spTgt>
                                        </p:tgtEl>
                                      </p:cBhvr>
                                      <p:by x="105000" y="105000"/>
                                    </p:animScale>
                                  </p:childTnLst>
                                </p:cTn>
                              </p:par>
                            </p:childTnLst>
                          </p:cTn>
                        </p:par>
                      </p:childTnLst>
                    </p:cTn>
                  </p:par>
                  <p:par>
                    <p:cTn id="53" fill="hold">
                      <p:stCondLst>
                        <p:cond delay="indefinite"/>
                      </p:stCondLst>
                      <p:childTnLst>
                        <p:par>
                          <p:cTn id="54" fill="hold">
                            <p:stCondLst>
                              <p:cond delay="0"/>
                            </p:stCondLst>
                            <p:childTnLst>
                              <p:par>
                                <p:cTn id="55" presetID="26" presetClass="emph" presetSubtype="0" fill="hold" grpId="0" nodeType="clickEffect">
                                  <p:stCondLst>
                                    <p:cond delay="0"/>
                                  </p:stCondLst>
                                  <p:childTnLst>
                                    <p:animEffect transition="out" filter="fade">
                                      <p:cBhvr>
                                        <p:cTn id="56" dur="500" tmFilter="0, 0; .2, .5; .8, .5; 1, 0"/>
                                        <p:tgtEl>
                                          <p:spTgt spid="3">
                                            <p:txEl>
                                              <p:pRg st="10" end="10"/>
                                            </p:txEl>
                                          </p:spTgt>
                                        </p:tgtEl>
                                      </p:cBhvr>
                                    </p:animEffect>
                                    <p:animScale>
                                      <p:cBhvr>
                                        <p:cTn id="57" dur="250" autoRev="1" fill="hold"/>
                                        <p:tgtEl>
                                          <p:spTgt spid="3">
                                            <p:txEl>
                                              <p:pRg st="10" end="1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556792"/>
            <a:ext cx="7854696" cy="4824536"/>
          </a:xfrm>
        </p:spPr>
        <p:txBody>
          <a:bodyPr>
            <a:normAutofit fontScale="92500" lnSpcReduction="10000"/>
          </a:bodyPr>
          <a:lstStyle/>
          <a:p>
            <a:pPr algn="ctr"/>
            <a:r>
              <a:rPr lang="es-CL" dirty="0"/>
              <a:t>Módulos de Asignatura.</a:t>
            </a:r>
          </a:p>
          <a:p>
            <a:pPr algn="l"/>
            <a:r>
              <a:rPr lang="es-CL" b="1" dirty="0"/>
              <a:t>3.    Entrevistas.</a:t>
            </a:r>
          </a:p>
          <a:p>
            <a:pPr algn="l"/>
            <a:r>
              <a:rPr lang="es-CL" dirty="0"/>
              <a:t>	a. Lenguaje No Verbal.</a:t>
            </a:r>
          </a:p>
          <a:p>
            <a:pPr algn="l"/>
            <a:r>
              <a:rPr lang="es-CL" dirty="0"/>
              <a:t>	b. Vestuario y Lenguaje Formal.</a:t>
            </a:r>
          </a:p>
          <a:p>
            <a:pPr algn="l"/>
            <a:r>
              <a:rPr lang="es-CL" dirty="0"/>
              <a:t>	c. Tipos de C. V. y Redacción de C.V</a:t>
            </a:r>
          </a:p>
          <a:p>
            <a:pPr algn="l"/>
            <a:r>
              <a:rPr lang="es-CL" dirty="0"/>
              <a:t>	d. Dramatización de Entrevista.</a:t>
            </a:r>
          </a:p>
          <a:p>
            <a:pPr algn="l"/>
            <a:r>
              <a:rPr lang="es-CL" b="1" dirty="0"/>
              <a:t>4.    Especialidades</a:t>
            </a:r>
          </a:p>
          <a:p>
            <a:pPr algn="l"/>
            <a:r>
              <a:rPr lang="es-CL" dirty="0"/>
              <a:t>	a. Malla curricular de especialidades.</a:t>
            </a:r>
          </a:p>
          <a:p>
            <a:pPr algn="l"/>
            <a:r>
              <a:rPr lang="es-CL" dirty="0"/>
              <a:t>	b. Perfil de ingreso a las especialidades.</a:t>
            </a:r>
          </a:p>
          <a:p>
            <a:pPr algn="l"/>
            <a:r>
              <a:rPr lang="es-CL" dirty="0"/>
              <a:t>	c. Test Vocacional y resultados.</a:t>
            </a:r>
          </a:p>
          <a:p>
            <a:pPr algn="l"/>
            <a:r>
              <a:rPr lang="es-CL" dirty="0"/>
              <a:t>	d. Opciones Académicas internas y externas.</a:t>
            </a:r>
          </a:p>
        </p:txBody>
      </p:sp>
    </p:spTree>
    <p:extLst>
      <p:ext uri="{BB962C8B-B14F-4D97-AF65-F5344CB8AC3E}">
        <p14:creationId xmlns:p14="http://schemas.microsoft.com/office/powerpoint/2010/main" val="397180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3">
                                            <p:txEl>
                                              <p:pRg st="1" end="1"/>
                                            </p:txEl>
                                          </p:spTgt>
                                        </p:tgtEl>
                                        <p:attrNameLst>
                                          <p:attrName>style.color</p:attrName>
                                        </p:attrNameLst>
                                      </p:cBhvr>
                                      <p:to>
                                        <a:schemeClr val="bg1"/>
                                      </p:to>
                                    </p:animClr>
                                    <p:animClr clrSpc="rgb" dir="cw">
                                      <p:cBhvr>
                                        <p:cTn id="14" dur="250" autoRev="1" fill="remove"/>
                                        <p:tgtEl>
                                          <p:spTgt spid="3">
                                            <p:txEl>
                                              <p:pRg st="1" end="1"/>
                                            </p:txEl>
                                          </p:spTgt>
                                        </p:tgtEl>
                                        <p:attrNameLst>
                                          <p:attrName>fillcolor</p:attrName>
                                        </p:attrNameLst>
                                      </p:cBhvr>
                                      <p:to>
                                        <a:schemeClr val="bg1"/>
                                      </p:to>
                                    </p:animClr>
                                    <p:set>
                                      <p:cBhvr>
                                        <p:cTn id="15" dur="250" autoRev="1" fill="remove"/>
                                        <p:tgtEl>
                                          <p:spTgt spid="3">
                                            <p:txEl>
                                              <p:pRg st="1" end="1"/>
                                            </p:txEl>
                                          </p:spTgt>
                                        </p:tgtEl>
                                        <p:attrNameLst>
                                          <p:attrName>fill.type</p:attrName>
                                        </p:attrNameLst>
                                      </p:cBhvr>
                                      <p:to>
                                        <p:strVal val="solid"/>
                                      </p:to>
                                    </p:set>
                                    <p:set>
                                      <p:cBhvr>
                                        <p:cTn id="16" dur="250" autoRev="1" fill="remove"/>
                                        <p:tgtEl>
                                          <p:spTgt spid="3">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grpId="0" nodeType="clickEffect">
                                  <p:stCondLst>
                                    <p:cond delay="0"/>
                                  </p:stCondLst>
                                  <p:childTnLst>
                                    <p:animClr clrSpc="rgb" dir="cw">
                                      <p:cBhvr override="childStyle">
                                        <p:cTn id="20" dur="250" autoRev="1" fill="remove"/>
                                        <p:tgtEl>
                                          <p:spTgt spid="3">
                                            <p:txEl>
                                              <p:pRg st="2" end="2"/>
                                            </p:txEl>
                                          </p:spTgt>
                                        </p:tgtEl>
                                        <p:attrNameLst>
                                          <p:attrName>style.color</p:attrName>
                                        </p:attrNameLst>
                                      </p:cBhvr>
                                      <p:to>
                                        <a:schemeClr val="bg1"/>
                                      </p:to>
                                    </p:animClr>
                                    <p:animClr clrSpc="rgb" dir="cw">
                                      <p:cBhvr>
                                        <p:cTn id="21" dur="250" autoRev="1" fill="remove"/>
                                        <p:tgtEl>
                                          <p:spTgt spid="3">
                                            <p:txEl>
                                              <p:pRg st="2" end="2"/>
                                            </p:txEl>
                                          </p:spTgt>
                                        </p:tgtEl>
                                        <p:attrNameLst>
                                          <p:attrName>fillcolor</p:attrName>
                                        </p:attrNameLst>
                                      </p:cBhvr>
                                      <p:to>
                                        <a:schemeClr val="bg1"/>
                                      </p:to>
                                    </p:animClr>
                                    <p:set>
                                      <p:cBhvr>
                                        <p:cTn id="22" dur="250" autoRev="1" fill="remove"/>
                                        <p:tgtEl>
                                          <p:spTgt spid="3">
                                            <p:txEl>
                                              <p:pRg st="2" end="2"/>
                                            </p:txEl>
                                          </p:spTgt>
                                        </p:tgtEl>
                                        <p:attrNameLst>
                                          <p:attrName>fill.type</p:attrName>
                                        </p:attrNameLst>
                                      </p:cBhvr>
                                      <p:to>
                                        <p:strVal val="solid"/>
                                      </p:to>
                                    </p:set>
                                    <p:set>
                                      <p:cBhvr>
                                        <p:cTn id="23" dur="250" autoRev="1" fill="remove"/>
                                        <p:tgtEl>
                                          <p:spTgt spid="3">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27" presetClass="emph" presetSubtype="0" fill="remove" grpId="0" nodeType="clickEffect">
                                  <p:stCondLst>
                                    <p:cond delay="0"/>
                                  </p:stCondLst>
                                  <p:childTnLst>
                                    <p:animClr clrSpc="rgb" dir="cw">
                                      <p:cBhvr override="childStyle">
                                        <p:cTn id="27" dur="250" autoRev="1" fill="remove"/>
                                        <p:tgtEl>
                                          <p:spTgt spid="3">
                                            <p:txEl>
                                              <p:pRg st="3" end="3"/>
                                            </p:txEl>
                                          </p:spTgt>
                                        </p:tgtEl>
                                        <p:attrNameLst>
                                          <p:attrName>style.color</p:attrName>
                                        </p:attrNameLst>
                                      </p:cBhvr>
                                      <p:to>
                                        <a:schemeClr val="bg1"/>
                                      </p:to>
                                    </p:animClr>
                                    <p:animClr clrSpc="rgb" dir="cw">
                                      <p:cBhvr>
                                        <p:cTn id="28" dur="250" autoRev="1" fill="remove"/>
                                        <p:tgtEl>
                                          <p:spTgt spid="3">
                                            <p:txEl>
                                              <p:pRg st="3" end="3"/>
                                            </p:txEl>
                                          </p:spTgt>
                                        </p:tgtEl>
                                        <p:attrNameLst>
                                          <p:attrName>fillcolor</p:attrName>
                                        </p:attrNameLst>
                                      </p:cBhvr>
                                      <p:to>
                                        <a:schemeClr val="bg1"/>
                                      </p:to>
                                    </p:animClr>
                                    <p:set>
                                      <p:cBhvr>
                                        <p:cTn id="29" dur="250" autoRev="1" fill="remove"/>
                                        <p:tgtEl>
                                          <p:spTgt spid="3">
                                            <p:txEl>
                                              <p:pRg st="3" end="3"/>
                                            </p:txEl>
                                          </p:spTgt>
                                        </p:tgtEl>
                                        <p:attrNameLst>
                                          <p:attrName>fill.type</p:attrName>
                                        </p:attrNameLst>
                                      </p:cBhvr>
                                      <p:to>
                                        <p:strVal val="solid"/>
                                      </p:to>
                                    </p:set>
                                    <p:set>
                                      <p:cBhvr>
                                        <p:cTn id="30" dur="250" autoRev="1" fill="remove"/>
                                        <p:tgtEl>
                                          <p:spTgt spid="3">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27" presetClass="emph" presetSubtype="0" fill="remove" grpId="0" nodeType="clickEffect">
                                  <p:stCondLst>
                                    <p:cond delay="0"/>
                                  </p:stCondLst>
                                  <p:childTnLst>
                                    <p:animClr clrSpc="rgb" dir="cw">
                                      <p:cBhvr override="childStyle">
                                        <p:cTn id="34" dur="250" autoRev="1" fill="remove"/>
                                        <p:tgtEl>
                                          <p:spTgt spid="3">
                                            <p:txEl>
                                              <p:pRg st="4" end="4"/>
                                            </p:txEl>
                                          </p:spTgt>
                                        </p:tgtEl>
                                        <p:attrNameLst>
                                          <p:attrName>style.color</p:attrName>
                                        </p:attrNameLst>
                                      </p:cBhvr>
                                      <p:to>
                                        <a:schemeClr val="bg1"/>
                                      </p:to>
                                    </p:animClr>
                                    <p:animClr clrSpc="rgb" dir="cw">
                                      <p:cBhvr>
                                        <p:cTn id="35" dur="250" autoRev="1" fill="remove"/>
                                        <p:tgtEl>
                                          <p:spTgt spid="3">
                                            <p:txEl>
                                              <p:pRg st="4" end="4"/>
                                            </p:txEl>
                                          </p:spTgt>
                                        </p:tgtEl>
                                        <p:attrNameLst>
                                          <p:attrName>fillcolor</p:attrName>
                                        </p:attrNameLst>
                                      </p:cBhvr>
                                      <p:to>
                                        <a:schemeClr val="bg1"/>
                                      </p:to>
                                    </p:animClr>
                                    <p:set>
                                      <p:cBhvr>
                                        <p:cTn id="36" dur="250" autoRev="1" fill="remove"/>
                                        <p:tgtEl>
                                          <p:spTgt spid="3">
                                            <p:txEl>
                                              <p:pRg st="4" end="4"/>
                                            </p:txEl>
                                          </p:spTgt>
                                        </p:tgtEl>
                                        <p:attrNameLst>
                                          <p:attrName>fill.type</p:attrName>
                                        </p:attrNameLst>
                                      </p:cBhvr>
                                      <p:to>
                                        <p:strVal val="solid"/>
                                      </p:to>
                                    </p:set>
                                    <p:set>
                                      <p:cBhvr>
                                        <p:cTn id="37" dur="250" autoRev="1" fill="remove"/>
                                        <p:tgtEl>
                                          <p:spTgt spid="3">
                                            <p:txEl>
                                              <p:pRg st="4" end="4"/>
                                            </p:tx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27" presetClass="emph" presetSubtype="0" fill="remove" grpId="0" nodeType="clickEffect">
                                  <p:stCondLst>
                                    <p:cond delay="0"/>
                                  </p:stCondLst>
                                  <p:childTnLst>
                                    <p:animClr clrSpc="rgb" dir="cw">
                                      <p:cBhvr override="childStyle">
                                        <p:cTn id="41" dur="250" autoRev="1" fill="remove"/>
                                        <p:tgtEl>
                                          <p:spTgt spid="3">
                                            <p:txEl>
                                              <p:pRg st="5" end="5"/>
                                            </p:txEl>
                                          </p:spTgt>
                                        </p:tgtEl>
                                        <p:attrNameLst>
                                          <p:attrName>style.color</p:attrName>
                                        </p:attrNameLst>
                                      </p:cBhvr>
                                      <p:to>
                                        <a:schemeClr val="bg1"/>
                                      </p:to>
                                    </p:animClr>
                                    <p:animClr clrSpc="rgb" dir="cw">
                                      <p:cBhvr>
                                        <p:cTn id="42" dur="250" autoRev="1" fill="remove"/>
                                        <p:tgtEl>
                                          <p:spTgt spid="3">
                                            <p:txEl>
                                              <p:pRg st="5" end="5"/>
                                            </p:txEl>
                                          </p:spTgt>
                                        </p:tgtEl>
                                        <p:attrNameLst>
                                          <p:attrName>fillcolor</p:attrName>
                                        </p:attrNameLst>
                                      </p:cBhvr>
                                      <p:to>
                                        <a:schemeClr val="bg1"/>
                                      </p:to>
                                    </p:animClr>
                                    <p:set>
                                      <p:cBhvr>
                                        <p:cTn id="43" dur="250" autoRev="1" fill="remove"/>
                                        <p:tgtEl>
                                          <p:spTgt spid="3">
                                            <p:txEl>
                                              <p:pRg st="5" end="5"/>
                                            </p:txEl>
                                          </p:spTgt>
                                        </p:tgtEl>
                                        <p:attrNameLst>
                                          <p:attrName>fill.type</p:attrName>
                                        </p:attrNameLst>
                                      </p:cBhvr>
                                      <p:to>
                                        <p:strVal val="solid"/>
                                      </p:to>
                                    </p:set>
                                    <p:set>
                                      <p:cBhvr>
                                        <p:cTn id="44" dur="250" autoRev="1" fill="remove"/>
                                        <p:tgtEl>
                                          <p:spTgt spid="3">
                                            <p:txEl>
                                              <p:pRg st="5" end="5"/>
                                            </p:txEl>
                                          </p:spTgt>
                                        </p:tgtEl>
                                        <p:attrNameLst>
                                          <p:attrName>fill.on</p:attrName>
                                        </p:attrNameLst>
                                      </p:cBhvr>
                                      <p:to>
                                        <p:strVal val="true"/>
                                      </p:to>
                                    </p:set>
                                  </p:childTnLst>
                                </p:cTn>
                              </p:par>
                            </p:childTnLst>
                          </p:cTn>
                        </p:par>
                      </p:childTnLst>
                    </p:cTn>
                  </p:par>
                  <p:par>
                    <p:cTn id="45" fill="hold">
                      <p:stCondLst>
                        <p:cond delay="indefinite"/>
                      </p:stCondLst>
                      <p:childTnLst>
                        <p:par>
                          <p:cTn id="46" fill="hold">
                            <p:stCondLst>
                              <p:cond delay="0"/>
                            </p:stCondLst>
                            <p:childTnLst>
                              <p:par>
                                <p:cTn id="47" presetID="27" presetClass="emph" presetSubtype="0" fill="remove" grpId="0" nodeType="clickEffect">
                                  <p:stCondLst>
                                    <p:cond delay="0"/>
                                  </p:stCondLst>
                                  <p:childTnLst>
                                    <p:animClr clrSpc="rgb" dir="cw">
                                      <p:cBhvr override="childStyle">
                                        <p:cTn id="48" dur="250" autoRev="1" fill="remove"/>
                                        <p:tgtEl>
                                          <p:spTgt spid="3">
                                            <p:txEl>
                                              <p:pRg st="6" end="6"/>
                                            </p:txEl>
                                          </p:spTgt>
                                        </p:tgtEl>
                                        <p:attrNameLst>
                                          <p:attrName>style.color</p:attrName>
                                        </p:attrNameLst>
                                      </p:cBhvr>
                                      <p:to>
                                        <a:schemeClr val="bg1"/>
                                      </p:to>
                                    </p:animClr>
                                    <p:animClr clrSpc="rgb" dir="cw">
                                      <p:cBhvr>
                                        <p:cTn id="49" dur="250" autoRev="1" fill="remove"/>
                                        <p:tgtEl>
                                          <p:spTgt spid="3">
                                            <p:txEl>
                                              <p:pRg st="6" end="6"/>
                                            </p:txEl>
                                          </p:spTgt>
                                        </p:tgtEl>
                                        <p:attrNameLst>
                                          <p:attrName>fillcolor</p:attrName>
                                        </p:attrNameLst>
                                      </p:cBhvr>
                                      <p:to>
                                        <a:schemeClr val="bg1"/>
                                      </p:to>
                                    </p:animClr>
                                    <p:set>
                                      <p:cBhvr>
                                        <p:cTn id="50" dur="250" autoRev="1" fill="remove"/>
                                        <p:tgtEl>
                                          <p:spTgt spid="3">
                                            <p:txEl>
                                              <p:pRg st="6" end="6"/>
                                            </p:txEl>
                                          </p:spTgt>
                                        </p:tgtEl>
                                        <p:attrNameLst>
                                          <p:attrName>fill.type</p:attrName>
                                        </p:attrNameLst>
                                      </p:cBhvr>
                                      <p:to>
                                        <p:strVal val="solid"/>
                                      </p:to>
                                    </p:set>
                                    <p:set>
                                      <p:cBhvr>
                                        <p:cTn id="51" dur="250" autoRev="1" fill="remove"/>
                                        <p:tgtEl>
                                          <p:spTgt spid="3">
                                            <p:txEl>
                                              <p:pRg st="6" end="6"/>
                                            </p:txEl>
                                          </p:spTgt>
                                        </p:tgtEl>
                                        <p:attrNameLst>
                                          <p:attrName>fill.on</p:attrName>
                                        </p:attrNameLst>
                                      </p:cBhvr>
                                      <p:to>
                                        <p:strVal val="true"/>
                                      </p:to>
                                    </p:set>
                                  </p:childTnLst>
                                </p:cTn>
                              </p:par>
                            </p:childTnLst>
                          </p:cTn>
                        </p:par>
                      </p:childTnLst>
                    </p:cTn>
                  </p:par>
                  <p:par>
                    <p:cTn id="52" fill="hold">
                      <p:stCondLst>
                        <p:cond delay="indefinite"/>
                      </p:stCondLst>
                      <p:childTnLst>
                        <p:par>
                          <p:cTn id="53" fill="hold">
                            <p:stCondLst>
                              <p:cond delay="0"/>
                            </p:stCondLst>
                            <p:childTnLst>
                              <p:par>
                                <p:cTn id="54" presetID="27" presetClass="emph" presetSubtype="0" fill="remove" grpId="0" nodeType="clickEffect">
                                  <p:stCondLst>
                                    <p:cond delay="0"/>
                                  </p:stCondLst>
                                  <p:childTnLst>
                                    <p:animClr clrSpc="rgb" dir="cw">
                                      <p:cBhvr override="childStyle">
                                        <p:cTn id="55" dur="250" autoRev="1" fill="remove"/>
                                        <p:tgtEl>
                                          <p:spTgt spid="3">
                                            <p:txEl>
                                              <p:pRg st="7" end="7"/>
                                            </p:txEl>
                                          </p:spTgt>
                                        </p:tgtEl>
                                        <p:attrNameLst>
                                          <p:attrName>style.color</p:attrName>
                                        </p:attrNameLst>
                                      </p:cBhvr>
                                      <p:to>
                                        <a:schemeClr val="bg1"/>
                                      </p:to>
                                    </p:animClr>
                                    <p:animClr clrSpc="rgb" dir="cw">
                                      <p:cBhvr>
                                        <p:cTn id="56" dur="250" autoRev="1" fill="remove"/>
                                        <p:tgtEl>
                                          <p:spTgt spid="3">
                                            <p:txEl>
                                              <p:pRg st="7" end="7"/>
                                            </p:txEl>
                                          </p:spTgt>
                                        </p:tgtEl>
                                        <p:attrNameLst>
                                          <p:attrName>fillcolor</p:attrName>
                                        </p:attrNameLst>
                                      </p:cBhvr>
                                      <p:to>
                                        <a:schemeClr val="bg1"/>
                                      </p:to>
                                    </p:animClr>
                                    <p:set>
                                      <p:cBhvr>
                                        <p:cTn id="57" dur="250" autoRev="1" fill="remove"/>
                                        <p:tgtEl>
                                          <p:spTgt spid="3">
                                            <p:txEl>
                                              <p:pRg st="7" end="7"/>
                                            </p:txEl>
                                          </p:spTgt>
                                        </p:tgtEl>
                                        <p:attrNameLst>
                                          <p:attrName>fill.type</p:attrName>
                                        </p:attrNameLst>
                                      </p:cBhvr>
                                      <p:to>
                                        <p:strVal val="solid"/>
                                      </p:to>
                                    </p:set>
                                    <p:set>
                                      <p:cBhvr>
                                        <p:cTn id="58" dur="250" autoRev="1" fill="remove"/>
                                        <p:tgtEl>
                                          <p:spTgt spid="3">
                                            <p:txEl>
                                              <p:pRg st="7" end="7"/>
                                            </p:txEl>
                                          </p:spTgt>
                                        </p:tgtEl>
                                        <p:attrNameLst>
                                          <p:attrName>fill.on</p:attrName>
                                        </p:attrNameLst>
                                      </p:cBhvr>
                                      <p:to>
                                        <p:strVal val="true"/>
                                      </p:to>
                                    </p:set>
                                  </p:childTnLst>
                                </p:cTn>
                              </p:par>
                            </p:childTnLst>
                          </p:cTn>
                        </p:par>
                      </p:childTnLst>
                    </p:cTn>
                  </p:par>
                  <p:par>
                    <p:cTn id="59" fill="hold">
                      <p:stCondLst>
                        <p:cond delay="indefinite"/>
                      </p:stCondLst>
                      <p:childTnLst>
                        <p:par>
                          <p:cTn id="60" fill="hold">
                            <p:stCondLst>
                              <p:cond delay="0"/>
                            </p:stCondLst>
                            <p:childTnLst>
                              <p:par>
                                <p:cTn id="61" presetID="27" presetClass="emph" presetSubtype="0" fill="remove" grpId="0" nodeType="clickEffect">
                                  <p:stCondLst>
                                    <p:cond delay="0"/>
                                  </p:stCondLst>
                                  <p:childTnLst>
                                    <p:animClr clrSpc="rgb" dir="cw">
                                      <p:cBhvr override="childStyle">
                                        <p:cTn id="62" dur="250" autoRev="1" fill="remove"/>
                                        <p:tgtEl>
                                          <p:spTgt spid="3">
                                            <p:txEl>
                                              <p:pRg st="8" end="8"/>
                                            </p:txEl>
                                          </p:spTgt>
                                        </p:tgtEl>
                                        <p:attrNameLst>
                                          <p:attrName>style.color</p:attrName>
                                        </p:attrNameLst>
                                      </p:cBhvr>
                                      <p:to>
                                        <a:schemeClr val="bg1"/>
                                      </p:to>
                                    </p:animClr>
                                    <p:animClr clrSpc="rgb" dir="cw">
                                      <p:cBhvr>
                                        <p:cTn id="63" dur="250" autoRev="1" fill="remove"/>
                                        <p:tgtEl>
                                          <p:spTgt spid="3">
                                            <p:txEl>
                                              <p:pRg st="8" end="8"/>
                                            </p:txEl>
                                          </p:spTgt>
                                        </p:tgtEl>
                                        <p:attrNameLst>
                                          <p:attrName>fillcolor</p:attrName>
                                        </p:attrNameLst>
                                      </p:cBhvr>
                                      <p:to>
                                        <a:schemeClr val="bg1"/>
                                      </p:to>
                                    </p:animClr>
                                    <p:set>
                                      <p:cBhvr>
                                        <p:cTn id="64" dur="250" autoRev="1" fill="remove"/>
                                        <p:tgtEl>
                                          <p:spTgt spid="3">
                                            <p:txEl>
                                              <p:pRg st="8" end="8"/>
                                            </p:txEl>
                                          </p:spTgt>
                                        </p:tgtEl>
                                        <p:attrNameLst>
                                          <p:attrName>fill.type</p:attrName>
                                        </p:attrNameLst>
                                      </p:cBhvr>
                                      <p:to>
                                        <p:strVal val="solid"/>
                                      </p:to>
                                    </p:set>
                                    <p:set>
                                      <p:cBhvr>
                                        <p:cTn id="65" dur="250" autoRev="1" fill="remove"/>
                                        <p:tgtEl>
                                          <p:spTgt spid="3">
                                            <p:txEl>
                                              <p:pRg st="8" end="8"/>
                                            </p:txEl>
                                          </p:spTgt>
                                        </p:tgtEl>
                                        <p:attrNameLst>
                                          <p:attrName>fill.on</p:attrName>
                                        </p:attrNameLst>
                                      </p:cBhvr>
                                      <p:to>
                                        <p:strVal val="true"/>
                                      </p:to>
                                    </p:set>
                                  </p:childTnLst>
                                </p:cTn>
                              </p:par>
                            </p:childTnLst>
                          </p:cTn>
                        </p:par>
                      </p:childTnLst>
                    </p:cTn>
                  </p:par>
                  <p:par>
                    <p:cTn id="66" fill="hold">
                      <p:stCondLst>
                        <p:cond delay="indefinite"/>
                      </p:stCondLst>
                      <p:childTnLst>
                        <p:par>
                          <p:cTn id="67" fill="hold">
                            <p:stCondLst>
                              <p:cond delay="0"/>
                            </p:stCondLst>
                            <p:childTnLst>
                              <p:par>
                                <p:cTn id="68" presetID="27" presetClass="emph" presetSubtype="0" fill="remove" grpId="0" nodeType="clickEffect">
                                  <p:stCondLst>
                                    <p:cond delay="0"/>
                                  </p:stCondLst>
                                  <p:childTnLst>
                                    <p:animClr clrSpc="rgb" dir="cw">
                                      <p:cBhvr override="childStyle">
                                        <p:cTn id="69" dur="250" autoRev="1" fill="remove"/>
                                        <p:tgtEl>
                                          <p:spTgt spid="3">
                                            <p:txEl>
                                              <p:pRg st="9" end="9"/>
                                            </p:txEl>
                                          </p:spTgt>
                                        </p:tgtEl>
                                        <p:attrNameLst>
                                          <p:attrName>style.color</p:attrName>
                                        </p:attrNameLst>
                                      </p:cBhvr>
                                      <p:to>
                                        <a:schemeClr val="bg1"/>
                                      </p:to>
                                    </p:animClr>
                                    <p:animClr clrSpc="rgb" dir="cw">
                                      <p:cBhvr>
                                        <p:cTn id="70" dur="250" autoRev="1" fill="remove"/>
                                        <p:tgtEl>
                                          <p:spTgt spid="3">
                                            <p:txEl>
                                              <p:pRg st="9" end="9"/>
                                            </p:txEl>
                                          </p:spTgt>
                                        </p:tgtEl>
                                        <p:attrNameLst>
                                          <p:attrName>fillcolor</p:attrName>
                                        </p:attrNameLst>
                                      </p:cBhvr>
                                      <p:to>
                                        <a:schemeClr val="bg1"/>
                                      </p:to>
                                    </p:animClr>
                                    <p:set>
                                      <p:cBhvr>
                                        <p:cTn id="71" dur="250" autoRev="1" fill="remove"/>
                                        <p:tgtEl>
                                          <p:spTgt spid="3">
                                            <p:txEl>
                                              <p:pRg st="9" end="9"/>
                                            </p:txEl>
                                          </p:spTgt>
                                        </p:tgtEl>
                                        <p:attrNameLst>
                                          <p:attrName>fill.type</p:attrName>
                                        </p:attrNameLst>
                                      </p:cBhvr>
                                      <p:to>
                                        <p:strVal val="solid"/>
                                      </p:to>
                                    </p:set>
                                    <p:set>
                                      <p:cBhvr>
                                        <p:cTn id="72" dur="250" autoRev="1" fill="remove"/>
                                        <p:tgtEl>
                                          <p:spTgt spid="3">
                                            <p:txEl>
                                              <p:pRg st="9" end="9"/>
                                            </p:txEl>
                                          </p:spTgt>
                                        </p:tgtEl>
                                        <p:attrNameLst>
                                          <p:attrName>fill.on</p:attrName>
                                        </p:attrNameLst>
                                      </p:cBhvr>
                                      <p:to>
                                        <p:strVal val="true"/>
                                      </p:to>
                                    </p:set>
                                  </p:childTnLst>
                                </p:cTn>
                              </p:par>
                            </p:childTnLst>
                          </p:cTn>
                        </p:par>
                      </p:childTnLst>
                    </p:cTn>
                  </p:par>
                  <p:par>
                    <p:cTn id="73" fill="hold">
                      <p:stCondLst>
                        <p:cond delay="indefinite"/>
                      </p:stCondLst>
                      <p:childTnLst>
                        <p:par>
                          <p:cTn id="74" fill="hold">
                            <p:stCondLst>
                              <p:cond delay="0"/>
                            </p:stCondLst>
                            <p:childTnLst>
                              <p:par>
                                <p:cTn id="75" presetID="27" presetClass="emph" presetSubtype="0" fill="remove" grpId="0" nodeType="clickEffect">
                                  <p:stCondLst>
                                    <p:cond delay="0"/>
                                  </p:stCondLst>
                                  <p:childTnLst>
                                    <p:animClr clrSpc="rgb" dir="cw">
                                      <p:cBhvr override="childStyle">
                                        <p:cTn id="76" dur="250" autoRev="1" fill="remove"/>
                                        <p:tgtEl>
                                          <p:spTgt spid="3">
                                            <p:txEl>
                                              <p:pRg st="10" end="10"/>
                                            </p:txEl>
                                          </p:spTgt>
                                        </p:tgtEl>
                                        <p:attrNameLst>
                                          <p:attrName>style.color</p:attrName>
                                        </p:attrNameLst>
                                      </p:cBhvr>
                                      <p:to>
                                        <a:schemeClr val="bg1"/>
                                      </p:to>
                                    </p:animClr>
                                    <p:animClr clrSpc="rgb" dir="cw">
                                      <p:cBhvr>
                                        <p:cTn id="77" dur="250" autoRev="1" fill="remove"/>
                                        <p:tgtEl>
                                          <p:spTgt spid="3">
                                            <p:txEl>
                                              <p:pRg st="10" end="10"/>
                                            </p:txEl>
                                          </p:spTgt>
                                        </p:tgtEl>
                                        <p:attrNameLst>
                                          <p:attrName>fillcolor</p:attrName>
                                        </p:attrNameLst>
                                      </p:cBhvr>
                                      <p:to>
                                        <a:schemeClr val="bg1"/>
                                      </p:to>
                                    </p:animClr>
                                    <p:set>
                                      <p:cBhvr>
                                        <p:cTn id="78" dur="250" autoRev="1" fill="remove"/>
                                        <p:tgtEl>
                                          <p:spTgt spid="3">
                                            <p:txEl>
                                              <p:pRg st="10" end="10"/>
                                            </p:txEl>
                                          </p:spTgt>
                                        </p:tgtEl>
                                        <p:attrNameLst>
                                          <p:attrName>fill.type</p:attrName>
                                        </p:attrNameLst>
                                      </p:cBhvr>
                                      <p:to>
                                        <p:strVal val="solid"/>
                                      </p:to>
                                    </p:set>
                                    <p:set>
                                      <p:cBhvr>
                                        <p:cTn id="79" dur="250" autoRev="1" fill="remove"/>
                                        <p:tgtEl>
                                          <p:spTgt spid="3">
                                            <p:txEl>
                                              <p:pRg st="10" end="1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556792"/>
            <a:ext cx="7854696" cy="3424344"/>
          </a:xfrm>
        </p:spPr>
        <p:txBody>
          <a:bodyPr>
            <a:normAutofit/>
          </a:bodyPr>
          <a:lstStyle/>
          <a:p>
            <a:pPr algn="ctr"/>
            <a:endParaRPr lang="es-CL" sz="4800" dirty="0"/>
          </a:p>
          <a:p>
            <a:pPr algn="ctr"/>
            <a:r>
              <a:rPr lang="es-CL" sz="8800" dirty="0"/>
              <a:t>FIN</a:t>
            </a:r>
          </a:p>
        </p:txBody>
      </p:sp>
    </p:spTree>
    <p:extLst>
      <p:ext uri="{BB962C8B-B14F-4D97-AF65-F5344CB8AC3E}">
        <p14:creationId xmlns:p14="http://schemas.microsoft.com/office/powerpoint/2010/main" val="226846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endParaRPr lang="es-CL" sz="3600" dirty="0"/>
          </a:p>
        </p:txBody>
      </p:sp>
      <p:sp>
        <p:nvSpPr>
          <p:cNvPr id="3" name="2 Subtítulo"/>
          <p:cNvSpPr>
            <a:spLocks noGrp="1"/>
          </p:cNvSpPr>
          <p:nvPr>
            <p:ph type="subTitle" idx="1"/>
          </p:nvPr>
        </p:nvSpPr>
        <p:spPr>
          <a:xfrm>
            <a:off x="533400" y="2708920"/>
            <a:ext cx="7854696" cy="2272216"/>
          </a:xfrm>
        </p:spPr>
        <p:txBody>
          <a:bodyPr>
            <a:normAutofit/>
          </a:bodyPr>
          <a:lstStyle/>
          <a:p>
            <a:pPr algn="ctr"/>
            <a:r>
              <a:rPr lang="es-CL" sz="2400" b="1" dirty="0"/>
              <a:t>Asignatura:</a:t>
            </a:r>
          </a:p>
          <a:p>
            <a:pPr algn="ctr"/>
            <a:r>
              <a:rPr lang="es-CL" sz="4400" b="1" dirty="0"/>
              <a:t>Competencias Para El trabajo</a:t>
            </a:r>
          </a:p>
        </p:txBody>
      </p:sp>
    </p:spTree>
    <p:extLst>
      <p:ext uri="{BB962C8B-B14F-4D97-AF65-F5344CB8AC3E}">
        <p14:creationId xmlns:p14="http://schemas.microsoft.com/office/powerpoint/2010/main" val="91458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916832"/>
            <a:ext cx="7854696" cy="3064304"/>
          </a:xfrm>
          <a:noFill/>
        </p:spPr>
        <p:txBody>
          <a:bodyPr>
            <a:noAutofit/>
          </a:bodyPr>
          <a:lstStyle/>
          <a:p>
            <a:pPr algn="ctr"/>
            <a:r>
              <a:rPr lang="es-CL" sz="2800" b="1" dirty="0"/>
              <a:t>Definición</a:t>
            </a:r>
          </a:p>
          <a:p>
            <a:pPr algn="l"/>
            <a:r>
              <a:rPr lang="es-CL" sz="2800" b="1" dirty="0"/>
              <a:t>Las competencias laborales o para el trabajo, son los conocimientos, habilidades y actitudes necesarios para llevar a cabo exitosamente una determinada actividad laboral.​ Las competencias laborales también se conocen como habilidades laborales o habilidades profesionales​.</a:t>
            </a:r>
          </a:p>
        </p:txBody>
      </p:sp>
    </p:spTree>
    <p:extLst>
      <p:ext uri="{BB962C8B-B14F-4D97-AF65-F5344CB8AC3E}">
        <p14:creationId xmlns:p14="http://schemas.microsoft.com/office/powerpoint/2010/main" val="91458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p:txBody>
          <a:bodyPr/>
          <a:lstStyle/>
          <a:p>
            <a:endParaRPr lang="es-CL"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728" y="1772816"/>
            <a:ext cx="4477589" cy="4752528"/>
          </a:xfrm>
          <a:prstGeom prst="rect">
            <a:avLst/>
          </a:prstGeom>
        </p:spPr>
      </p:pic>
    </p:spTree>
    <p:extLst>
      <p:ext uri="{BB962C8B-B14F-4D97-AF65-F5344CB8AC3E}">
        <p14:creationId xmlns:p14="http://schemas.microsoft.com/office/powerpoint/2010/main" val="91458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988840"/>
            <a:ext cx="7854696" cy="2992296"/>
          </a:xfrm>
        </p:spPr>
        <p:txBody>
          <a:bodyPr>
            <a:noAutofit/>
          </a:bodyPr>
          <a:lstStyle/>
          <a:p>
            <a:pPr algn="just"/>
            <a:r>
              <a:rPr lang="es-CL" sz="2400" dirty="0"/>
              <a:t>El mundo y las personas se mantienen en constante cambio y con ello, la manera en la cual se organizan y componen las empresas. Una de las labores más importantes a las que se enfrenta día a día el gestor de recursos humanos en una empresa, es reclutar profesionales que realmente sean capaces de cumplir con sus tareas y por supuesto, trabajen eficientemente en pro de los objetivos de la misma y por ello, las competencias laborales (habilidades laborales de un trabajador) son cada día más demandantes y van mucho más allá de tener un título profesional.</a:t>
            </a:r>
          </a:p>
        </p:txBody>
      </p:sp>
    </p:spTree>
    <p:extLst>
      <p:ext uri="{BB962C8B-B14F-4D97-AF65-F5344CB8AC3E}">
        <p14:creationId xmlns:p14="http://schemas.microsoft.com/office/powerpoint/2010/main" val="91458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2204864"/>
            <a:ext cx="7854696" cy="2776272"/>
          </a:xfrm>
        </p:spPr>
        <p:txBody>
          <a:bodyPr>
            <a:normAutofit/>
          </a:bodyPr>
          <a:lstStyle/>
          <a:p>
            <a:pPr algn="just"/>
            <a:r>
              <a:rPr lang="es-CL" dirty="0"/>
              <a:t>Las </a:t>
            </a:r>
            <a:r>
              <a:rPr lang="es-CL" dirty="0">
                <a:hlinkClick r:id="rId2"/>
              </a:rPr>
              <a:t>competencias laborales</a:t>
            </a:r>
            <a:r>
              <a:rPr lang="es-CL" dirty="0"/>
              <a:t> o para el trabajo, tienen que ver con la capacidad, habilidades laborales, conocimientos y aptitudes en el profesional que le permiten asumir los retos y contingencias que pueda traer su puesto de trabajo de una mejor manera.</a:t>
            </a:r>
          </a:p>
        </p:txBody>
      </p:sp>
    </p:spTree>
    <p:extLst>
      <p:ext uri="{BB962C8B-B14F-4D97-AF65-F5344CB8AC3E}">
        <p14:creationId xmlns:p14="http://schemas.microsoft.com/office/powerpoint/2010/main" val="91458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556792"/>
            <a:ext cx="7854696" cy="4464496"/>
          </a:xfrm>
        </p:spPr>
        <p:txBody>
          <a:bodyPr>
            <a:normAutofit lnSpcReduction="10000"/>
          </a:bodyPr>
          <a:lstStyle/>
          <a:p>
            <a:pPr algn="ctr"/>
            <a:r>
              <a:rPr lang="es-CL" dirty="0"/>
              <a:t>Habilidades para las competencias.</a:t>
            </a:r>
          </a:p>
          <a:p>
            <a:pPr algn="ctr"/>
            <a:endParaRPr lang="es-CL" dirty="0"/>
          </a:p>
          <a:p>
            <a:pPr algn="l"/>
            <a:r>
              <a:rPr lang="es-CL" dirty="0"/>
              <a:t>1.Trabajo en Equipo</a:t>
            </a:r>
          </a:p>
          <a:p>
            <a:pPr algn="l"/>
            <a:r>
              <a:rPr lang="es-CL" dirty="0"/>
              <a:t>2. Organización.</a:t>
            </a:r>
          </a:p>
          <a:p>
            <a:pPr algn="l"/>
            <a:r>
              <a:rPr lang="es-CL" dirty="0"/>
              <a:t>3. Capacidad de Análisis de datos  y reportes.</a:t>
            </a:r>
          </a:p>
          <a:p>
            <a:pPr algn="l"/>
            <a:r>
              <a:rPr lang="es-CL" dirty="0"/>
              <a:t>4. Habilidades para tomar decisiones.</a:t>
            </a:r>
          </a:p>
          <a:p>
            <a:pPr algn="l"/>
            <a:r>
              <a:rPr lang="es-CL" dirty="0"/>
              <a:t>5. Orientación al público o cliente.</a:t>
            </a:r>
          </a:p>
          <a:p>
            <a:pPr algn="l"/>
            <a:r>
              <a:rPr lang="es-CL" dirty="0"/>
              <a:t>6. Creatividad e innovación.</a:t>
            </a:r>
          </a:p>
          <a:p>
            <a:pPr algn="l"/>
            <a:r>
              <a:rPr lang="es-CL" dirty="0"/>
              <a:t>7. Comunicación efectiva.</a:t>
            </a:r>
          </a:p>
          <a:p>
            <a:pPr algn="l"/>
            <a:r>
              <a:rPr lang="es-CL" dirty="0"/>
              <a:t>		</a:t>
            </a:r>
          </a:p>
        </p:txBody>
      </p:sp>
    </p:spTree>
    <p:extLst>
      <p:ext uri="{BB962C8B-B14F-4D97-AF65-F5344CB8AC3E}">
        <p14:creationId xmlns:p14="http://schemas.microsoft.com/office/powerpoint/2010/main" val="91458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1000"/>
                                        <p:tgtEl>
                                          <p:spTgt spid="3">
                                            <p:txEl>
                                              <p:pRg st="8" end="8"/>
                                            </p:txEl>
                                          </p:spTgt>
                                        </p:tgtEl>
                                      </p:cBhvr>
                                    </p:animEffect>
                                    <p:anim calcmode="lin" valueType="num">
                                      <p:cBhvr>
                                        <p:cTn id="5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556792"/>
            <a:ext cx="7854696" cy="4536504"/>
          </a:xfrm>
        </p:spPr>
        <p:txBody>
          <a:bodyPr>
            <a:normAutofit fontScale="85000" lnSpcReduction="20000"/>
          </a:bodyPr>
          <a:lstStyle/>
          <a:p>
            <a:pPr algn="ctr"/>
            <a:r>
              <a:rPr lang="es-CL" dirty="0"/>
              <a:t>Trabajo en Equipo.</a:t>
            </a:r>
          </a:p>
          <a:p>
            <a:pPr algn="ctr"/>
            <a:endParaRPr lang="es-CL" dirty="0"/>
          </a:p>
          <a:p>
            <a:pPr algn="just"/>
            <a:r>
              <a:rPr lang="es-CL" dirty="0"/>
              <a:t>Cuando un empleado es capaz de trabajar armoniosamente con su equipo de trabajo y lo complementa, las actividades programadas surgen de una mejor manera.  Es importante que tenga la capacidad de delegar, de valorar y aceptar las competencias de los demás, llegue a acuerdos, genere diálogos constructivos que logren resolver conflictos y proponga soluciones para todos en conjunto, sin anteponer sus intereses personales.</a:t>
            </a:r>
          </a:p>
          <a:p>
            <a:pPr algn="just"/>
            <a:r>
              <a:rPr lang="es-CL" dirty="0"/>
              <a:t>Un colaborador puede tener mucho talento y disposición de hacer su trabajo, pero cuando no es capaz de trabajar en equipo comienzan a surgir eventualidades que sin duda, pueden evitarse. </a:t>
            </a:r>
            <a:r>
              <a:rPr lang="es-CL" b="1" dirty="0"/>
              <a:t>El trabajo en equipo es fundamental dentro de cualquier empresa.</a:t>
            </a:r>
            <a:endParaRPr lang="es-CL" dirty="0"/>
          </a:p>
          <a:p>
            <a:pPr algn="ctr"/>
            <a:endParaRPr lang="es-CL" dirty="0"/>
          </a:p>
        </p:txBody>
      </p:sp>
    </p:spTree>
    <p:extLst>
      <p:ext uri="{BB962C8B-B14F-4D97-AF65-F5344CB8AC3E}">
        <p14:creationId xmlns:p14="http://schemas.microsoft.com/office/powerpoint/2010/main" val="133849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556792"/>
            <a:ext cx="7854696" cy="4248472"/>
          </a:xfrm>
        </p:spPr>
        <p:txBody>
          <a:bodyPr>
            <a:normAutofit fontScale="55000" lnSpcReduction="20000"/>
          </a:bodyPr>
          <a:lstStyle/>
          <a:p>
            <a:pPr algn="ctr"/>
            <a:r>
              <a:rPr lang="es-CL" sz="4400" dirty="0"/>
              <a:t>Organización.</a:t>
            </a:r>
          </a:p>
          <a:p>
            <a:pPr algn="ctr"/>
            <a:endParaRPr lang="es-CL" sz="4400" dirty="0"/>
          </a:p>
          <a:p>
            <a:pPr algn="just"/>
            <a:r>
              <a:rPr lang="es-CL" sz="4400" dirty="0"/>
              <a:t>Una cualidad que no se aprende en la universidad, pero que es altamente valorada es el sentido de organización y responsabilidad con el trabajo asignado. Saber priorizar los asuntos, </a:t>
            </a:r>
            <a:r>
              <a:rPr lang="es-CL" sz="4400" dirty="0">
                <a:hlinkClick r:id="rId2"/>
              </a:rPr>
              <a:t>cumplir con los objetivos</a:t>
            </a:r>
            <a:r>
              <a:rPr lang="es-CL" sz="4400" dirty="0"/>
              <a:t> y entregar el trabajo en tiempos razonables es una habilidad que muchos profesionales no poseen, sobre todo aquellos jóvenes que aún no logran adaptarse a las exigencias que demanda el trabajo en una compañía.  </a:t>
            </a:r>
          </a:p>
          <a:p>
            <a:pPr algn="just"/>
            <a:r>
              <a:rPr lang="es-CL" sz="4400" dirty="0"/>
              <a:t>La organización es fundamental para cumplir con las tareas programadas y por supuesto, ser más productivos.</a:t>
            </a:r>
          </a:p>
          <a:p>
            <a:pPr algn="ctr"/>
            <a:endParaRPr lang="es-CL" dirty="0"/>
          </a:p>
        </p:txBody>
      </p:sp>
    </p:spTree>
    <p:extLst>
      <p:ext uri="{BB962C8B-B14F-4D97-AF65-F5344CB8AC3E}">
        <p14:creationId xmlns:p14="http://schemas.microsoft.com/office/powerpoint/2010/main" val="133849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TotalTime>
  <Words>1315</Words>
  <Application>Microsoft Office PowerPoint</Application>
  <PresentationFormat>Presentación en pantalla (4:3)</PresentationFormat>
  <Paragraphs>87</Paragraphs>
  <Slides>17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Algerian</vt:lpstr>
      <vt:lpstr>Calibri</vt:lpstr>
      <vt:lpstr>Constantia</vt:lpstr>
      <vt:lpstr>Wingdings 2</vt:lpstr>
      <vt:lpstr>Flujo</vt:lpstr>
      <vt:lpstr>Presentación de PowerPoint</vt:lpstr>
      <vt:lpstr>Profesor: Felipe Campos Romero  </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Profesor: Felipe Campos Romero  Asignatura: Competencias Para El trabajo</dc:title>
  <dc:creator>FELIPE</dc:creator>
  <cp:lastModifiedBy>Paz</cp:lastModifiedBy>
  <cp:revision>10</cp:revision>
  <dcterms:created xsi:type="dcterms:W3CDTF">2020-03-04T01:56:50Z</dcterms:created>
  <dcterms:modified xsi:type="dcterms:W3CDTF">2020-03-18T15:34:45Z</dcterms:modified>
</cp:coreProperties>
</file>