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41D1460-40A8-43A8-AACC-E53F737F7F92}"/>
              </a:ext>
            </a:extLst>
          </p:cNvPr>
          <p:cNvSpPr/>
          <p:nvPr/>
        </p:nvSpPr>
        <p:spPr>
          <a:xfrm>
            <a:off x="2504661" y="1643270"/>
            <a:ext cx="6692347" cy="4729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800"/>
              </a:spcAft>
            </a:pPr>
            <a:r>
              <a:rPr lang="es-C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GUÍA N° 5 DE QUÍMICA 2°M: OXIDOS METÁLICOS Y </a:t>
            </a:r>
          </a:p>
          <a:p>
            <a:pPr lvl="0" algn="ctr">
              <a:lnSpc>
                <a:spcPct val="105000"/>
              </a:lnSpc>
              <a:spcAft>
                <a:spcPts val="800"/>
              </a:spcAft>
            </a:pPr>
            <a:r>
              <a:rPr lang="es-C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METÁLICOS</a:t>
            </a:r>
            <a:endParaRPr lang="es-CL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es-C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Profesora: Brunilda Díaz </a:t>
            </a:r>
            <a:r>
              <a:rPr lang="es-CL" b="1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Urayama</a:t>
            </a:r>
            <a:r>
              <a:rPr lang="es-C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CL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es-C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Nivel: 2° Medio. (A.B, C, D, E )</a:t>
            </a: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es-ES_tradn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0A19: </a:t>
            </a:r>
            <a:r>
              <a:rPr lang="es-ES_trad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la formación de compuestos binarios y ternarios, considerando las fuerzas eléctricas entre partículas y la nomenclatura inorgánica correspondiente. (OA pendiente del 2019)</a:t>
            </a: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de la clase:</a:t>
            </a:r>
            <a:endParaRPr lang="es-C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Escribir el nombre de compuestos oxigenados a partir de la fórmula química de estos, a partir de la </a:t>
            </a:r>
            <a:r>
              <a:rPr lang="es-ES_tradn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tradicional</a:t>
            </a:r>
            <a:endParaRPr lang="es-CL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Escribir la fórmula química de compuestos oxigenados a partir del nombre de éstos.</a:t>
            </a:r>
          </a:p>
          <a:p>
            <a:pPr lvl="0"/>
            <a:r>
              <a:rPr lang="es-ES_tradn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  <a:r>
              <a:rPr lang="es-ES_trad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Fórmula tradicional y de Stock</a:t>
            </a:r>
            <a:endParaRPr lang="es-C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ED376A7-5BA9-4389-8039-64322E42E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817" y="326998"/>
            <a:ext cx="5861304" cy="153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9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B8058-5FCA-44D2-9456-DBB83DBE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óxidos metálicos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D35FCB-C073-4572-849D-4826C0133D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CL" dirty="0"/>
              <a:t>Anteriormente vimos la fórmula de los óxidos metálicos y utilizamos la </a:t>
            </a:r>
            <a:r>
              <a:rPr lang="es-CL" b="1" dirty="0"/>
              <a:t>nomenclatura de stock</a:t>
            </a:r>
            <a:r>
              <a:rPr lang="es-CL" dirty="0"/>
              <a:t>, para nombrarlos, por ejemplo si a esta fórmula </a:t>
            </a:r>
            <a:r>
              <a:rPr lang="es-CL" b="1" dirty="0"/>
              <a:t>C</a:t>
            </a:r>
            <a:r>
              <a:rPr lang="es-CL" b="1" cap="none" dirty="0"/>
              <a:t>u</a:t>
            </a:r>
            <a:r>
              <a:rPr lang="es-CL" sz="1800" b="1" dirty="0"/>
              <a:t>2</a:t>
            </a:r>
            <a:r>
              <a:rPr lang="es-CL" b="1" dirty="0"/>
              <a:t>O</a:t>
            </a:r>
            <a:r>
              <a:rPr lang="es-CL" sz="1800" b="1" dirty="0"/>
              <a:t>2</a:t>
            </a:r>
            <a:r>
              <a:rPr lang="es-CL" b="1" dirty="0"/>
              <a:t> </a:t>
            </a:r>
            <a:r>
              <a:rPr lang="es-CL" dirty="0"/>
              <a:t>la nombramos vamos a decir que se llama oxido de cobre (II).</a:t>
            </a:r>
          </a:p>
          <a:p>
            <a:r>
              <a:rPr lang="es-CL" dirty="0"/>
              <a:t>Ahora vamos a nombrar el mismo compuesto, utilizando la </a:t>
            </a:r>
            <a:r>
              <a:rPr lang="es-CL" b="1" dirty="0"/>
              <a:t>nomenclatura tradicional, </a:t>
            </a:r>
            <a:r>
              <a:rPr lang="es-CL" dirty="0"/>
              <a:t>entonces</a:t>
            </a:r>
            <a:r>
              <a:rPr lang="es-CL" b="1" dirty="0"/>
              <a:t> el c</a:t>
            </a:r>
            <a:r>
              <a:rPr lang="es-CL" b="1" cap="none" dirty="0"/>
              <a:t>u</a:t>
            </a:r>
            <a:r>
              <a:rPr lang="es-CL" sz="1800" b="1" cap="none" dirty="0"/>
              <a:t>2</a:t>
            </a:r>
            <a:r>
              <a:rPr lang="es-CL" b="1" cap="none" dirty="0"/>
              <a:t>O</a:t>
            </a:r>
            <a:r>
              <a:rPr lang="es-CL" sz="1800" b="1" cap="none" dirty="0"/>
              <a:t>2 </a:t>
            </a:r>
            <a:r>
              <a:rPr lang="es-CL" b="1" cap="none" dirty="0"/>
              <a:t> </a:t>
            </a:r>
            <a:r>
              <a:rPr lang="es-CL" cap="none" dirty="0"/>
              <a:t>RECIBE EL NOMBRE DE: OXIDO CÚPR</a:t>
            </a:r>
            <a:r>
              <a:rPr lang="es-CL" b="1" cap="none" dirty="0"/>
              <a:t>ICO</a:t>
            </a:r>
          </a:p>
          <a:p>
            <a:r>
              <a:rPr lang="es-CL" b="1" cap="none" dirty="0"/>
              <a:t>TODOS LOS ELEMENTOS QUE TIENEN MÁS DE UNA VALENCIA, SE DEBE DE UTILIZAR UNA TERMINACIÓN.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34813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07D0E-8252-4772-9959-7A406AF89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NOMENCLATURA TRADICIONAL DE LOS ÓXIDOS METÁLICOS</a:t>
            </a:r>
            <a:br>
              <a:rPr lang="es-CL" dirty="0"/>
            </a:br>
            <a:r>
              <a:rPr lang="es-CL" dirty="0"/>
              <a:t> LOS ELEMETOS METÁLICOS CON MÁS DE UNA VALENCIA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F0140F1-309F-4349-8A8F-636CC724339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06984676"/>
              </p:ext>
            </p:extLst>
          </p:nvPr>
        </p:nvGraphicFramePr>
        <p:xfrm>
          <a:off x="3220278" y="2214694"/>
          <a:ext cx="4717772" cy="40247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9075">
                  <a:extLst>
                    <a:ext uri="{9D8B030D-6E8A-4147-A177-3AD203B41FA5}">
                      <a16:colId xmlns:a16="http://schemas.microsoft.com/office/drawing/2014/main" val="3334679213"/>
                    </a:ext>
                  </a:extLst>
                </a:gridCol>
                <a:gridCol w="1455447">
                  <a:extLst>
                    <a:ext uri="{9D8B030D-6E8A-4147-A177-3AD203B41FA5}">
                      <a16:colId xmlns:a16="http://schemas.microsoft.com/office/drawing/2014/main" val="3613073603"/>
                    </a:ext>
                  </a:extLst>
                </a:gridCol>
                <a:gridCol w="1783250">
                  <a:extLst>
                    <a:ext uri="{9D8B030D-6E8A-4147-A177-3AD203B41FA5}">
                      <a16:colId xmlns:a16="http://schemas.microsoft.com/office/drawing/2014/main" val="1653449307"/>
                    </a:ext>
                  </a:extLst>
                </a:gridCol>
              </a:tblGrid>
              <a:tr h="655198"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ELEMENTO METÁLICO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NÚMERO DE VALENCIA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TERMINACIÓN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47741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r>
                        <a:rPr lang="es-CL" b="1" dirty="0"/>
                        <a:t>COBRE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05996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r>
                        <a:rPr lang="es-CL" b="1" dirty="0"/>
                        <a:t>COBRE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840820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r>
                        <a:rPr lang="es-CL" b="1" dirty="0"/>
                        <a:t>HIERRO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949986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r>
                        <a:rPr lang="es-CL" b="1" dirty="0"/>
                        <a:t>HIERRO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492409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r>
                        <a:rPr lang="es-CL" b="1" dirty="0"/>
                        <a:t>COBALTO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3144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r>
                        <a:rPr lang="es-CL" b="1" dirty="0"/>
                        <a:t>COBALTO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119771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r>
                        <a:rPr lang="es-CL" b="1" dirty="0"/>
                        <a:t>NIQUEL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837557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r>
                        <a:rPr lang="es-CL" b="1" dirty="0"/>
                        <a:t>NIQUEL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763575"/>
                  </a:ext>
                </a:extLst>
              </a:tr>
              <a:tr h="374399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35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33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B4D0B-82EE-4377-949E-89AB5FB3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ÓXIDOS NO METÁLICOS O ANHIDRIDOS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14033-EA01-4C04-AFC2-01FE19BE12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/>
              <a:t>TAMBIEN vimos la fórmula de los óxidos  NO metálicos O ANHÍDRIDOS y utilizamos la </a:t>
            </a:r>
            <a:r>
              <a:rPr lang="es-CL" b="1" dirty="0"/>
              <a:t>nomenclatura de stock</a:t>
            </a:r>
            <a:r>
              <a:rPr lang="es-CL" dirty="0"/>
              <a:t>, para nombrarlos, por ejemplo si a esta fórmula </a:t>
            </a:r>
            <a:r>
              <a:rPr lang="es-CL" sz="2400" b="1" dirty="0"/>
              <a:t>s</a:t>
            </a:r>
            <a:r>
              <a:rPr lang="es-CL" sz="1800" b="1" dirty="0"/>
              <a:t>2</a:t>
            </a:r>
            <a:r>
              <a:rPr lang="es-CL" sz="2400" b="1" dirty="0"/>
              <a:t>O</a:t>
            </a:r>
            <a:r>
              <a:rPr lang="es-CL" sz="1800" b="1" dirty="0"/>
              <a:t>2</a:t>
            </a:r>
            <a:r>
              <a:rPr lang="es-CL" b="1" dirty="0"/>
              <a:t> </a:t>
            </a:r>
            <a:r>
              <a:rPr lang="es-CL" dirty="0"/>
              <a:t>la nombramos vamos a decir que se llama oxido de AZUFRE (II).</a:t>
            </a:r>
          </a:p>
          <a:p>
            <a:r>
              <a:rPr lang="es-CL" dirty="0"/>
              <a:t>Ahora vamos a nombrar el mismo compuesto, utilizando la </a:t>
            </a:r>
            <a:r>
              <a:rPr lang="es-CL" b="1" dirty="0"/>
              <a:t>nomenclatura tradicional, </a:t>
            </a:r>
            <a:r>
              <a:rPr lang="es-CL" dirty="0"/>
              <a:t>entonces</a:t>
            </a:r>
            <a:r>
              <a:rPr lang="es-CL" b="1" dirty="0"/>
              <a:t> el </a:t>
            </a:r>
            <a:r>
              <a:rPr lang="es-CL" sz="2400" b="1" dirty="0"/>
              <a:t>S</a:t>
            </a:r>
            <a:r>
              <a:rPr lang="es-CL" sz="1800" b="1" cap="none" dirty="0"/>
              <a:t>2</a:t>
            </a:r>
            <a:r>
              <a:rPr lang="es-CL" sz="2400" b="1" cap="none" dirty="0"/>
              <a:t>O</a:t>
            </a:r>
            <a:r>
              <a:rPr lang="es-CL" sz="1800" b="1" cap="none" dirty="0"/>
              <a:t>2 </a:t>
            </a:r>
            <a:r>
              <a:rPr lang="es-CL" b="1" cap="none" dirty="0"/>
              <a:t> </a:t>
            </a:r>
            <a:r>
              <a:rPr lang="es-CL" cap="none" dirty="0"/>
              <a:t>RECIBE EL NOMBRE DE: ÓXIDO </a:t>
            </a:r>
            <a:r>
              <a:rPr lang="es-CL" b="1" cap="none" dirty="0"/>
              <a:t>HIPO</a:t>
            </a:r>
            <a:r>
              <a:rPr lang="es-CL" cap="none" dirty="0"/>
              <a:t>SULFUR</a:t>
            </a:r>
            <a:r>
              <a:rPr lang="es-CL" b="1" cap="none" dirty="0"/>
              <a:t>OSO </a:t>
            </a:r>
            <a:r>
              <a:rPr lang="es-CL" cap="none" dirty="0"/>
              <a:t>O </a:t>
            </a:r>
            <a:r>
              <a:rPr lang="es-CL" b="1" cap="none" dirty="0"/>
              <a:t>ANHIDRIDO HIPOSULFUROSO</a:t>
            </a:r>
          </a:p>
          <a:p>
            <a:r>
              <a:rPr lang="es-CL" b="1" cap="none" dirty="0"/>
              <a:t>TODOS LOS ELEMENTOS QUE TIENEN MÁS DE UNA VALENCIA, SE DEBE DE UTILIZAR UNA TERMINACIÓN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8616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C4BE5-2D7F-4BA4-8BD1-0509A6BD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ÓXIDOS NO METÁLICOS O ANHIDRIDOS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B3A81F-992F-47D1-8656-99FABA3F41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/>
              <a:t>¿CÓMO VAMOS A SABER LA VALENCIA QUE POSEE EL ELEMENTO NO METALICO ?</a:t>
            </a:r>
          </a:p>
          <a:p>
            <a:r>
              <a:rPr lang="es-CL" dirty="0"/>
              <a:t>EL NÚMERO QUE SE ENCUENTRA ESCRITO AL LADO DEL ELEMENTO OXIGENO, CORRESPONDE A LA VALENCIA DEL ELEMENTO NO METÁLICO, ESTO TAMBIEN ES VÁLIDO PARA LOS ÓXIDOS METÁLICOS, EJEEMPLO</a:t>
            </a:r>
          </a:p>
          <a:p>
            <a:r>
              <a:rPr lang="es-CL" sz="2400" dirty="0"/>
              <a:t>N</a:t>
            </a:r>
            <a:r>
              <a:rPr lang="es-CL" sz="1800" dirty="0"/>
              <a:t>2</a:t>
            </a:r>
            <a:r>
              <a:rPr lang="es-CL" sz="2400" dirty="0"/>
              <a:t>O</a:t>
            </a:r>
            <a:r>
              <a:rPr lang="es-CL" sz="1800" dirty="0"/>
              <a:t>5  LA VALENCIA DEL NITRÓGENO (N) ES 5</a:t>
            </a:r>
          </a:p>
          <a:p>
            <a:r>
              <a:rPr lang="es-CL" sz="2400" dirty="0"/>
              <a:t>f</a:t>
            </a:r>
            <a:r>
              <a:rPr lang="es-CL" sz="2400" cap="none" dirty="0"/>
              <a:t>e</a:t>
            </a:r>
            <a:r>
              <a:rPr lang="es-CL" sz="1600" dirty="0"/>
              <a:t>2</a:t>
            </a:r>
            <a:r>
              <a:rPr lang="es-CL" sz="2400" dirty="0"/>
              <a:t>O</a:t>
            </a:r>
            <a:r>
              <a:rPr lang="es-CL" sz="1800" dirty="0"/>
              <a:t>3 la valencia del </a:t>
            </a:r>
            <a:r>
              <a:rPr lang="es-CL" sz="2400" dirty="0"/>
              <a:t>f</a:t>
            </a:r>
            <a:r>
              <a:rPr lang="es-CL" sz="2400" cap="none" dirty="0"/>
              <a:t>e</a:t>
            </a:r>
            <a:r>
              <a:rPr lang="es-CL" cap="none" dirty="0"/>
              <a:t>(HIERRO) ES 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3591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3CCFE-E70B-4DAA-8AE5-4A0217629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33205"/>
          </a:xfrm>
        </p:spPr>
        <p:txBody>
          <a:bodyPr>
            <a:normAutofit/>
          </a:bodyPr>
          <a:lstStyle/>
          <a:p>
            <a:r>
              <a:rPr lang="es-CL" sz="2400" b="1" dirty="0"/>
              <a:t>LOS ELEMETOS NO METÁLICOS CON MÁS DE UNA VALENCIA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A146807-C285-4589-A26D-10145C595B7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38452577"/>
              </p:ext>
            </p:extLst>
          </p:nvPr>
        </p:nvGraphicFramePr>
        <p:xfrm>
          <a:off x="940904" y="1351722"/>
          <a:ext cx="4850296" cy="5277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574">
                  <a:extLst>
                    <a:ext uri="{9D8B030D-6E8A-4147-A177-3AD203B41FA5}">
                      <a16:colId xmlns:a16="http://schemas.microsoft.com/office/drawing/2014/main" val="1563054363"/>
                    </a:ext>
                  </a:extLst>
                </a:gridCol>
                <a:gridCol w="1245705">
                  <a:extLst>
                    <a:ext uri="{9D8B030D-6E8A-4147-A177-3AD203B41FA5}">
                      <a16:colId xmlns:a16="http://schemas.microsoft.com/office/drawing/2014/main" val="705295649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685767385"/>
                    </a:ext>
                  </a:extLst>
                </a:gridCol>
              </a:tblGrid>
              <a:tr h="765595"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ELEMENTOS NO METÁ LICOS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VALENCIA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TERMINCIÓN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549018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CLORO (Cl)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HIPO  -  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523765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CLORO(Cl)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73133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CLORO (Cl)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336200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CLORO (Cl)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PER – 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600616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BROMO (Br)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HIPO – 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220355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BROMO  (Br)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302636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BROMO (Br)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ICO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67612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YODO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HIPO – 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874937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YODO (I)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297206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YODO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512103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YODO (I)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PER - 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080118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s-CL" dirty="0"/>
                        <a:t>AZUFRE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HIPO - 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927158"/>
                  </a:ext>
                </a:extLst>
              </a:tr>
            </a:tbl>
          </a:graphicData>
        </a:graphic>
      </p:graphicFrame>
      <p:graphicFrame>
        <p:nvGraphicFramePr>
          <p:cNvPr id="7" name="Marcador de contenido 5">
            <a:extLst>
              <a:ext uri="{FF2B5EF4-FFF2-40B4-BE49-F238E27FC236}">
                <a16:creationId xmlns:a16="http://schemas.microsoft.com/office/drawing/2014/main" id="{6EAEAF5F-31E1-4B56-9F83-44D0AE15D5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925236"/>
              </p:ext>
            </p:extLst>
          </p:nvPr>
        </p:nvGraphicFramePr>
        <p:xfrm>
          <a:off x="6096000" y="1351722"/>
          <a:ext cx="4850296" cy="5168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826">
                  <a:extLst>
                    <a:ext uri="{9D8B030D-6E8A-4147-A177-3AD203B41FA5}">
                      <a16:colId xmlns:a16="http://schemas.microsoft.com/office/drawing/2014/main" val="1563054363"/>
                    </a:ext>
                  </a:extLst>
                </a:gridCol>
                <a:gridCol w="1232453">
                  <a:extLst>
                    <a:ext uri="{9D8B030D-6E8A-4147-A177-3AD203B41FA5}">
                      <a16:colId xmlns:a16="http://schemas.microsoft.com/office/drawing/2014/main" val="705295649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685767385"/>
                    </a:ext>
                  </a:extLst>
                </a:gridCol>
              </a:tblGrid>
              <a:tr h="626085"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ELEMENTOS NO METÁLICOS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VALENCIA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TERMINCIÓN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549018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AZUFRE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523765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AZUFRE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73133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SELENIO (Se)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HIPO – 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336200"/>
                  </a:ext>
                </a:extLst>
              </a:tr>
              <a:tr h="483002">
                <a:tc>
                  <a:txBody>
                    <a:bodyPr/>
                    <a:lstStyle/>
                    <a:p>
                      <a:r>
                        <a:rPr lang="es-CL" dirty="0"/>
                        <a:t>SELENIO (Se)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600616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SELENIO (Se)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220355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TELURIO (Te)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HIPO – 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302636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TELURIO (Te)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67612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TELURIO (Te)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874937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NITRÓGENO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297206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NITRÓGENO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512103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FÓSFORO 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080118"/>
                  </a:ext>
                </a:extLst>
              </a:tr>
              <a:tr h="367761">
                <a:tc>
                  <a:txBody>
                    <a:bodyPr/>
                    <a:lstStyle/>
                    <a:p>
                      <a:r>
                        <a:rPr lang="es-CL" dirty="0"/>
                        <a:t>FÓSFORO 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92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324530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106</TotalTime>
  <Words>594</Words>
  <Application>Microsoft Office PowerPoint</Application>
  <PresentationFormat>Panorámica</PresentationFormat>
  <Paragraphs>129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Gota</vt:lpstr>
      <vt:lpstr>Presentación de PowerPoint</vt:lpstr>
      <vt:lpstr>Los óxidos metálicos</vt:lpstr>
      <vt:lpstr>NOMENCLATURA TRADICIONAL DE LOS ÓXIDOS METÁLICOS  LOS ELEMETOS METÁLICOS CON MÁS DE UNA VALENCIA</vt:lpstr>
      <vt:lpstr>LOS ÓXIDOS NO METÁLICOS O ANHIDRIDOS</vt:lpstr>
      <vt:lpstr>LOS ÓXIDOS NO METÁLICOS O ANHIDRIDOS</vt:lpstr>
      <vt:lpstr>LOS ELEMETOS NO METÁLICOS CON MÁS DE UNA VALENCIA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Brunilda</dc:creator>
  <cp:lastModifiedBy>Paz</cp:lastModifiedBy>
  <cp:revision>13</cp:revision>
  <dcterms:created xsi:type="dcterms:W3CDTF">2020-04-06T16:39:37Z</dcterms:created>
  <dcterms:modified xsi:type="dcterms:W3CDTF">2020-04-09T23:17:49Z</dcterms:modified>
</cp:coreProperties>
</file>