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3" descr="Mensajes con emoticones | Vector Gratis">
            <a:extLst>
              <a:ext uri="{FF2B5EF4-FFF2-40B4-BE49-F238E27FC236}">
                <a16:creationId xmlns:a16="http://schemas.microsoft.com/office/drawing/2014/main" id="{D8E1C076-BE04-430D-B937-D6A15688E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887" y="1119808"/>
            <a:ext cx="2419350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742F81B4-054A-468F-B4C5-EFC853C230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878605"/>
              </p:ext>
            </p:extLst>
          </p:nvPr>
        </p:nvGraphicFramePr>
        <p:xfrm>
          <a:off x="3016112" y="1119808"/>
          <a:ext cx="777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4" imgW="11725275" imgH="16811625" progId="Unknown">
                  <p:embed/>
                </p:oleObj>
              </mc:Choice>
              <mc:Fallback>
                <p:oleObj r:id="rId4" imgW="11725275" imgH="16811625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112" y="1119808"/>
                        <a:ext cx="7778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">
            <a:extLst>
              <a:ext uri="{FF2B5EF4-FFF2-40B4-BE49-F238E27FC236}">
                <a16:creationId xmlns:a16="http://schemas.microsoft.com/office/drawing/2014/main" id="{4ED6F0CF-2B03-4D34-8D72-D0AFD359F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487" y="6626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FD80C1-8161-4ED0-80E2-7A90AC1F9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487" y="11198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Liceo José Victorino Lastarria</a:t>
            </a:r>
            <a:endParaRPr kumimoji="0" lang="es-CL" altLang="es-CL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Rancagua</a:t>
            </a:r>
            <a:endParaRPr kumimoji="0" lang="es-CL" altLang="es-CL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“</a:t>
            </a:r>
            <a:r>
              <a:rPr kumimoji="0" lang="es-CL" altLang="es-CL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Formando Técnicos para el mañana”</a:t>
            </a:r>
            <a:endParaRPr kumimoji="0" lang="es-CL" altLang="es-CL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kumimoji="0" lang="es-CL" altLang="es-CL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260B06D-A75F-4229-8C3F-239834335E95}"/>
              </a:ext>
            </a:extLst>
          </p:cNvPr>
          <p:cNvSpPr/>
          <p:nvPr/>
        </p:nvSpPr>
        <p:spPr>
          <a:xfrm>
            <a:off x="1883391" y="2637458"/>
            <a:ext cx="7260609" cy="414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s-C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GUÍA N° 4 DE QUÍMICA 2°M: OXIDOS NO METÁLICOS</a:t>
            </a:r>
            <a:endParaRPr lang="es-C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Profesora: Brunilda Díaz </a:t>
            </a:r>
            <a:r>
              <a:rPr lang="es-CL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Urayama</a:t>
            </a:r>
            <a:r>
              <a:rPr lang="es-C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Nivel: 2° Medio. (A.B, C, D, E )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ES_tradnl" b="1" dirty="0"/>
              <a:t>0A19: </a:t>
            </a:r>
            <a:r>
              <a:rPr lang="es-ES_tradnl" sz="2000" dirty="0"/>
              <a:t>Explicar la formación de compuestos binarios y ternarios, considerando las fuerzas eléctricas entre partículas y la nomenclatura inorgánica correspondiente. (OA pendiente del 2019)</a:t>
            </a:r>
            <a:endParaRPr lang="es-CL" sz="2000" dirty="0"/>
          </a:p>
          <a:p>
            <a:r>
              <a:rPr lang="es-ES_tradnl" sz="2000" b="1" dirty="0"/>
              <a:t>Objetivo de la clase:</a:t>
            </a:r>
            <a:endParaRPr lang="es-CL" sz="2000" dirty="0"/>
          </a:p>
          <a:p>
            <a:r>
              <a:rPr lang="es-ES_tradnl" sz="2000" dirty="0"/>
              <a:t>1.  Escribir el nombre de compuestos oxigenados a partir de la fórmula química de estos.</a:t>
            </a:r>
            <a:endParaRPr lang="es-CL" sz="2000" dirty="0"/>
          </a:p>
          <a:p>
            <a:r>
              <a:rPr lang="es-ES_tradnl" sz="2000" dirty="0"/>
              <a:t>2. Escribir la fórmula química de compuestos oxigenados a partir del nombre de éstos.</a:t>
            </a:r>
            <a:endParaRPr lang="es-CL" sz="2000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82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62C01-DCF4-407D-BC02-9EDDBE41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OXIDOS no METÁLICOS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E7A630-A1DD-44F0-A9BE-F3D95E42B15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Cuando el </a:t>
            </a: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OXIGENO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se combina con un elemento no metálico, forma los óxidos no metálicos o anhídridos.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Para escribir la fórmula de los óxidos </a:t>
            </a:r>
            <a:r>
              <a:rPr lang="es-CL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metálicos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debe de respetar el siguiente modelo:</a:t>
            </a:r>
          </a:p>
          <a:p>
            <a:pPr marL="0" indent="0">
              <a:buNone/>
            </a:pPr>
            <a:r>
              <a:rPr lang="es-CL" sz="43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s-CL" sz="4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sz="43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CL" sz="2400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4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43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EN DONDE </a:t>
            </a:r>
            <a:r>
              <a:rPr lang="es-CL" sz="4700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REPRESENTA AL ELEMENTO </a:t>
            </a:r>
            <a:r>
              <a:rPr lang="es-CL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METÁLICO</a:t>
            </a:r>
          </a:p>
          <a:p>
            <a:pPr marL="0" indent="0">
              <a:buNone/>
            </a:pPr>
            <a:r>
              <a:rPr lang="es-CL" sz="2600" cap="none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2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REPRESENTA LOS ELECTRONES DE VALENCIA DEL OXÍGENO</a:t>
            </a:r>
          </a:p>
          <a:p>
            <a:pPr marL="0" indent="0">
              <a:buNone/>
            </a:pP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</a:t>
            </a:r>
            <a:r>
              <a:rPr lang="es-CL" sz="4700" b="1" cap="none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REPRESENTA AL ELEMENTO OXÍGENO</a:t>
            </a:r>
          </a:p>
          <a:p>
            <a:pPr marL="0" indent="0">
              <a:buNone/>
            </a:pPr>
            <a:r>
              <a:rPr lang="es-CL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</a:t>
            </a:r>
            <a:r>
              <a:rPr lang="es-CL" sz="3600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es-CL" sz="36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REPRESENTA LOS ELECTRONES DE VALENCIA DEL </a:t>
            </a:r>
            <a:r>
              <a:rPr lang="es-CL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METAL</a:t>
            </a:r>
            <a:endParaRPr lang="es-C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415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B282B2-4ECE-4C2A-BCDD-99A59CF5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Los OXIDOS METÁLICOS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325BC4-5C84-4B20-BB22-A0DB697260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200" dirty="0">
                <a:cs typeface="Arial" panose="020B0604020202020204" pitchFamily="34" charset="0"/>
              </a:rPr>
              <a:t>POR EJEMPLO:</a:t>
            </a:r>
          </a:p>
          <a:p>
            <a:pPr marL="0" indent="0">
              <a:buNone/>
            </a:pPr>
            <a:r>
              <a:rPr lang="es-CL" sz="3600" dirty="0">
                <a:solidFill>
                  <a:srgbClr val="C00000"/>
                </a:solidFill>
                <a:cs typeface="Arial" panose="020B0604020202020204" pitchFamily="34" charset="0"/>
              </a:rPr>
              <a:t>           </a:t>
            </a:r>
            <a:r>
              <a:rPr lang="es-CL" sz="3600" dirty="0">
                <a:solidFill>
                  <a:srgbClr val="7030A0"/>
                </a:solidFill>
                <a:cs typeface="Arial" panose="020B0604020202020204" pitchFamily="34" charset="0"/>
              </a:rPr>
              <a:t>F</a:t>
            </a:r>
            <a:r>
              <a:rPr lang="es-CL" cap="none" dirty="0">
                <a:cs typeface="Arial" panose="020B0604020202020204" pitchFamily="34" charset="0"/>
              </a:rPr>
              <a:t>2</a:t>
            </a:r>
            <a:r>
              <a:rPr lang="es-CL" sz="3600" b="1" cap="none" dirty="0">
                <a:cs typeface="Arial" panose="020B0604020202020204" pitchFamily="34" charset="0"/>
              </a:rPr>
              <a:t>O</a:t>
            </a:r>
            <a:r>
              <a:rPr lang="es-CL" cap="none" dirty="0">
                <a:solidFill>
                  <a:srgbClr val="C00000"/>
                </a:solidFill>
                <a:cs typeface="Arial" panose="020B0604020202020204" pitchFamily="34" charset="0"/>
              </a:rPr>
              <a:t>1     </a:t>
            </a:r>
            <a:r>
              <a:rPr lang="es-CL" sz="1800" cap="none" dirty="0">
                <a:cs typeface="Arial" panose="020B0604020202020204" pitchFamily="34" charset="0"/>
              </a:rPr>
              <a:t>EN DONDE </a:t>
            </a:r>
            <a:r>
              <a:rPr lang="es-CL" sz="3600" cap="none" dirty="0">
                <a:solidFill>
                  <a:srgbClr val="7030A0"/>
                </a:solidFill>
                <a:cs typeface="Arial" panose="020B0604020202020204" pitchFamily="34" charset="0"/>
              </a:rPr>
              <a:t>F</a:t>
            </a:r>
            <a:r>
              <a:rPr lang="es-CL" cap="none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s-CL" cap="none" dirty="0">
                <a:cs typeface="Arial" panose="020B0604020202020204" pitchFamily="34" charset="0"/>
              </a:rPr>
              <a:t>ES EL ELEMENTO </a:t>
            </a:r>
            <a:r>
              <a:rPr lang="es-CL" cap="none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NO METÁLICO</a:t>
            </a:r>
          </a:p>
          <a:p>
            <a:pPr marL="0" indent="0">
              <a:buNone/>
            </a:pPr>
            <a:r>
              <a:rPr lang="es-CL" cap="none" dirty="0">
                <a:solidFill>
                  <a:srgbClr val="C00000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s-CL" cap="none" dirty="0">
                <a:cs typeface="Arial" panose="020B0604020202020204" pitchFamily="34" charset="0"/>
              </a:rPr>
              <a:t>2 ELECTRONES DE VALENCIA DEL OXÍGENO</a:t>
            </a:r>
          </a:p>
          <a:p>
            <a:pPr marL="0" indent="0">
              <a:buNone/>
            </a:pPr>
            <a:r>
              <a:rPr lang="es-CL" cap="none" dirty="0">
                <a:solidFill>
                  <a:srgbClr val="C00000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s-CL" sz="3600" b="1" cap="none" dirty="0">
                <a:cs typeface="Arial" panose="020B0604020202020204" pitchFamily="34" charset="0"/>
              </a:rPr>
              <a:t>O</a:t>
            </a:r>
            <a:r>
              <a:rPr lang="es-CL" cap="none" dirty="0">
                <a:cs typeface="Arial" panose="020B0604020202020204" pitchFamily="34" charset="0"/>
              </a:rPr>
              <a:t> ES EL ELEMENTO OXÍGENO</a:t>
            </a:r>
          </a:p>
          <a:p>
            <a:pPr marL="0" indent="0">
              <a:buNone/>
            </a:pPr>
            <a:r>
              <a:rPr lang="es-CL" cap="none" dirty="0">
                <a:solidFill>
                  <a:srgbClr val="C00000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s-CL" cap="none" dirty="0">
                <a:solidFill>
                  <a:srgbClr val="7030A0"/>
                </a:solidFill>
                <a:cs typeface="Arial" panose="020B0604020202020204" pitchFamily="34" charset="0"/>
              </a:rPr>
              <a:t>1 </a:t>
            </a:r>
            <a:r>
              <a:rPr lang="es-CL" cap="none" dirty="0">
                <a:cs typeface="Arial" panose="020B0604020202020204" pitchFamily="34" charset="0"/>
              </a:rPr>
              <a:t>ELECTRONES DE VALENCIA DEL ELEMENTO </a:t>
            </a:r>
            <a:r>
              <a:rPr lang="es-CL" cap="none" dirty="0">
                <a:solidFill>
                  <a:srgbClr val="7030A0"/>
                </a:solidFill>
                <a:cs typeface="Arial" panose="020B0604020202020204" pitchFamily="34" charset="0"/>
              </a:rPr>
              <a:t>NO METÁLICO</a:t>
            </a:r>
          </a:p>
          <a:p>
            <a:pPr marL="0" indent="0">
              <a:buNone/>
            </a:pPr>
            <a:r>
              <a:rPr lang="es-CL" cap="none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1782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B9516-29FC-4C60-9A39-00F9E4663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OXIDOS NO METÁLICOS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7520A9-C2B6-4ABF-9489-D1EF5221DC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490908"/>
          </a:xfrm>
        </p:spPr>
        <p:txBody>
          <a:bodyPr/>
          <a:lstStyle/>
          <a:p>
            <a:r>
              <a:rPr lang="es-CL" dirty="0"/>
              <a:t>PARA NOMBRAR A ESTOS COMPUESTOS SE UTILIZA LA PALABRA </a:t>
            </a:r>
            <a:r>
              <a:rPr lang="es-CL" b="1" dirty="0"/>
              <a:t>OXIDO</a:t>
            </a:r>
            <a:r>
              <a:rPr lang="es-CL" dirty="0"/>
              <a:t> DE </a:t>
            </a:r>
            <a:r>
              <a:rPr lang="es-CL" dirty="0">
                <a:solidFill>
                  <a:srgbClr val="7030A0"/>
                </a:solidFill>
              </a:rPr>
              <a:t>EL NOMBRE DEL ELEMENTO NO METÁLICO </a:t>
            </a:r>
            <a:r>
              <a:rPr lang="es-CL" dirty="0"/>
              <a:t>Y ENTRE PARÉNTESIS CON NUMERO ROMANO INDICAR LA VALENCIA DEL </a:t>
            </a:r>
            <a:r>
              <a:rPr lang="es-CL" dirty="0">
                <a:solidFill>
                  <a:srgbClr val="7030A0"/>
                </a:solidFill>
              </a:rPr>
              <a:t>ELEMENTO NO METÁLICO.</a:t>
            </a:r>
          </a:p>
          <a:p>
            <a:pPr marL="0" indent="0">
              <a:buNone/>
            </a:pPr>
            <a:r>
              <a:rPr lang="es-CL" dirty="0"/>
              <a:t>    El compuesto   </a:t>
            </a:r>
            <a:r>
              <a:rPr lang="es-CL" sz="4400" dirty="0">
                <a:solidFill>
                  <a:srgbClr val="7030A0"/>
                </a:solidFill>
              </a:rPr>
              <a:t>F</a:t>
            </a:r>
            <a:r>
              <a:rPr lang="es-CL" sz="2400" dirty="0"/>
              <a:t>2</a:t>
            </a:r>
            <a:r>
              <a:rPr lang="es-CL" sz="4400" b="1" dirty="0"/>
              <a:t>O</a:t>
            </a:r>
            <a:r>
              <a:rPr lang="es-CL" dirty="0">
                <a:solidFill>
                  <a:srgbClr val="7030A0"/>
                </a:solidFill>
              </a:rPr>
              <a:t>1 </a:t>
            </a:r>
            <a:r>
              <a:rPr lang="es-CL" dirty="0"/>
              <a:t>recibe el nombre Oxido de </a:t>
            </a:r>
            <a:r>
              <a:rPr lang="es-CL" dirty="0">
                <a:solidFill>
                  <a:srgbClr val="7030A0"/>
                </a:solidFill>
              </a:rPr>
              <a:t>flúor</a:t>
            </a:r>
          </a:p>
          <a:p>
            <a:pPr marL="0" indent="0">
              <a:buNone/>
            </a:pPr>
            <a:r>
              <a:rPr lang="es-CL" dirty="0"/>
              <a:t>En el caso de que un elemento tiene más de una valencia, se debe de indicar al término del nombre, entre paréntesis y con número romano  la valencia de dicho elemento, por ejemplo: Oxido de </a:t>
            </a:r>
            <a:r>
              <a:rPr lang="es-CL" dirty="0">
                <a:solidFill>
                  <a:srgbClr val="7030A0"/>
                </a:solidFill>
              </a:rPr>
              <a:t>cloro (i) </a:t>
            </a:r>
            <a:r>
              <a:rPr lang="es-CL" dirty="0"/>
              <a:t>en este caso la valencia del </a:t>
            </a:r>
            <a:r>
              <a:rPr lang="es-CL" dirty="0">
                <a:solidFill>
                  <a:srgbClr val="7030A0"/>
                </a:solidFill>
              </a:rPr>
              <a:t>cloro</a:t>
            </a:r>
            <a:r>
              <a:rPr lang="es-CL" dirty="0"/>
              <a:t> es </a:t>
            </a:r>
            <a:r>
              <a:rPr lang="es-CL" dirty="0">
                <a:solidFill>
                  <a:srgbClr val="002060"/>
                </a:solidFill>
              </a:rPr>
              <a:t>1</a:t>
            </a:r>
            <a:r>
              <a:rPr lang="es-CL" dirty="0"/>
              <a:t>.</a:t>
            </a:r>
          </a:p>
          <a:p>
            <a:pPr marL="0" indent="0">
              <a:buNone/>
            </a:pPr>
            <a:r>
              <a:rPr lang="es-CL" dirty="0"/>
              <a:t>Oxido de </a:t>
            </a:r>
            <a:r>
              <a:rPr lang="es-CL" dirty="0">
                <a:solidFill>
                  <a:schemeClr val="accent6">
                    <a:lumMod val="50000"/>
                  </a:schemeClr>
                </a:solidFill>
              </a:rPr>
              <a:t>cloro( V) </a:t>
            </a:r>
            <a:r>
              <a:rPr lang="es-CL" dirty="0"/>
              <a:t>la valencia del </a:t>
            </a:r>
            <a:r>
              <a:rPr lang="es-CL" dirty="0">
                <a:solidFill>
                  <a:srgbClr val="7030A0"/>
                </a:solidFill>
              </a:rPr>
              <a:t>cloro</a:t>
            </a:r>
            <a:r>
              <a:rPr lang="es-CL" dirty="0"/>
              <a:t> es </a:t>
            </a:r>
            <a:r>
              <a:rPr lang="es-CL" dirty="0">
                <a:solidFill>
                  <a:srgbClr val="7030A0"/>
                </a:solidFill>
              </a:rPr>
              <a:t>5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1286534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58</TotalTime>
  <Words>345</Words>
  <Application>Microsoft Office PowerPoint</Application>
  <PresentationFormat>Panorámica</PresentationFormat>
  <Paragraphs>30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Tw Cen MT</vt:lpstr>
      <vt:lpstr>Gota</vt:lpstr>
      <vt:lpstr>Unknown</vt:lpstr>
      <vt:lpstr>Presentación de PowerPoint</vt:lpstr>
      <vt:lpstr>Los OXIDOS no METÁLICOS</vt:lpstr>
      <vt:lpstr>Los OXIDOS METÁLICOS </vt:lpstr>
      <vt:lpstr>Los OXIDOS NO METÁLICOS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Brunilda</dc:creator>
  <cp:lastModifiedBy>Paz</cp:lastModifiedBy>
  <cp:revision>7</cp:revision>
  <dcterms:created xsi:type="dcterms:W3CDTF">2020-03-31T17:56:03Z</dcterms:created>
  <dcterms:modified xsi:type="dcterms:W3CDTF">2020-04-02T12:41:08Z</dcterms:modified>
</cp:coreProperties>
</file>