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A4855-B547-47BD-B9FA-38BBD977C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3778" y="2743200"/>
            <a:ext cx="8689976" cy="1371599"/>
          </a:xfrm>
        </p:spPr>
        <p:txBody>
          <a:bodyPr>
            <a:normAutofit/>
          </a:bodyPr>
          <a:lstStyle/>
          <a:p>
            <a:r>
              <a:rPr lang="es-CL" sz="4000" dirty="0"/>
              <a:t>Nomenclatura de compuestos binarios</a:t>
            </a:r>
          </a:p>
        </p:txBody>
      </p:sp>
      <p:pic>
        <p:nvPicPr>
          <p:cNvPr id="6" name="Imagen 5" descr="Resultado de imagen para quimica">
            <a:extLst>
              <a:ext uri="{FF2B5EF4-FFF2-40B4-BE49-F238E27FC236}">
                <a16:creationId xmlns:a16="http://schemas.microsoft.com/office/drawing/2014/main" id="{9E4AEFEB-8609-40F7-96F6-7BB52DD6524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984" y="892451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2820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C4DE6-A9A4-418C-BFCC-4ACB03597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FORMACIÓN DE ÁCIDOS HIDROGENADOS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DD0C64-13D2-46CD-9565-8F2A5BCBE6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CL" dirty="0"/>
              <a:t>ENTONCES LA FÓRMULA DEL COMPUESTO ES:</a:t>
            </a:r>
          </a:p>
          <a:p>
            <a:r>
              <a:rPr lang="es-CL" sz="4800" dirty="0" err="1">
                <a:solidFill>
                  <a:srgbClr val="00B0F0"/>
                </a:solidFill>
              </a:rPr>
              <a:t>H</a:t>
            </a:r>
            <a:r>
              <a:rPr lang="es-CL" sz="4800" cap="none" dirty="0" err="1">
                <a:solidFill>
                  <a:srgbClr val="7030A0"/>
                </a:solidFill>
              </a:rPr>
              <a:t>Br</a:t>
            </a:r>
            <a:r>
              <a:rPr lang="es-CL" sz="4800" cap="none" dirty="0">
                <a:solidFill>
                  <a:srgbClr val="7030A0"/>
                </a:solidFill>
              </a:rPr>
              <a:t> </a:t>
            </a:r>
            <a:r>
              <a:rPr lang="es-CL" cap="none" dirty="0"/>
              <a:t>Y SE NOMBRA UTILIZANDO LA PALABRA </a:t>
            </a:r>
            <a:r>
              <a:rPr lang="es-CL" cap="none" dirty="0">
                <a:solidFill>
                  <a:srgbClr val="00B0F0"/>
                </a:solidFill>
              </a:rPr>
              <a:t>ÁCIDO</a:t>
            </a:r>
            <a:r>
              <a:rPr lang="es-CL" cap="none" dirty="0">
                <a:solidFill>
                  <a:srgbClr val="7030A0"/>
                </a:solidFill>
              </a:rPr>
              <a:t> NO METAL </a:t>
            </a:r>
            <a:r>
              <a:rPr lang="es-CL" cap="none" dirty="0"/>
              <a:t>TERMINACIÓN </a:t>
            </a:r>
            <a:r>
              <a:rPr lang="es-CL" cap="none" dirty="0">
                <a:solidFill>
                  <a:srgbClr val="7030A0"/>
                </a:solidFill>
              </a:rPr>
              <a:t>HÍDRICO.</a:t>
            </a:r>
          </a:p>
          <a:p>
            <a:r>
              <a:rPr lang="es-CL" cap="none" dirty="0"/>
              <a:t>ESTE COMPUESTO RECIBE EL NOMBRE DE: </a:t>
            </a:r>
            <a:r>
              <a:rPr lang="es-CL" cap="none" dirty="0">
                <a:solidFill>
                  <a:srgbClr val="7030A0"/>
                </a:solidFill>
              </a:rPr>
              <a:t>ÁCIDO BROMHÍDRICO</a:t>
            </a:r>
            <a:endParaRPr lang="es-CL" dirty="0">
              <a:solidFill>
                <a:srgbClr val="7030A0"/>
              </a:solidFill>
            </a:endParaRPr>
          </a:p>
        </p:txBody>
      </p:sp>
      <p:pic>
        <p:nvPicPr>
          <p:cNvPr id="4" name="Imagen 3" descr="Resultado de imagen para quimica">
            <a:extLst>
              <a:ext uri="{FF2B5EF4-FFF2-40B4-BE49-F238E27FC236}">
                <a16:creationId xmlns:a16="http://schemas.microsoft.com/office/drawing/2014/main" id="{CD877AE4-3C4E-4639-891C-D147BEE6486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21" y="56542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960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9A21F-843B-498D-8EE4-AF6FCB73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Compuestos hidrogenados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93AD00-A4E6-4C81-BA1C-381BAE1C8CF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HIDROGENO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 ES UNO DE LOS ELEMENTOS PRINCIPALES EN ESTOS COMPUESTOS, POR SUS CARACTERÍSTICAS QUÍMICAS, PUEDE COMBINARSE CON ELEMENTOS METÁLICOS Y CON ELEMENTOS NO METÁLICOS.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¿QUÉ ELEMENTOS METÁLICOS? ÉSTOS DEBEN PERTENECER AL GRUPO 1 y 2 (Ó ia y IIA) DE LA Tabla periódica.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¿Qué elementos no metálicos? Éstos debe pertenecer al grupo 16 y 17 (VIA y VIIA) de la Tabla periódi</a:t>
            </a:r>
            <a:r>
              <a:rPr lang="es-CL" dirty="0"/>
              <a:t>ca.</a:t>
            </a:r>
          </a:p>
        </p:txBody>
      </p:sp>
      <p:pic>
        <p:nvPicPr>
          <p:cNvPr id="4" name="Imagen 3" descr="Resultado de imagen para quimica">
            <a:extLst>
              <a:ext uri="{FF2B5EF4-FFF2-40B4-BE49-F238E27FC236}">
                <a16:creationId xmlns:a16="http://schemas.microsoft.com/office/drawing/2014/main" id="{30A0E9A4-4CF4-4D09-8FEE-50C18A5839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05" y="292655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157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51F14-9473-461D-8209-79A76BA3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848139"/>
            <a:ext cx="10364451" cy="1366555"/>
          </a:xfrm>
        </p:spPr>
        <p:txBody>
          <a:bodyPr/>
          <a:lstStyle/>
          <a:p>
            <a:r>
              <a:rPr lang="es-CL" dirty="0"/>
              <a:t>Compuestos hidrogenados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015D80-9BFB-4B8B-B89A-D7E85F6DAB7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67339"/>
            <a:ext cx="10363826" cy="5261113"/>
          </a:xfrm>
        </p:spPr>
        <p:txBody>
          <a:bodyPr/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Cuando 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Hidrogeno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se combina con </a:t>
            </a:r>
            <a:r>
              <a:rPr lang="es-C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metálicos,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formará compuestos llamados </a:t>
            </a:r>
            <a:r>
              <a:rPr lang="es-C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hidruros.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s-C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elementos metálicos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que participan en estos compuestos son:</a:t>
            </a:r>
          </a:p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b="1" cap="none" dirty="0">
                <a:latin typeface="Arial" panose="020B0604020202020204" pitchFamily="34" charset="0"/>
                <a:cs typeface="Arial" panose="020B0604020202020204" pitchFamily="34" charset="0"/>
              </a:rPr>
              <a:t>Grupo 1 (IA):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(Litio); </a:t>
            </a:r>
            <a:r>
              <a:rPr lang="es-CL" cap="none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(Sodio);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(Potasio);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(Rubidio);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(Cesio);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(Francio)</a:t>
            </a:r>
          </a:p>
          <a:p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ESTOS ELEMENTOS TIENEN 1 ELECTRÓN DE VALENCIA.</a:t>
            </a:r>
          </a:p>
          <a:p>
            <a:r>
              <a:rPr lang="es-CL" b="1" cap="none" dirty="0">
                <a:latin typeface="Arial" panose="020B0604020202020204" pitchFamily="34" charset="0"/>
                <a:cs typeface="Arial" panose="020B0604020202020204" pitchFamily="34" charset="0"/>
              </a:rPr>
              <a:t>Grupo 2 (IIA):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(Berilio);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(Magnesio);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(Calcio);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(Estroncio);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(Bario);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(Radio). ESTOS ELEMETOS TIENEN 2 ELECTRONES DE VALENCIA.</a:t>
            </a:r>
          </a:p>
          <a:p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RECUERDA QUE LOS ELECTRONES DE VALENCIA SON LOS ´QE SE ENCUENTRAN EN EL ÚLTIMO NIVEL , EN EL ÁTOMO Y SON LOS QUE PARTICIPAN EN LAFORMACIÓN DE COMPUESTOS QUIMICOS.</a:t>
            </a:r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 descr="Resultado de imagen para quimica">
            <a:extLst>
              <a:ext uri="{FF2B5EF4-FFF2-40B4-BE49-F238E27FC236}">
                <a16:creationId xmlns:a16="http://schemas.microsoft.com/office/drawing/2014/main" id="{20E9E286-FE84-43E5-946C-F3F56D9F18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70" y="395523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455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36AA6-B6EC-47F2-87A7-A5F4ACD5A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470" y="1066801"/>
            <a:ext cx="9939756" cy="1147893"/>
          </a:xfrm>
        </p:spPr>
        <p:txBody>
          <a:bodyPr/>
          <a:lstStyle/>
          <a:p>
            <a:r>
              <a:rPr lang="es-CL" dirty="0"/>
              <a:t>FORMACIÓN DE HIDRUROS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E1CEA08-130C-4BDF-9E78-2CDA2F639617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dirty="0"/>
                  <a:t>PARA FORMAR ESTOS Y TODOS LOS COMPUESTOS BINARIOS:</a:t>
                </a:r>
              </a:p>
              <a:p>
                <a:pPr marL="0" indent="0">
                  <a:buNone/>
                </a:pPr>
                <a:r>
                  <a:rPr lang="es-CL" dirty="0"/>
                  <a:t>    Para escribir la fórmula DEL HIDRURO debe respetar el siguiente modelo:</a:t>
                </a:r>
              </a:p>
              <a:p>
                <a:pPr marL="0" indent="0">
                  <a:buNone/>
                </a:pPr>
                <a:r>
                  <a:rPr lang="es-CL" sz="4800" dirty="0">
                    <a:solidFill>
                      <a:srgbClr val="C00000"/>
                    </a:solidFill>
                  </a:rPr>
                  <a:t>      </a:t>
                </a:r>
                <a:r>
                  <a:rPr lang="es-CL" sz="4800" dirty="0" err="1">
                    <a:solidFill>
                      <a:srgbClr val="C00000"/>
                    </a:solidFill>
                  </a:rPr>
                  <a:t>M</a:t>
                </a:r>
                <a:r>
                  <a:rPr lang="es-CL" sz="4800" dirty="0" err="1">
                    <a:solidFill>
                      <a:schemeClr val="bg2">
                        <a:lumMod val="50000"/>
                      </a:schemeClr>
                    </a:solidFill>
                  </a:rPr>
                  <a:t>h</a:t>
                </a:r>
                <a:r>
                  <a:rPr lang="es-CL" sz="2400" cap="none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s-CL" sz="4800" cap="none" dirty="0">
                    <a:solidFill>
                      <a:schemeClr val="bg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CL" cap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EN DONDE </a:t>
                </a:r>
                <a:r>
                  <a:rPr lang="es-CL" sz="4800" cap="none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 </a:t>
                </a:r>
                <a:r>
                  <a:rPr lang="es-CL" cap="none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REPRESENTA AL ELEMENTO METÁLICO</a:t>
                </a:r>
              </a:p>
              <a:p>
                <a:pPr marL="0" indent="0">
                  <a:buNone/>
                </a:pPr>
                <a:r>
                  <a:rPr lang="es-CL" sz="4800" cap="none" dirty="0">
                    <a:solidFill>
                      <a:schemeClr val="bg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H </a:t>
                </a:r>
                <a:r>
                  <a:rPr lang="es-CL" cap="none" dirty="0">
                    <a:solidFill>
                      <a:schemeClr val="bg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REPRESENTA AL HIDRÓGENO</a:t>
                </a:r>
              </a:p>
              <a:p>
                <a:pPr marL="0" indent="0">
                  <a:buNone/>
                </a:pPr>
                <a:r>
                  <a:rPr lang="es-CL" sz="4800" cap="none" dirty="0">
                    <a:solidFill>
                      <a:schemeClr val="bg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</a:t>
                </a:r>
                <a:r>
                  <a:rPr lang="es-CL" sz="4800" cap="none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 </a:t>
                </a:r>
                <a:r>
                  <a:rPr lang="es-CL" sz="2200" cap="none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REPRESENTA AL ELECTRON DE VALENCIA DEL</a:t>
                </a:r>
              </a:p>
              <a:p>
                <a:pPr marL="0" indent="0">
                  <a:buNone/>
                </a:pPr>
                <a:r>
                  <a:rPr lang="es-CL" sz="2200" cap="none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ELEMENTO METÁLICO</a:t>
                </a:r>
                <a:endParaRPr lang="es-CL" sz="2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E1CEA08-130C-4BDF-9E78-2CDA2F6396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294" t="-534" b="-231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 descr="Resultado de imagen para quimica">
            <a:extLst>
              <a:ext uri="{FF2B5EF4-FFF2-40B4-BE49-F238E27FC236}">
                <a16:creationId xmlns:a16="http://schemas.microsoft.com/office/drawing/2014/main" id="{FEEE6A37-B418-4B3F-9271-8FB89C58A14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604968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9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D1995-5CD4-4DEF-9E61-771AB151E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FORMACIÓN DE HIDRUROS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D1D121-3D9D-44EB-83CE-89D7F772F23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CL" dirty="0"/>
              <a:t>por  EJEMPLO:</a:t>
            </a:r>
            <a:r>
              <a:rPr lang="es-CL" cap="none" dirty="0"/>
              <a:t>    </a:t>
            </a:r>
            <a:r>
              <a:rPr lang="es-CL" sz="4800" cap="none" dirty="0">
                <a:solidFill>
                  <a:srgbClr val="C00000"/>
                </a:solidFill>
              </a:rPr>
              <a:t>Ca</a:t>
            </a:r>
            <a:r>
              <a:rPr lang="es-CL" sz="4800" cap="non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EN DONDE </a:t>
            </a:r>
            <a:r>
              <a:rPr lang="es-CL" sz="4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s-CL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ES EL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 METÁLICO</a:t>
            </a:r>
            <a:r>
              <a:rPr lang="es-CL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CL" sz="480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H </a:t>
            </a:r>
            <a:r>
              <a:rPr lang="es-CL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ELELEMENTO HIDROGENO</a:t>
            </a:r>
          </a:p>
          <a:p>
            <a:pPr marL="0" indent="0">
              <a:buNone/>
            </a:pP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2 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ES EL 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ELECTRÓN DE VALENCIA DEL </a:t>
            </a:r>
          </a:p>
          <a:p>
            <a:pPr marL="0" indent="0">
              <a:buNone/>
            </a:pP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ELEMENTO METÁLICO</a:t>
            </a:r>
            <a:endParaRPr lang="es-CL" cap="none" dirty="0">
              <a:solidFill>
                <a:srgbClr val="C00000"/>
              </a:solidFill>
            </a:endParaRPr>
          </a:p>
        </p:txBody>
      </p:sp>
      <p:pic>
        <p:nvPicPr>
          <p:cNvPr id="4" name="Imagen 3" descr="Resultado de imagen para quimica">
            <a:extLst>
              <a:ext uri="{FF2B5EF4-FFF2-40B4-BE49-F238E27FC236}">
                <a16:creationId xmlns:a16="http://schemas.microsoft.com/office/drawing/2014/main" id="{5FC2A44C-C4C0-43D1-B429-5ED2398726E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4" y="292655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337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EC327-7806-4B52-AC94-3589CA235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FORMACIÓN DE HIDRUROS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348E2-C5AB-4A01-B9AC-63066DD6B3C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CL" dirty="0"/>
              <a:t>Para nombrar a estos compuestos se utiliza la palabra 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Hidruro</a:t>
            </a:r>
            <a:r>
              <a:rPr lang="es-CL" dirty="0"/>
              <a:t> de nombre del 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u="sng" dirty="0">
                <a:solidFill>
                  <a:srgbClr val="C00000"/>
                </a:solidFill>
              </a:rPr>
              <a:t>elemento metálico, </a:t>
            </a:r>
            <a:r>
              <a:rPr lang="es-CL" dirty="0"/>
              <a:t>así:</a:t>
            </a:r>
          </a:p>
          <a:p>
            <a:pPr marL="0" indent="0">
              <a:buNone/>
            </a:pPr>
            <a:r>
              <a:rPr lang="es-CL" sz="4800" cap="none" dirty="0"/>
              <a:t>                    </a:t>
            </a:r>
            <a:r>
              <a:rPr lang="es-CL" sz="4800" cap="none" dirty="0">
                <a:solidFill>
                  <a:srgbClr val="C00000"/>
                </a:solidFill>
              </a:rPr>
              <a:t>Ca</a:t>
            </a:r>
            <a:r>
              <a:rPr lang="es-CL" sz="4800" cap="non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RECIBE EL NOMBRE DE:</a:t>
            </a:r>
          </a:p>
          <a:p>
            <a:pPr marL="0" indent="0">
              <a:buNone/>
            </a:pPr>
            <a:r>
              <a:rPr lang="es-CL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</a:t>
            </a:r>
            <a:r>
              <a:rPr lang="es-CL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HIDRURO</a:t>
            </a:r>
            <a:r>
              <a:rPr lang="es-CL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CALCIO</a:t>
            </a:r>
            <a:endParaRPr lang="es-CL" cap="none" dirty="0">
              <a:solidFill>
                <a:srgbClr val="C00000"/>
              </a:solidFill>
            </a:endParaRPr>
          </a:p>
        </p:txBody>
      </p:sp>
      <p:pic>
        <p:nvPicPr>
          <p:cNvPr id="4" name="Imagen 3" descr="Resultado de imagen para quimica">
            <a:extLst>
              <a:ext uri="{FF2B5EF4-FFF2-40B4-BE49-F238E27FC236}">
                <a16:creationId xmlns:a16="http://schemas.microsoft.com/office/drawing/2014/main" id="{E7E6B160-57BC-449D-B8C4-76BB911F34A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4" y="292655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861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C1871-73D2-499B-8CEA-A6026B3D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FORMACIÓN DE ÁCIDOS HIDROGENADOS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C84F04-1546-44F1-A865-105D94C8503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CL" sz="8000" dirty="0"/>
              <a:t>Para escribir la fórmula DE LOS  ÁCIDOS HIDROGENADOS debe respetar el siguiente modelo:</a:t>
            </a:r>
          </a:p>
          <a:p>
            <a:pPr marL="0" indent="0">
              <a:buNone/>
            </a:pPr>
            <a:r>
              <a:rPr lang="es-CL" sz="14800" cap="none" dirty="0"/>
              <a:t>       </a:t>
            </a:r>
            <a:r>
              <a:rPr lang="es-CL" sz="14800" cap="none" dirty="0" err="1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s-CL" sz="14800" cap="none" dirty="0" err="1">
                <a:solidFill>
                  <a:schemeClr val="accent6">
                    <a:lumMod val="50000"/>
                  </a:schemeClr>
                </a:solidFill>
              </a:rPr>
              <a:t>aNM</a:t>
            </a:r>
            <a:r>
              <a:rPr lang="es-CL" sz="14800" cap="none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L" sz="8000" cap="none" dirty="0"/>
              <a:t>EN DONDE  </a:t>
            </a:r>
            <a:r>
              <a:rPr lang="es-CL" sz="14800" cap="non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s-CL" cap="none" dirty="0"/>
              <a:t> </a:t>
            </a:r>
            <a:r>
              <a:rPr lang="es-CL" sz="8000" cap="none" dirty="0"/>
              <a:t>REPRESENTA AL ELEMENTO </a:t>
            </a:r>
            <a:r>
              <a:rPr lang="es-CL" sz="8000" cap="none" dirty="0">
                <a:solidFill>
                  <a:schemeClr val="accent1">
                    <a:lumMod val="50000"/>
                  </a:schemeClr>
                </a:solidFill>
              </a:rPr>
              <a:t>HIDRÓGENO</a:t>
            </a:r>
            <a:r>
              <a:rPr lang="es-CL" sz="4200" cap="none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s-CL" sz="16000" cap="none" dirty="0">
                <a:solidFill>
                  <a:schemeClr val="accent3">
                    <a:lumMod val="50000"/>
                  </a:schemeClr>
                </a:solidFill>
              </a:rPr>
              <a:t>                          </a:t>
            </a:r>
            <a:r>
              <a:rPr lang="es-CL" sz="16000" cap="none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s-CL" sz="16000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CL" sz="8000" cap="none" dirty="0"/>
              <a:t>REPRESENTA A LOS ELECTRONES DE VALENCIA DEL </a:t>
            </a:r>
          </a:p>
          <a:p>
            <a:pPr marL="0" indent="0">
              <a:buNone/>
            </a:pPr>
            <a:r>
              <a:rPr lang="es-CL" sz="8000" cap="none" dirty="0"/>
              <a:t>                                                    </a:t>
            </a:r>
            <a:r>
              <a:rPr lang="es-CL" sz="8000" cap="none" dirty="0">
                <a:solidFill>
                  <a:schemeClr val="accent6">
                    <a:lumMod val="50000"/>
                  </a:schemeClr>
                </a:solidFill>
              </a:rPr>
              <a:t>ELEMENTO NO METÁLICO.</a:t>
            </a:r>
          </a:p>
          <a:p>
            <a:pPr marL="0" indent="0">
              <a:buNone/>
            </a:pPr>
            <a:r>
              <a:rPr lang="es-CL" sz="12000" cap="none" dirty="0">
                <a:solidFill>
                  <a:schemeClr val="accent3">
                    <a:lumMod val="50000"/>
                  </a:schemeClr>
                </a:solidFill>
              </a:rPr>
              <a:t>                                  </a:t>
            </a:r>
            <a:r>
              <a:rPr lang="es-CL" sz="19200" cap="none" dirty="0">
                <a:solidFill>
                  <a:schemeClr val="accent6">
                    <a:lumMod val="50000"/>
                  </a:schemeClr>
                </a:solidFill>
              </a:rPr>
              <a:t>NM</a:t>
            </a:r>
            <a:r>
              <a:rPr lang="es-CL" sz="12000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CL" sz="8000" cap="none" dirty="0"/>
              <a:t>REPRESENTA AL ELEMENTO </a:t>
            </a:r>
            <a:r>
              <a:rPr lang="es-CL" sz="8000" cap="none" dirty="0">
                <a:solidFill>
                  <a:schemeClr val="accent6">
                    <a:lumMod val="50000"/>
                  </a:schemeClr>
                </a:solidFill>
              </a:rPr>
              <a:t>NO METÁLICO</a:t>
            </a:r>
          </a:p>
          <a:p>
            <a:pPr marL="0" indent="0">
              <a:buNone/>
            </a:pPr>
            <a:r>
              <a:rPr lang="es-CL" sz="5000" cap="none" dirty="0"/>
              <a:t> </a:t>
            </a:r>
          </a:p>
        </p:txBody>
      </p:sp>
      <p:pic>
        <p:nvPicPr>
          <p:cNvPr id="4" name="Imagen 3" descr="Resultado de imagen para quimica">
            <a:extLst>
              <a:ext uri="{FF2B5EF4-FFF2-40B4-BE49-F238E27FC236}">
                <a16:creationId xmlns:a16="http://schemas.microsoft.com/office/drawing/2014/main" id="{B76F119E-1D57-4DB8-A0F3-BC4C0250FB6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96" y="165873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86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768B7-C195-4072-8AF2-F398C6AA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19" y="770915"/>
            <a:ext cx="10364451" cy="1596177"/>
          </a:xfrm>
        </p:spPr>
        <p:txBody>
          <a:bodyPr/>
          <a:lstStyle/>
          <a:p>
            <a:r>
              <a:rPr lang="es-CL" dirty="0"/>
              <a:t>FORMACIÓN DE ÁCIDOS HIDROGENADOS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8C6752-BAEB-492F-9905-5CE324B9A6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LOS ELEMENTOS </a:t>
            </a:r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METALICOS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QUE PARTICIPAN EN ESTOS COMPUESTOS SON: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s-CL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17</a:t>
            </a:r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(Flúor); </a:t>
            </a:r>
            <a:r>
              <a:rPr lang="es-CL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(cloro); </a:t>
            </a:r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(Yodo);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(BROMO); QUE PRESENTAN 1  ELECTRÓN DE VALENCIA.</a:t>
            </a:r>
          </a:p>
          <a:p>
            <a:pPr marL="0" indent="0">
              <a:buNone/>
            </a:pP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s-CL" b="1" cap="none" dirty="0">
                <a:latin typeface="Arial" panose="020B0604020202020204" pitchFamily="34" charset="0"/>
                <a:cs typeface="Arial" panose="020B0604020202020204" pitchFamily="34" charset="0"/>
              </a:rPr>
              <a:t>GRUPO 16: </a:t>
            </a:r>
            <a:r>
              <a:rPr lang="es-CL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CL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(AZUFRE); </a:t>
            </a:r>
            <a:r>
              <a:rPr lang="es-CL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 (SELENIO); </a:t>
            </a:r>
            <a:r>
              <a:rPr lang="es-CL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(TELURIO); QUE PRESENTA 2 ELECTRONES DE VALENCIA.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 descr="Resultado de imagen para quimica">
            <a:extLst>
              <a:ext uri="{FF2B5EF4-FFF2-40B4-BE49-F238E27FC236}">
                <a16:creationId xmlns:a16="http://schemas.microsoft.com/office/drawing/2014/main" id="{3D22CC7B-A957-46EF-BF12-69BC697946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30" y="504826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294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65CBE-89D0-4A87-881C-94ECCC25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FORMACIÓN DE ÁCIDOS HIDROGENADOS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D34460-BB9F-4972-AE78-C44A2DFA01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80591"/>
            <a:ext cx="10363826" cy="4484753"/>
          </a:xfrm>
        </p:spPr>
        <p:txBody>
          <a:bodyPr>
            <a:normAutofit/>
          </a:bodyPr>
          <a:lstStyle/>
          <a:p>
            <a:r>
              <a:rPr lang="es-CL" dirty="0"/>
              <a:t>POR EJEMPLO:</a:t>
            </a:r>
          </a:p>
          <a:p>
            <a:r>
              <a:rPr lang="es-CL" sz="4800" cap="none" dirty="0">
                <a:solidFill>
                  <a:srgbClr val="002060"/>
                </a:solidFill>
              </a:rPr>
              <a:t>         </a:t>
            </a:r>
            <a:r>
              <a:rPr lang="es-CL" sz="4800" cap="none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s-CL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L" sz="4800" cap="none" dirty="0">
                <a:solidFill>
                  <a:srgbClr val="7030A0"/>
                </a:solidFill>
              </a:rPr>
              <a:t>Br </a:t>
            </a:r>
            <a:r>
              <a:rPr lang="es-CL" cap="none" dirty="0"/>
              <a:t>EN DONDE </a:t>
            </a:r>
            <a:r>
              <a:rPr lang="es-CL" sz="4000" cap="none" dirty="0">
                <a:solidFill>
                  <a:srgbClr val="0070C0"/>
                </a:solidFill>
              </a:rPr>
              <a:t>H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ES EL ELEMENTO </a:t>
            </a:r>
            <a:r>
              <a:rPr lang="es-CL" sz="4000" cap="none" dirty="0">
                <a:solidFill>
                  <a:srgbClr val="0070C0"/>
                </a:solidFill>
              </a:rPr>
              <a:t>HIDRÓGENO</a:t>
            </a:r>
          </a:p>
          <a:p>
            <a:r>
              <a:rPr lang="es-CL" sz="4000" cap="none" dirty="0">
                <a:solidFill>
                  <a:srgbClr val="0070C0"/>
                </a:solidFill>
              </a:rPr>
              <a:t>                            </a:t>
            </a:r>
            <a:r>
              <a:rPr lang="es-CL" sz="4000" cap="none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s-CL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DEL  ELCTRÓN DE</a:t>
            </a:r>
            <a:r>
              <a:rPr lang="es-CL" sz="4000" cap="none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L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VALENCIA DEL</a:t>
            </a:r>
          </a:p>
          <a:p>
            <a:pPr marL="0" indent="0">
              <a:buNone/>
            </a:pPr>
            <a:r>
              <a:rPr lang="es-CL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ELEMENTO NO METÁLICO.</a:t>
            </a:r>
          </a:p>
          <a:p>
            <a:pPr marL="0" indent="0">
              <a:buNone/>
            </a:pPr>
            <a:r>
              <a:rPr lang="es-CL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</a:t>
            </a:r>
            <a:r>
              <a:rPr lang="es-CL" sz="4000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 </a:t>
            </a:r>
            <a:r>
              <a:rPr lang="es-CL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ELEMENTO NO METÁLICO.</a:t>
            </a:r>
          </a:p>
          <a:p>
            <a:pPr marL="0" indent="0">
              <a:buNone/>
            </a:pP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EL VALOR 1 NO SE ESCRIBE EN QUÍMICA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 descr="Resultado de imagen para quimica">
            <a:extLst>
              <a:ext uri="{FF2B5EF4-FFF2-40B4-BE49-F238E27FC236}">
                <a16:creationId xmlns:a16="http://schemas.microsoft.com/office/drawing/2014/main" id="{0E565F97-D13F-4852-84EA-06A5C135262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2" y="292655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3354073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218</TotalTime>
  <Words>522</Words>
  <Application>Microsoft Office PowerPoint</Application>
  <PresentationFormat>Panorámica</PresentationFormat>
  <Paragraphs>51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Tw Cen MT</vt:lpstr>
      <vt:lpstr>Gota</vt:lpstr>
      <vt:lpstr>Nomenclatura de compuestos binarios</vt:lpstr>
      <vt:lpstr>Compuestos hidrogenados</vt:lpstr>
      <vt:lpstr>Compuestos hidrogenados</vt:lpstr>
      <vt:lpstr>FORMACIÓN DE HIDRUROS</vt:lpstr>
      <vt:lpstr>FORMACIÓN DE HIDRUROS</vt:lpstr>
      <vt:lpstr>FORMACIÓN DE HIDRUROS</vt:lpstr>
      <vt:lpstr>FORMACIÓN DE ÁCIDOS HIDROGENADOS</vt:lpstr>
      <vt:lpstr>FORMACIÓN DE ÁCIDOS HIDROGENADOS</vt:lpstr>
      <vt:lpstr>FORMACIÓN DE ÁCIDOS HIDROGENADOS</vt:lpstr>
      <vt:lpstr>FORMACIÓN DE ÁCIDOS HIDROGENADOS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Nomenclatura de compuestos binarios</dc:title>
  <dc:creator>Brunilda</dc:creator>
  <cp:lastModifiedBy>Paz</cp:lastModifiedBy>
  <cp:revision>22</cp:revision>
  <dcterms:created xsi:type="dcterms:W3CDTF">2020-03-24T12:58:34Z</dcterms:created>
  <dcterms:modified xsi:type="dcterms:W3CDTF">2020-03-24T21:27:03Z</dcterms:modified>
</cp:coreProperties>
</file>