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a" initials="M" lastIdx="1" clrIdx="0">
    <p:extLst>
      <p:ext uri="{19B8F6BF-5375-455C-9EA6-DF929625EA0E}">
        <p15:presenceInfo xmlns:p15="http://schemas.microsoft.com/office/powerpoint/2012/main" userId="Marc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90" d="100"/>
          <a:sy n="90" d="100"/>
        </p:scale>
        <p:origin x="52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20T18:42:45.282" idx="1">
    <p:pos x="10" y="10"/>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162CCA2-46AB-47BF-BAE1-7065B506D2E8}" type="datetimeFigureOut">
              <a:rPr lang="es-CL" smtClean="0"/>
              <a:t>21-05-2020</a:t>
            </a:fld>
            <a:endParaRPr lang="es-CL"/>
          </a:p>
        </p:txBody>
      </p:sp>
      <p:sp>
        <p:nvSpPr>
          <p:cNvPr id="5" name="Footer Placeholder 4"/>
          <p:cNvSpPr>
            <a:spLocks noGrp="1"/>
          </p:cNvSpPr>
          <p:nvPr>
            <p:ph type="ftr" sz="quarter" idx="11"/>
          </p:nvPr>
        </p:nvSpPr>
        <p:spPr/>
        <p:txBody>
          <a:bodyPr/>
          <a:lstStyle/>
          <a:p>
            <a:endParaRPr lang="es-C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108230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E162CCA2-46AB-47BF-BAE1-7065B506D2E8}" type="datetimeFigureOut">
              <a:rPr lang="es-CL" smtClean="0"/>
              <a:t>21-05-2020</a:t>
            </a:fld>
            <a:endParaRPr lang="es-CL"/>
          </a:p>
        </p:txBody>
      </p:sp>
      <p:sp>
        <p:nvSpPr>
          <p:cNvPr id="5" name="Footer Placeholder 4"/>
          <p:cNvSpPr>
            <a:spLocks noGrp="1"/>
          </p:cNvSpPr>
          <p:nvPr>
            <p:ph type="ftr" sz="quarter" idx="11"/>
          </p:nvPr>
        </p:nvSpPr>
        <p:spPr/>
        <p:txBody>
          <a:bodyPr/>
          <a:lstStyle/>
          <a:p>
            <a:endParaRPr lang="es-C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976249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E162CCA2-46AB-47BF-BAE1-7065B506D2E8}" type="datetimeFigureOut">
              <a:rPr lang="es-CL" smtClean="0"/>
              <a:t>21-05-2020</a:t>
            </a:fld>
            <a:endParaRPr lang="es-CL"/>
          </a:p>
        </p:txBody>
      </p:sp>
      <p:sp>
        <p:nvSpPr>
          <p:cNvPr id="5" name="Footer Placeholder 4"/>
          <p:cNvSpPr>
            <a:spLocks noGrp="1"/>
          </p:cNvSpPr>
          <p:nvPr>
            <p:ph type="ftr" sz="quarter" idx="11"/>
          </p:nvPr>
        </p:nvSpPr>
        <p:spPr/>
        <p:txBody>
          <a:bodyPr/>
          <a:lstStyle/>
          <a:p>
            <a:endParaRPr lang="es-C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D346E4-4B70-47A1-9EE3-8079F03B5965}" type="slidenum">
              <a:rPr lang="es-CL" smtClean="0"/>
              <a:t>‹Nº›</a:t>
            </a:fld>
            <a:endParaRPr lang="es-C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4119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E162CCA2-46AB-47BF-BAE1-7065B506D2E8}" type="datetimeFigureOut">
              <a:rPr lang="es-CL" smtClean="0"/>
              <a:t>21-05-2020</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3841242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E162CCA2-46AB-47BF-BAE1-7065B506D2E8}" type="datetimeFigureOut">
              <a:rPr lang="es-CL" smtClean="0"/>
              <a:t>21-05-2020</a:t>
            </a:fld>
            <a:endParaRPr lang="es-CL"/>
          </a:p>
        </p:txBody>
      </p:sp>
      <p:sp>
        <p:nvSpPr>
          <p:cNvPr id="6" name="Footer Placeholder 5"/>
          <p:cNvSpPr>
            <a:spLocks noGrp="1"/>
          </p:cNvSpPr>
          <p:nvPr>
            <p:ph type="ftr" sz="quarter" idx="11"/>
          </p:nvPr>
        </p:nvSpPr>
        <p:spPr/>
        <p:txBody>
          <a:bodyPr/>
          <a:lstStyle/>
          <a:p>
            <a:endParaRPr lang="es-C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D346E4-4B70-47A1-9EE3-8079F03B5965}" type="slidenum">
              <a:rPr lang="es-CL" smtClean="0"/>
              <a:t>‹Nº›</a:t>
            </a:fld>
            <a:endParaRPr lang="es-C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20010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E162CCA2-46AB-47BF-BAE1-7065B506D2E8}" type="datetimeFigureOut">
              <a:rPr lang="es-CL" smtClean="0"/>
              <a:t>21-05-2020</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64220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162CCA2-46AB-47BF-BAE1-7065B506D2E8}" type="datetimeFigureOut">
              <a:rPr lang="es-CL" smtClean="0"/>
              <a:t>21-05-2020</a:t>
            </a:fld>
            <a:endParaRPr lang="es-CL"/>
          </a:p>
        </p:txBody>
      </p:sp>
      <p:sp>
        <p:nvSpPr>
          <p:cNvPr id="5" name="Footer Placeholder 4"/>
          <p:cNvSpPr>
            <a:spLocks noGrp="1"/>
          </p:cNvSpPr>
          <p:nvPr>
            <p:ph type="ftr" sz="quarter" idx="11"/>
          </p:nvPr>
        </p:nvSpPr>
        <p:spPr/>
        <p:txBody>
          <a:bodyPr/>
          <a:lstStyle/>
          <a:p>
            <a:endParaRPr lang="es-C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4132649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162CCA2-46AB-47BF-BAE1-7065B506D2E8}" type="datetimeFigureOut">
              <a:rPr lang="es-CL" smtClean="0"/>
              <a:t>21-05-2020</a:t>
            </a:fld>
            <a:endParaRPr lang="es-CL"/>
          </a:p>
        </p:txBody>
      </p:sp>
      <p:sp>
        <p:nvSpPr>
          <p:cNvPr id="5" name="Footer Placeholder 4"/>
          <p:cNvSpPr>
            <a:spLocks noGrp="1"/>
          </p:cNvSpPr>
          <p:nvPr>
            <p:ph type="ftr" sz="quarter" idx="11"/>
          </p:nvPr>
        </p:nvSpPr>
        <p:spPr/>
        <p:txBody>
          <a:bodyPr/>
          <a:lstStyle/>
          <a:p>
            <a:endParaRPr lang="es-C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602430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162CCA2-46AB-47BF-BAE1-7065B506D2E8}" type="datetimeFigureOut">
              <a:rPr lang="es-CL" smtClean="0"/>
              <a:t>21-05-2020</a:t>
            </a:fld>
            <a:endParaRPr lang="es-CL"/>
          </a:p>
        </p:txBody>
      </p:sp>
      <p:sp>
        <p:nvSpPr>
          <p:cNvPr id="5" name="Footer Placeholder 4"/>
          <p:cNvSpPr>
            <a:spLocks noGrp="1"/>
          </p:cNvSpPr>
          <p:nvPr>
            <p:ph type="ftr" sz="quarter" idx="11"/>
          </p:nvPr>
        </p:nvSpPr>
        <p:spPr/>
        <p:txBody>
          <a:bodyPr/>
          <a:lstStyle/>
          <a:p>
            <a:endParaRPr lang="es-C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256202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E162CCA2-46AB-47BF-BAE1-7065B506D2E8}" type="datetimeFigureOut">
              <a:rPr lang="es-CL" smtClean="0"/>
              <a:t>21-05-2020</a:t>
            </a:fld>
            <a:endParaRPr lang="es-CL"/>
          </a:p>
        </p:txBody>
      </p:sp>
      <p:sp>
        <p:nvSpPr>
          <p:cNvPr id="5" name="Footer Placeholder 4"/>
          <p:cNvSpPr>
            <a:spLocks noGrp="1"/>
          </p:cNvSpPr>
          <p:nvPr>
            <p:ph type="ftr" sz="quarter" idx="11"/>
          </p:nvPr>
        </p:nvSpPr>
        <p:spPr/>
        <p:txBody>
          <a:bodyPr/>
          <a:lstStyle/>
          <a:p>
            <a:endParaRPr lang="es-C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3402465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162CCA2-46AB-47BF-BAE1-7065B506D2E8}" type="datetimeFigureOut">
              <a:rPr lang="es-CL" smtClean="0"/>
              <a:t>21-05-2020</a:t>
            </a:fld>
            <a:endParaRPr lang="es-CL"/>
          </a:p>
        </p:txBody>
      </p:sp>
      <p:sp>
        <p:nvSpPr>
          <p:cNvPr id="6" name="Footer Placeholder 5"/>
          <p:cNvSpPr>
            <a:spLocks noGrp="1"/>
          </p:cNvSpPr>
          <p:nvPr>
            <p:ph type="ftr" sz="quarter" idx="11"/>
          </p:nvPr>
        </p:nvSpPr>
        <p:spPr/>
        <p:txBody>
          <a:bodyPr/>
          <a:lstStyle/>
          <a:p>
            <a:endParaRPr lang="es-C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3216471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162CCA2-46AB-47BF-BAE1-7065B506D2E8}" type="datetimeFigureOut">
              <a:rPr lang="es-CL" smtClean="0"/>
              <a:t>21-05-2020</a:t>
            </a:fld>
            <a:endParaRPr lang="es-CL"/>
          </a:p>
        </p:txBody>
      </p:sp>
      <p:sp>
        <p:nvSpPr>
          <p:cNvPr id="8" name="Footer Placeholder 7"/>
          <p:cNvSpPr>
            <a:spLocks noGrp="1"/>
          </p:cNvSpPr>
          <p:nvPr>
            <p:ph type="ftr" sz="quarter" idx="11"/>
          </p:nvPr>
        </p:nvSpPr>
        <p:spPr/>
        <p:txBody>
          <a:bodyPr/>
          <a:lstStyle/>
          <a:p>
            <a:endParaRPr lang="es-C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232143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162CCA2-46AB-47BF-BAE1-7065B506D2E8}" type="datetimeFigureOut">
              <a:rPr lang="es-CL" smtClean="0"/>
              <a:t>21-05-2020</a:t>
            </a:fld>
            <a:endParaRPr lang="es-CL"/>
          </a:p>
        </p:txBody>
      </p:sp>
      <p:sp>
        <p:nvSpPr>
          <p:cNvPr id="4" name="Footer Placeholder 3"/>
          <p:cNvSpPr>
            <a:spLocks noGrp="1"/>
          </p:cNvSpPr>
          <p:nvPr>
            <p:ph type="ftr" sz="quarter" idx="11"/>
          </p:nvPr>
        </p:nvSpPr>
        <p:spPr/>
        <p:txBody>
          <a:bodyPr/>
          <a:lstStyle/>
          <a:p>
            <a:endParaRPr lang="es-C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87512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2CCA2-46AB-47BF-BAE1-7065B506D2E8}" type="datetimeFigureOut">
              <a:rPr lang="es-CL" smtClean="0"/>
              <a:t>21-05-2020</a:t>
            </a:fld>
            <a:endParaRPr lang="es-CL"/>
          </a:p>
        </p:txBody>
      </p:sp>
      <p:sp>
        <p:nvSpPr>
          <p:cNvPr id="3" name="Footer Placeholder 2"/>
          <p:cNvSpPr>
            <a:spLocks noGrp="1"/>
          </p:cNvSpPr>
          <p:nvPr>
            <p:ph type="ftr" sz="quarter" idx="11"/>
          </p:nvPr>
        </p:nvSpPr>
        <p:spPr/>
        <p:txBody>
          <a:bodyPr/>
          <a:lstStyle/>
          <a:p>
            <a:endParaRPr lang="es-C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3135824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E162CCA2-46AB-47BF-BAE1-7065B506D2E8}" type="datetimeFigureOut">
              <a:rPr lang="es-CL" smtClean="0"/>
              <a:t>21-05-2020</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812197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E162CCA2-46AB-47BF-BAE1-7065B506D2E8}" type="datetimeFigureOut">
              <a:rPr lang="es-CL" smtClean="0"/>
              <a:t>21-05-2020</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D346E4-4B70-47A1-9EE3-8079F03B5965}" type="slidenum">
              <a:rPr lang="es-CL" smtClean="0"/>
              <a:t>‹Nº›</a:t>
            </a:fld>
            <a:endParaRPr lang="es-CL"/>
          </a:p>
        </p:txBody>
      </p:sp>
    </p:spTree>
    <p:extLst>
      <p:ext uri="{BB962C8B-B14F-4D97-AF65-F5344CB8AC3E}">
        <p14:creationId xmlns:p14="http://schemas.microsoft.com/office/powerpoint/2010/main" val="20741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162CCA2-46AB-47BF-BAE1-7065B506D2E8}" type="datetimeFigureOut">
              <a:rPr lang="es-CL" smtClean="0"/>
              <a:t>21-05-2020</a:t>
            </a:fld>
            <a:endParaRPr lang="es-C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CD346E4-4B70-47A1-9EE3-8079F03B5965}" type="slidenum">
              <a:rPr lang="es-CL" smtClean="0"/>
              <a:t>‹Nº›</a:t>
            </a:fld>
            <a:endParaRPr lang="es-CL"/>
          </a:p>
        </p:txBody>
      </p:sp>
    </p:spTree>
    <p:extLst>
      <p:ext uri="{BB962C8B-B14F-4D97-AF65-F5344CB8AC3E}">
        <p14:creationId xmlns:p14="http://schemas.microsoft.com/office/powerpoint/2010/main" val="3999609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191FDEA-DACC-4859-9039-800A1965CCF1}"/>
              </a:ext>
            </a:extLst>
          </p:cNvPr>
          <p:cNvSpPr>
            <a:spLocks noGrp="1"/>
          </p:cNvSpPr>
          <p:nvPr>
            <p:ph type="subTitle" idx="1"/>
          </p:nvPr>
        </p:nvSpPr>
        <p:spPr>
          <a:xfrm>
            <a:off x="1524000" y="4768949"/>
            <a:ext cx="9144000" cy="1786596"/>
          </a:xfrm>
        </p:spPr>
        <p:txBody>
          <a:bodyPr>
            <a:normAutofit fontScale="85000" lnSpcReduction="10000"/>
          </a:bodyPr>
          <a:lstStyle/>
          <a:p>
            <a:pPr lvl="0"/>
            <a:r>
              <a:rPr lang="es-CL" dirty="0">
                <a:solidFill>
                  <a:schemeClr val="accent1">
                    <a:lumMod val="75000"/>
                  </a:schemeClr>
                </a:solidFill>
              </a:rPr>
              <a:t>PATERNIDAD RESPONSABLE</a:t>
            </a:r>
          </a:p>
          <a:p>
            <a:pPr>
              <a:lnSpc>
                <a:spcPct val="115000"/>
              </a:lnSpc>
              <a:spcAft>
                <a:spcPts val="1000"/>
              </a:spcAft>
            </a:pPr>
            <a:r>
              <a:rPr lang="es-CL" dirty="0">
                <a:solidFill>
                  <a:schemeClr val="accent1">
                    <a:lumMod val="75000"/>
                  </a:schemeClr>
                </a:solidFill>
              </a:rPr>
              <a:t>1° Medio ,Habilidades Sociales</a:t>
            </a:r>
          </a:p>
          <a:p>
            <a:pPr>
              <a:lnSpc>
                <a:spcPct val="115000"/>
              </a:lnSpc>
              <a:spcAft>
                <a:spcPts val="1000"/>
              </a:spcAft>
            </a:pPr>
            <a:r>
              <a:rPr lang="es-CL" dirty="0">
                <a:solidFill>
                  <a:schemeClr val="accent1">
                    <a:lumMod val="75000"/>
                  </a:schemeClr>
                </a:solidFill>
              </a:rPr>
              <a:t>Semana del 25 al 29 de Mayo</a:t>
            </a:r>
          </a:p>
          <a:p>
            <a:pPr>
              <a:lnSpc>
                <a:spcPct val="115000"/>
              </a:lnSpc>
              <a:spcAft>
                <a:spcPts val="1000"/>
              </a:spcAft>
            </a:pPr>
            <a:r>
              <a:rPr lang="es-CL" dirty="0">
                <a:solidFill>
                  <a:schemeClr val="accent1">
                    <a:lumMod val="75000"/>
                  </a:schemeClr>
                </a:solidFill>
              </a:rPr>
              <a:t>Profesora :Marcia Sánchez A</a:t>
            </a:r>
          </a:p>
          <a:p>
            <a:pPr>
              <a:lnSpc>
                <a:spcPct val="115000"/>
              </a:lnSpc>
              <a:spcAft>
                <a:spcPts val="1000"/>
              </a:spcAft>
            </a:pPr>
            <a:endParaRPr lang="es-CL" dirty="0">
              <a:solidFill>
                <a:schemeClr val="accent1">
                  <a:lumMod val="75000"/>
                </a:schemeClr>
              </a:solidFill>
            </a:endParaRPr>
          </a:p>
          <a:p>
            <a:pPr>
              <a:lnSpc>
                <a:spcPct val="115000"/>
              </a:lnSpc>
              <a:spcAft>
                <a:spcPts val="1000"/>
              </a:spcAft>
            </a:pPr>
            <a:endParaRPr lang="es-CL" sz="2000" dirty="0">
              <a:latin typeface="Calibri" panose="020F0502020204030204" pitchFamily="34" charset="0"/>
              <a:ea typeface="Calibri" panose="020F0502020204030204" pitchFamily="34" charset="0"/>
              <a:cs typeface="Times New Roman" panose="02020603050405020304" pitchFamily="18" charset="0"/>
            </a:endParaRPr>
          </a:p>
          <a:p>
            <a:pPr lvl="0" algn="l"/>
            <a:endParaRPr lang="es-CL" dirty="0">
              <a:solidFill>
                <a:schemeClr val="accent1">
                  <a:lumMod val="75000"/>
                </a:schemeClr>
              </a:solidFill>
            </a:endParaRPr>
          </a:p>
          <a:p>
            <a:endParaRPr lang="es-CL" dirty="0"/>
          </a:p>
        </p:txBody>
      </p:sp>
      <p:pic>
        <p:nvPicPr>
          <p:cNvPr id="7" name="Imagen 6">
            <a:extLst>
              <a:ext uri="{FF2B5EF4-FFF2-40B4-BE49-F238E27FC236}">
                <a16:creationId xmlns:a16="http://schemas.microsoft.com/office/drawing/2014/main" id="{7F1A9EE5-95FA-4369-9072-704FB651DDE9}"/>
              </a:ext>
            </a:extLst>
          </p:cNvPr>
          <p:cNvPicPr>
            <a:picLocks noChangeAspect="1"/>
          </p:cNvPicPr>
          <p:nvPr/>
        </p:nvPicPr>
        <p:blipFill>
          <a:blip r:embed="rId2"/>
          <a:stretch>
            <a:fillRect/>
          </a:stretch>
        </p:blipFill>
        <p:spPr>
          <a:xfrm>
            <a:off x="4518838" y="1566181"/>
            <a:ext cx="4660822" cy="1639535"/>
          </a:xfrm>
          <a:prstGeom prst="rect">
            <a:avLst/>
          </a:prstGeom>
        </p:spPr>
      </p:pic>
      <p:pic>
        <p:nvPicPr>
          <p:cNvPr id="2" name="Imagen 1">
            <a:extLst>
              <a:ext uri="{FF2B5EF4-FFF2-40B4-BE49-F238E27FC236}">
                <a16:creationId xmlns:a16="http://schemas.microsoft.com/office/drawing/2014/main" id="{E1AFE00B-FFD2-474E-B69E-37E00BFA601B}"/>
              </a:ext>
            </a:extLst>
          </p:cNvPr>
          <p:cNvPicPr>
            <a:picLocks noChangeAspect="1"/>
          </p:cNvPicPr>
          <p:nvPr/>
        </p:nvPicPr>
        <p:blipFill>
          <a:blip r:embed="rId3"/>
          <a:stretch>
            <a:fillRect/>
          </a:stretch>
        </p:blipFill>
        <p:spPr>
          <a:xfrm>
            <a:off x="2091485" y="135980"/>
            <a:ext cx="5719572" cy="1200912"/>
          </a:xfrm>
          <a:prstGeom prst="rect">
            <a:avLst/>
          </a:prstGeom>
        </p:spPr>
      </p:pic>
      <p:sp>
        <p:nvSpPr>
          <p:cNvPr id="8" name="Rectángulo 7">
            <a:extLst>
              <a:ext uri="{FF2B5EF4-FFF2-40B4-BE49-F238E27FC236}">
                <a16:creationId xmlns:a16="http://schemas.microsoft.com/office/drawing/2014/main" id="{94299754-8D1B-4507-9EF5-6A84DE6DFCF5}"/>
              </a:ext>
            </a:extLst>
          </p:cNvPr>
          <p:cNvSpPr/>
          <p:nvPr/>
        </p:nvSpPr>
        <p:spPr>
          <a:xfrm>
            <a:off x="2091484" y="3297829"/>
            <a:ext cx="8051975" cy="390363"/>
          </a:xfrm>
          <a:prstGeom prst="rect">
            <a:avLst/>
          </a:prstGeom>
        </p:spPr>
        <p:txBody>
          <a:bodyPr wrap="square">
            <a:spAutoFit/>
          </a:bodyPr>
          <a:lstStyle/>
          <a:p>
            <a:pPr>
              <a:lnSpc>
                <a:spcPct val="115000"/>
              </a:lnSpc>
              <a:spcAft>
                <a:spcPts val="1000"/>
              </a:spcAft>
            </a:pPr>
            <a:r>
              <a:rPr lang="es-E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rPr>
              <a:t>OA:</a:t>
            </a:r>
            <a:r>
              <a:rPr lang="es-ES_tradnl" b="1" dirty="0">
                <a:solidFill>
                  <a:schemeClr val="accent1"/>
                </a:solidFill>
                <a:latin typeface="Arial" panose="020B0604020202020204" pitchFamily="34" charset="0"/>
                <a:ea typeface="Calibri" panose="020F0502020204030204" pitchFamily="34" charset="0"/>
                <a:cs typeface="Times New Roman" panose="02020603050405020304" pitchFamily="18" charset="0"/>
              </a:rPr>
              <a:t> Reconocer características de la Paternidad Responsable</a:t>
            </a:r>
            <a:endParaRPr lang="es-CL" sz="3600"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ángulo 8">
            <a:extLst>
              <a:ext uri="{FF2B5EF4-FFF2-40B4-BE49-F238E27FC236}">
                <a16:creationId xmlns:a16="http://schemas.microsoft.com/office/drawing/2014/main" id="{EA1B5D29-134B-4D03-8CED-2C68B8DAF706}"/>
              </a:ext>
            </a:extLst>
          </p:cNvPr>
          <p:cNvSpPr/>
          <p:nvPr/>
        </p:nvSpPr>
        <p:spPr>
          <a:xfrm>
            <a:off x="2061185" y="3858896"/>
            <a:ext cx="5780172" cy="390363"/>
          </a:xfrm>
          <a:prstGeom prst="rect">
            <a:avLst/>
          </a:prstGeom>
        </p:spPr>
        <p:txBody>
          <a:bodyPr wrap="none">
            <a:spAutoFit/>
          </a:bodyPr>
          <a:lstStyle/>
          <a:p>
            <a:pPr>
              <a:lnSpc>
                <a:spcPct val="115000"/>
              </a:lnSpc>
              <a:spcAft>
                <a:spcPts val="1000"/>
              </a:spcAft>
            </a:pPr>
            <a:r>
              <a:rPr lang="es-E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rPr>
              <a:t>OBJETIVO DE LA CLASE: Paternidad Responsable</a:t>
            </a:r>
            <a:endParaRPr lang="es-CL" sz="3600"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9130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6101A8-0DF9-4A2C-9A29-54C672BCFB01}"/>
              </a:ext>
            </a:extLst>
          </p:cNvPr>
          <p:cNvSpPr>
            <a:spLocks noGrp="1"/>
          </p:cNvSpPr>
          <p:nvPr>
            <p:ph type="title"/>
          </p:nvPr>
        </p:nvSpPr>
        <p:spPr>
          <a:xfrm>
            <a:off x="838200" y="681037"/>
            <a:ext cx="10515600" cy="1009651"/>
          </a:xfrm>
        </p:spPr>
        <p:txBody>
          <a:bodyPr>
            <a:normAutofit/>
          </a:bodyPr>
          <a:lstStyle/>
          <a:p>
            <a:pPr fontAlgn="base"/>
            <a:r>
              <a:rPr lang="es-ES" sz="3200" b="1" dirty="0">
                <a:solidFill>
                  <a:srgbClr val="25AEDB"/>
                </a:solidFill>
                <a:latin typeface="Rubik"/>
              </a:rPr>
              <a:t>            La importancia de la paternidad</a:t>
            </a:r>
            <a:endParaRPr lang="es-CL" sz="3200" dirty="0"/>
          </a:p>
        </p:txBody>
      </p:sp>
      <p:sp>
        <p:nvSpPr>
          <p:cNvPr id="3" name="Marcador de contenido 2">
            <a:extLst>
              <a:ext uri="{FF2B5EF4-FFF2-40B4-BE49-F238E27FC236}">
                <a16:creationId xmlns:a16="http://schemas.microsoft.com/office/drawing/2014/main" id="{300350AF-3545-4D34-8796-AE3B08E0C66C}"/>
              </a:ext>
            </a:extLst>
          </p:cNvPr>
          <p:cNvSpPr>
            <a:spLocks noGrp="1"/>
          </p:cNvSpPr>
          <p:nvPr>
            <p:ph idx="1"/>
          </p:nvPr>
        </p:nvSpPr>
        <p:spPr/>
        <p:txBody>
          <a:bodyPr>
            <a:normAutofit fontScale="85000" lnSpcReduction="20000"/>
          </a:bodyPr>
          <a:lstStyle/>
          <a:p>
            <a:pPr marL="0" indent="0" algn="just">
              <a:buNone/>
            </a:pPr>
            <a:r>
              <a:rPr lang="es-ES" sz="1800" dirty="0">
                <a:solidFill>
                  <a:srgbClr val="474B5E"/>
                </a:solidFill>
                <a:latin typeface="Rubik"/>
              </a:rPr>
              <a:t>Ser un padre presente durante todo el embarazo y período de crianza es fundamental. La paternidad dejó de entenderse sólo como una figura proveedora responsable de brindar un hogar seguro y alimentación, para pasar a ser un eje fundamental dentro del desarrollo familiar. Algo que le hace muy bien a los hombres porque les permite relajarse y expresar sus sentimientos en torno al embarazo, qué es lo que piensan al respecto y cuáles son sus principales dudas.  Esto les permitirá despejarlas a medida que las comentan con sus amigos que ya son padres o incluso con el ginecólogo que está atendiendo a su pareja.</a:t>
            </a:r>
          </a:p>
          <a:p>
            <a:pPr marL="0" indent="0" algn="just">
              <a:buNone/>
            </a:pPr>
            <a:r>
              <a:rPr lang="es-ES" sz="1600" dirty="0">
                <a:solidFill>
                  <a:srgbClr val="474B5E"/>
                </a:solidFill>
                <a:latin typeface="Rubik"/>
              </a:rPr>
              <a:t>Además así sabrán qué expectativas deberían tener en relación a los hitos más importantes del período de gestación, parto y lactancia y qué desafíos vienen por delante. De hecho, que el papá se ocupe activamente de la crianza ayudará a la pareja  a sentirse más unida a la hora de enfrentar todas las situaciones nuevas que acarrea el hecho de tener un hijo.</a:t>
            </a:r>
            <a:br>
              <a:rPr lang="es-ES" sz="1600" dirty="0"/>
            </a:br>
            <a:r>
              <a:rPr lang="es-ES" sz="1600" dirty="0">
                <a:solidFill>
                  <a:srgbClr val="474B5E"/>
                </a:solidFill>
                <a:latin typeface="Rubik"/>
              </a:rPr>
              <a:t>Además es lógico que el padre sienta la necesidad de expresar lo que está sintiendo a medida que pasan los meses y se acerca el nacimiento del bebé. Es importante darse permiso para expresar tanto los sentimientos de vulnerabilidad como de alegría, sentará las bases para ser un papá más activo.</a:t>
            </a:r>
            <a:br>
              <a:rPr lang="es-ES" sz="1600" dirty="0"/>
            </a:br>
            <a:r>
              <a:rPr lang="es-ES" sz="1600" dirty="0">
                <a:solidFill>
                  <a:srgbClr val="474B5E"/>
                </a:solidFill>
                <a:latin typeface="Rubik"/>
              </a:rPr>
              <a:t>Nunca olvides papá, que incluso antes de nacer, tu pequeño realmente necesita que estés presente en todo momento porque eres una persona importante en su vida, y estar contigo le resulta reconfortante y tranquilizador.</a:t>
            </a:r>
            <a:br>
              <a:rPr lang="es-ES" sz="1600" dirty="0"/>
            </a:br>
            <a:r>
              <a:rPr lang="es-ES" sz="1600" dirty="0">
                <a:solidFill>
                  <a:srgbClr val="474B5E"/>
                </a:solidFill>
                <a:latin typeface="Rubik"/>
              </a:rPr>
              <a:t>Date el tiempo para compartir con calma y en plena tranquilidad con tu bebé, lo que obviamente será una forma eficiente de demostrarle el cariño que sientes por él. Por ejemplo puedes participar en la alimentación del pequeño cuando ya toma su mamadera, ya que una práctica tan simple como ésta te permitirá establecer fuertes y permanentes vínculos con tu bebé.</a:t>
            </a:r>
            <a:br>
              <a:rPr lang="es-ES" sz="1600" dirty="0"/>
            </a:br>
            <a:endParaRPr lang="es-CL" sz="1600" dirty="0"/>
          </a:p>
        </p:txBody>
      </p:sp>
    </p:spTree>
    <p:extLst>
      <p:ext uri="{BB962C8B-B14F-4D97-AF65-F5344CB8AC3E}">
        <p14:creationId xmlns:p14="http://schemas.microsoft.com/office/powerpoint/2010/main" val="2909848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8817A8B-1E50-4272-B556-2B2C1634E086}"/>
              </a:ext>
            </a:extLst>
          </p:cNvPr>
          <p:cNvSpPr>
            <a:spLocks noGrp="1"/>
          </p:cNvSpPr>
          <p:nvPr>
            <p:ph idx="1"/>
          </p:nvPr>
        </p:nvSpPr>
        <p:spPr/>
        <p:txBody>
          <a:bodyPr>
            <a:normAutofit lnSpcReduction="10000"/>
          </a:bodyPr>
          <a:lstStyle/>
          <a:p>
            <a:pPr marL="0" indent="0" algn="just" fontAlgn="base">
              <a:buNone/>
            </a:pPr>
            <a:r>
              <a:rPr lang="es-ES" dirty="0">
                <a:solidFill>
                  <a:srgbClr val="474B5E"/>
                </a:solidFill>
                <a:latin typeface="Rubik"/>
              </a:rPr>
              <a:t>Aunque no lo creas ni sea una costumbre muy arraigada en nuestra sociedad, es bueno saber que un papá puede ser la persona que se encargue del bebé la mayor parte del tiempo, como sucede en algunas familias donde optan por esa situación.</a:t>
            </a:r>
            <a:br>
              <a:rPr lang="es-ES" dirty="0">
                <a:solidFill>
                  <a:srgbClr val="474B5E"/>
                </a:solidFill>
                <a:latin typeface="Rubik"/>
              </a:rPr>
            </a:br>
            <a:br>
              <a:rPr lang="es-ES" dirty="0">
                <a:solidFill>
                  <a:srgbClr val="474B5E"/>
                </a:solidFill>
                <a:latin typeface="Rubik"/>
              </a:rPr>
            </a:br>
            <a:r>
              <a:rPr lang="es-ES" dirty="0">
                <a:solidFill>
                  <a:srgbClr val="474B5E"/>
                </a:solidFill>
                <a:latin typeface="Rubik"/>
              </a:rPr>
              <a:t>Trata de ver la paternidad como un rol en el que mejoras a medida que exploras las posibilidades que existen en cuanto a tipos de crianza y relación padre-hijo. Una buena forma de avanzar en este tipo de conocimiento es tomar las experiencias positivas de tu historia familiar y enriquecerlas de formas que quizás a tus padres, debido a que vivieron en otra época, jamás se les hubiera ocurrido.</a:t>
            </a:r>
            <a:br>
              <a:rPr lang="es-ES" dirty="0">
                <a:solidFill>
                  <a:srgbClr val="474B5E"/>
                </a:solidFill>
                <a:latin typeface="Rubik"/>
              </a:rPr>
            </a:br>
            <a:br>
              <a:rPr lang="es-ES" dirty="0">
                <a:solidFill>
                  <a:srgbClr val="474B5E"/>
                </a:solidFill>
                <a:latin typeface="Rubik"/>
              </a:rPr>
            </a:br>
            <a:r>
              <a:rPr lang="es-ES" dirty="0">
                <a:solidFill>
                  <a:srgbClr val="474B5E"/>
                </a:solidFill>
                <a:latin typeface="Rubik"/>
              </a:rPr>
              <a:t>Recuerda que se aprende a ser padre sobre la marcha, porque mientras más tiempo le dediques a tu bebé más rápido aprenderás a detectar cuáles son sus necesidades, para lo cual una muy buena alternativa es que de vez en cuando  te quedes solo con él en su pieza, para observar su comportamiento con detención. </a:t>
            </a:r>
          </a:p>
          <a:p>
            <a:endParaRPr lang="es-CL" dirty="0"/>
          </a:p>
        </p:txBody>
      </p:sp>
    </p:spTree>
    <p:extLst>
      <p:ext uri="{BB962C8B-B14F-4D97-AF65-F5344CB8AC3E}">
        <p14:creationId xmlns:p14="http://schemas.microsoft.com/office/powerpoint/2010/main" val="2362486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6D48B9-6D1B-4E2F-9EBF-CBADCE95AACD}"/>
              </a:ext>
            </a:extLst>
          </p:cNvPr>
          <p:cNvSpPr>
            <a:spLocks noGrp="1"/>
          </p:cNvSpPr>
          <p:nvPr>
            <p:ph type="title"/>
          </p:nvPr>
        </p:nvSpPr>
        <p:spPr/>
        <p:txBody>
          <a:bodyPr>
            <a:normAutofit/>
          </a:bodyPr>
          <a:lstStyle/>
          <a:p>
            <a:pPr algn="ctr"/>
            <a:r>
              <a:rPr lang="es-CL" sz="2400" b="1" dirty="0">
                <a:solidFill>
                  <a:schemeClr val="accent1"/>
                </a:solidFill>
              </a:rPr>
              <a:t>INDICACIONES:</a:t>
            </a:r>
          </a:p>
        </p:txBody>
      </p:sp>
      <p:sp>
        <p:nvSpPr>
          <p:cNvPr id="9" name="Marcador de contenido 8">
            <a:extLst>
              <a:ext uri="{FF2B5EF4-FFF2-40B4-BE49-F238E27FC236}">
                <a16:creationId xmlns:a16="http://schemas.microsoft.com/office/drawing/2014/main" id="{68BA6342-112F-45D0-B97F-A022EDA71FF8}"/>
              </a:ext>
            </a:extLst>
          </p:cNvPr>
          <p:cNvSpPr>
            <a:spLocks noGrp="1"/>
          </p:cNvSpPr>
          <p:nvPr>
            <p:ph idx="1"/>
          </p:nvPr>
        </p:nvSpPr>
        <p:spPr/>
        <p:txBody>
          <a:bodyPr/>
          <a:lstStyle/>
          <a:p>
            <a:r>
              <a:rPr lang="es-CL" dirty="0">
                <a:solidFill>
                  <a:srgbClr val="000000"/>
                </a:solidFill>
                <a:latin typeface="Times New Roman" panose="02020603050405020304" pitchFamily="18" charset="0"/>
                <a:ea typeface="Times New Roman" panose="02020603050405020304" pitchFamily="18" charset="0"/>
              </a:rPr>
              <a:t>Desarrolle las siguientes actividades y copie pregunta y respuesta en Word enviándolas al correo del docente. No olvide adjuntar en sus respuestas su nombre curso y número de guía que está respondiendo, además destacar objetivos, fecha y actividades, si responde en cuaderno y trabajar ordenado y con letra clara. Si sacan fotos por favor mandarlas en el sentido y orientación de la hoja .Se evaluarán con nota acumulativa. Mandar respuestas al correo del docente: </a:t>
            </a:r>
            <a:r>
              <a:rPr lang="es-CL" b="1" dirty="0">
                <a:solidFill>
                  <a:schemeClr val="accent1"/>
                </a:solidFill>
                <a:latin typeface="Times New Roman" panose="02020603050405020304" pitchFamily="18" charset="0"/>
                <a:ea typeface="Times New Roman" panose="02020603050405020304" pitchFamily="18" charset="0"/>
              </a:rPr>
              <a:t>marcia_sanchez_araya@hotmail.com</a:t>
            </a:r>
            <a:endParaRPr lang="es-CL" b="1" dirty="0">
              <a:solidFill>
                <a:schemeClr val="accent1"/>
              </a:solidFill>
            </a:endParaRPr>
          </a:p>
        </p:txBody>
      </p:sp>
    </p:spTree>
    <p:extLst>
      <p:ext uri="{BB962C8B-B14F-4D97-AF65-F5344CB8AC3E}">
        <p14:creationId xmlns:p14="http://schemas.microsoft.com/office/powerpoint/2010/main" val="366038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88ACD4-2123-4F95-8BF3-26405D697886}"/>
              </a:ext>
            </a:extLst>
          </p:cNvPr>
          <p:cNvSpPr>
            <a:spLocks noGrp="1"/>
          </p:cNvSpPr>
          <p:nvPr>
            <p:ph type="title"/>
          </p:nvPr>
        </p:nvSpPr>
        <p:spPr/>
        <p:txBody>
          <a:bodyPr>
            <a:normAutofit/>
          </a:bodyPr>
          <a:lstStyle/>
          <a:p>
            <a:pPr algn="ctr"/>
            <a:r>
              <a:rPr lang="es-CL" sz="2400" b="1" dirty="0">
                <a:solidFill>
                  <a:schemeClr val="accent1"/>
                </a:solidFill>
              </a:rPr>
              <a:t>IMÁGENES REFERIDAS A  PATERNIDAD RESPONSABLE</a:t>
            </a:r>
          </a:p>
        </p:txBody>
      </p:sp>
      <p:pic>
        <p:nvPicPr>
          <p:cNvPr id="1026" name="Picture 2" descr="Beneficios de la paternidad responsable – Amigos la revista">
            <a:extLst>
              <a:ext uri="{FF2B5EF4-FFF2-40B4-BE49-F238E27FC236}">
                <a16:creationId xmlns:a16="http://schemas.microsoft.com/office/drawing/2014/main" id="{2B6EF905-335E-4D3C-9677-6733518A471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38533" y="1659036"/>
            <a:ext cx="3732183" cy="2521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a paternidad en la adolescencia">
            <a:extLst>
              <a:ext uri="{FF2B5EF4-FFF2-40B4-BE49-F238E27FC236}">
                <a16:creationId xmlns:a16="http://schemas.microsoft.com/office/drawing/2014/main" id="{EBCE5181-157E-4A2C-944D-BD513DD9EA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320" y="3504843"/>
            <a:ext cx="2990061" cy="211993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a Paternidad Responsable: El reto de ser padre hoy">
            <a:extLst>
              <a:ext uri="{FF2B5EF4-FFF2-40B4-BE49-F238E27FC236}">
                <a16:creationId xmlns:a16="http://schemas.microsoft.com/office/drawing/2014/main" id="{B1DFF54E-C96F-4D09-8CF9-BB6FB5595B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0833" y="1396274"/>
            <a:ext cx="3641335" cy="2640045"/>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F7F34AF2-0C15-4F60-8B75-459FA36D8AE7}"/>
              </a:ext>
            </a:extLst>
          </p:cNvPr>
          <p:cNvSpPr txBox="1"/>
          <p:nvPr/>
        </p:nvSpPr>
        <p:spPr>
          <a:xfrm>
            <a:off x="2067951" y="4180124"/>
            <a:ext cx="469283" cy="369332"/>
          </a:xfrm>
          <a:prstGeom prst="rect">
            <a:avLst/>
          </a:prstGeom>
          <a:noFill/>
        </p:spPr>
        <p:txBody>
          <a:bodyPr wrap="square" rtlCol="0">
            <a:spAutoFit/>
          </a:bodyPr>
          <a:lstStyle/>
          <a:p>
            <a:r>
              <a:rPr lang="es-CL" dirty="0"/>
              <a:t>1</a:t>
            </a:r>
          </a:p>
        </p:txBody>
      </p:sp>
      <p:sp>
        <p:nvSpPr>
          <p:cNvPr id="9" name="CuadroTexto 8">
            <a:extLst>
              <a:ext uri="{FF2B5EF4-FFF2-40B4-BE49-F238E27FC236}">
                <a16:creationId xmlns:a16="http://schemas.microsoft.com/office/drawing/2014/main" id="{F7307C2A-3DB2-47C7-BF6D-9E6126E8B740}"/>
              </a:ext>
            </a:extLst>
          </p:cNvPr>
          <p:cNvSpPr txBox="1"/>
          <p:nvPr/>
        </p:nvSpPr>
        <p:spPr>
          <a:xfrm>
            <a:off x="5964702" y="3052689"/>
            <a:ext cx="647113" cy="369332"/>
          </a:xfrm>
          <a:prstGeom prst="rect">
            <a:avLst/>
          </a:prstGeom>
          <a:noFill/>
        </p:spPr>
        <p:txBody>
          <a:bodyPr wrap="square" rtlCol="0">
            <a:spAutoFit/>
          </a:bodyPr>
          <a:lstStyle/>
          <a:p>
            <a:r>
              <a:rPr lang="es-CL" dirty="0"/>
              <a:t>2</a:t>
            </a:r>
          </a:p>
        </p:txBody>
      </p:sp>
      <p:sp>
        <p:nvSpPr>
          <p:cNvPr id="10" name="CuadroTexto 9">
            <a:extLst>
              <a:ext uri="{FF2B5EF4-FFF2-40B4-BE49-F238E27FC236}">
                <a16:creationId xmlns:a16="http://schemas.microsoft.com/office/drawing/2014/main" id="{0043195B-AF60-49B0-A3F5-43354FDAB0AE}"/>
              </a:ext>
            </a:extLst>
          </p:cNvPr>
          <p:cNvSpPr txBox="1"/>
          <p:nvPr/>
        </p:nvSpPr>
        <p:spPr>
          <a:xfrm>
            <a:off x="9622302" y="1026942"/>
            <a:ext cx="576775" cy="369332"/>
          </a:xfrm>
          <a:prstGeom prst="rect">
            <a:avLst/>
          </a:prstGeom>
          <a:noFill/>
        </p:spPr>
        <p:txBody>
          <a:bodyPr wrap="square" rtlCol="0">
            <a:spAutoFit/>
          </a:bodyPr>
          <a:lstStyle/>
          <a:p>
            <a:r>
              <a:rPr lang="es-CL" dirty="0"/>
              <a:t>3</a:t>
            </a:r>
          </a:p>
        </p:txBody>
      </p:sp>
    </p:spTree>
    <p:extLst>
      <p:ext uri="{BB962C8B-B14F-4D97-AF65-F5344CB8AC3E}">
        <p14:creationId xmlns:p14="http://schemas.microsoft.com/office/powerpoint/2010/main" val="3452355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E9D4E-A454-4749-8510-7839F3FDC9ED}"/>
              </a:ext>
            </a:extLst>
          </p:cNvPr>
          <p:cNvSpPr>
            <a:spLocks noGrp="1"/>
          </p:cNvSpPr>
          <p:nvPr>
            <p:ph type="title"/>
          </p:nvPr>
        </p:nvSpPr>
        <p:spPr>
          <a:xfrm>
            <a:off x="846406" y="500062"/>
            <a:ext cx="10515600" cy="1325563"/>
          </a:xfrm>
        </p:spPr>
        <p:txBody>
          <a:bodyPr>
            <a:normAutofit/>
          </a:bodyPr>
          <a:lstStyle/>
          <a:p>
            <a:pPr algn="ctr"/>
            <a:r>
              <a:rPr lang="es-CL" sz="2400" b="1" dirty="0">
                <a:solidFill>
                  <a:schemeClr val="accent1"/>
                </a:solidFill>
              </a:rPr>
              <a:t>ACTIVIDADES</a:t>
            </a:r>
          </a:p>
        </p:txBody>
      </p:sp>
      <p:sp>
        <p:nvSpPr>
          <p:cNvPr id="3" name="Marcador de contenido 2">
            <a:extLst>
              <a:ext uri="{FF2B5EF4-FFF2-40B4-BE49-F238E27FC236}">
                <a16:creationId xmlns:a16="http://schemas.microsoft.com/office/drawing/2014/main" id="{AEAB9AF6-B119-476D-8996-AA8966850471}"/>
              </a:ext>
            </a:extLst>
          </p:cNvPr>
          <p:cNvSpPr>
            <a:spLocks noGrp="1"/>
          </p:cNvSpPr>
          <p:nvPr>
            <p:ph idx="1"/>
          </p:nvPr>
        </p:nvSpPr>
        <p:spPr>
          <a:xfrm>
            <a:off x="2589212" y="1463040"/>
            <a:ext cx="8915400" cy="4448182"/>
          </a:xfrm>
        </p:spPr>
        <p:txBody>
          <a:bodyPr>
            <a:normAutofit fontScale="85000" lnSpcReduction="20000"/>
          </a:bodyPr>
          <a:lstStyle/>
          <a:p>
            <a:pPr marL="0" indent="0">
              <a:buNone/>
            </a:pPr>
            <a:r>
              <a:rPr lang="es-CL" sz="2000" dirty="0"/>
              <a:t>1</a:t>
            </a:r>
            <a:r>
              <a:rPr lang="es-CL" dirty="0"/>
              <a:t>.-</a:t>
            </a:r>
            <a:r>
              <a:rPr lang="es-CL" sz="2000" dirty="0"/>
              <a:t>Repase los contenidos de las actividades de la guía anterior y  junto con estos contenidos realice un mapa conceptual. donde caracterice y defina el concepto de PATERNIDA RESPONSABLE.</a:t>
            </a:r>
          </a:p>
          <a:p>
            <a:pPr marL="0" indent="0">
              <a:buNone/>
            </a:pPr>
            <a:r>
              <a:rPr lang="es-CL" sz="2000" dirty="0"/>
              <a:t>2.-Observe ,lea ,analice las imágenes de la diapositiva anterior  y de respuesta a las siguientes preguntas:</a:t>
            </a:r>
          </a:p>
          <a:p>
            <a:pPr marL="0" indent="0">
              <a:buNone/>
            </a:pPr>
            <a:r>
              <a:rPr lang="es-CL" sz="2000" dirty="0"/>
              <a:t> 2.1 Esta de acuerdo con lo que indica la imagen .Explique Imagen N°2 </a:t>
            </a:r>
          </a:p>
          <a:p>
            <a:pPr marL="0" indent="0">
              <a:buNone/>
            </a:pPr>
            <a:r>
              <a:rPr lang="es-CL" sz="2000" dirty="0"/>
              <a:t>2.2  Porque se podría establecer la relación que plantea la imagen con respecto a los deberes de un joven o un padre adulto Explique </a:t>
            </a:r>
          </a:p>
          <a:p>
            <a:pPr marL="0" indent="0">
              <a:buNone/>
            </a:pPr>
            <a:r>
              <a:rPr lang="es-CL" sz="2000" dirty="0"/>
              <a:t>2.3 De acuerdo a su experiencia ,y lo visto en las guías anteriores, refiérase a la frase de la imagen N° 3</a:t>
            </a:r>
          </a:p>
          <a:p>
            <a:pPr marL="0" indent="0">
              <a:buNone/>
            </a:pPr>
            <a:r>
              <a:rPr lang="es-CL" sz="2000" dirty="0"/>
              <a:t>3.- De acuerdo a los contenidos ,tratados¿ cual ha sido su experiencia vivenciada dentro de su grupo familiar?</a:t>
            </a:r>
          </a:p>
          <a:p>
            <a:pPr marL="0" indent="0">
              <a:buNone/>
            </a:pPr>
            <a:r>
              <a:rPr lang="es-CL" sz="2000" dirty="0"/>
              <a:t>4,.¿ Cree, Ud. que un padre adoptivo o un padrastro ,puede asumir su paternidad en forma responsable? Explique.</a:t>
            </a:r>
          </a:p>
          <a:p>
            <a:pPr marL="0" indent="0">
              <a:buNone/>
            </a:pPr>
            <a:r>
              <a:rPr lang="es-CL" sz="2000" b="1" dirty="0">
                <a:solidFill>
                  <a:schemeClr val="accent1"/>
                </a:solidFill>
              </a:rPr>
              <a:t>Trabaje a conciencia para obtener buenos resultados  </a:t>
            </a:r>
          </a:p>
          <a:p>
            <a:pPr marL="0" indent="0">
              <a:buNone/>
            </a:pPr>
            <a:endParaRPr lang="es-CL" sz="2000" dirty="0"/>
          </a:p>
        </p:txBody>
      </p:sp>
    </p:spTree>
    <p:extLst>
      <p:ext uri="{BB962C8B-B14F-4D97-AF65-F5344CB8AC3E}">
        <p14:creationId xmlns:p14="http://schemas.microsoft.com/office/powerpoint/2010/main" val="173048523"/>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120</TotalTime>
  <Words>835</Words>
  <Application>Microsoft Office PowerPoint</Application>
  <PresentationFormat>Panorámica</PresentationFormat>
  <Paragraphs>27</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Calibri</vt:lpstr>
      <vt:lpstr>Century Gothic</vt:lpstr>
      <vt:lpstr>Rubik</vt:lpstr>
      <vt:lpstr>Times New Roman</vt:lpstr>
      <vt:lpstr>Wingdings 3</vt:lpstr>
      <vt:lpstr>Espiral</vt:lpstr>
      <vt:lpstr>Presentación de PowerPoint</vt:lpstr>
      <vt:lpstr>            La importancia de la paternidad</vt:lpstr>
      <vt:lpstr>Presentación de PowerPoint</vt:lpstr>
      <vt:lpstr>INDICACIONES:</vt:lpstr>
      <vt:lpstr>IMÁGENES REFERIDAS A  PATERNIDAD RESPONSABLE</vt:lpstr>
      <vt:lpstr>ACTIVIDADES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Marcia</dc:creator>
  <cp:lastModifiedBy>Padres</cp:lastModifiedBy>
  <cp:revision>20</cp:revision>
  <dcterms:created xsi:type="dcterms:W3CDTF">2020-05-20T00:40:46Z</dcterms:created>
  <dcterms:modified xsi:type="dcterms:W3CDTF">2020-05-22T00:32:04Z</dcterms:modified>
</cp:coreProperties>
</file>