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15" autoAdjust="0"/>
    <p:restoredTop sz="94660"/>
  </p:normalViewPr>
  <p:slideViewPr>
    <p:cSldViewPr snapToGrid="0">
      <p:cViewPr varScale="1">
        <p:scale>
          <a:sx n="90" d="100"/>
          <a:sy n="90" d="100"/>
        </p:scale>
        <p:origin x="19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ena Jeria Torres" userId="a0ed443e1b960345" providerId="LiveId" clId="{09ACDEA0-DC37-4757-A693-4088E26410FB}"/>
    <pc:docChg chg="custSel modSld">
      <pc:chgData name="Jimena Jeria Torres" userId="a0ed443e1b960345" providerId="LiveId" clId="{09ACDEA0-DC37-4757-A693-4088E26410FB}" dt="2020-05-11T19:12:40.859" v="72" actId="20577"/>
      <pc:docMkLst>
        <pc:docMk/>
      </pc:docMkLst>
      <pc:sldChg chg="modSp">
        <pc:chgData name="Jimena Jeria Torres" userId="a0ed443e1b960345" providerId="LiveId" clId="{09ACDEA0-DC37-4757-A693-4088E26410FB}" dt="2020-05-11T19:10:30.833" v="4" actId="27636"/>
        <pc:sldMkLst>
          <pc:docMk/>
          <pc:sldMk cId="3141034228" sldId="256"/>
        </pc:sldMkLst>
        <pc:spChg chg="mod">
          <ac:chgData name="Jimena Jeria Torres" userId="a0ed443e1b960345" providerId="LiveId" clId="{09ACDEA0-DC37-4757-A693-4088E26410FB}" dt="2020-05-11T19:10:30.833" v="4" actId="27636"/>
          <ac:spMkLst>
            <pc:docMk/>
            <pc:sldMk cId="3141034228" sldId="256"/>
            <ac:spMk id="3" creationId="{00000000-0000-0000-0000-000000000000}"/>
          </ac:spMkLst>
        </pc:spChg>
      </pc:sldChg>
      <pc:sldChg chg="modSp">
        <pc:chgData name="Jimena Jeria Torres" userId="a0ed443e1b960345" providerId="LiveId" clId="{09ACDEA0-DC37-4757-A693-4088E26410FB}" dt="2020-05-11T19:12:40.859" v="72" actId="20577"/>
        <pc:sldMkLst>
          <pc:docMk/>
          <pc:sldMk cId="1421970090" sldId="265"/>
        </pc:sldMkLst>
        <pc:spChg chg="mod">
          <ac:chgData name="Jimena Jeria Torres" userId="a0ed443e1b960345" providerId="LiveId" clId="{09ACDEA0-DC37-4757-A693-4088E26410FB}" dt="2020-05-11T19:12:40.859" v="72" actId="20577"/>
          <ac:spMkLst>
            <pc:docMk/>
            <pc:sldMk cId="1421970090" sldId="265"/>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97C8AB-E1D6-4828-9257-0BB6DEDCFE9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D2EEE63D-B4FC-4A51-834C-C50BBDEFFA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9FBE57DD-BA44-4F44-98B2-D3BB9B4F72DD}"/>
              </a:ext>
            </a:extLst>
          </p:cNvPr>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5" name="Marcador de pie de página 4">
            <a:extLst>
              <a:ext uri="{FF2B5EF4-FFF2-40B4-BE49-F238E27FC236}">
                <a16:creationId xmlns:a16="http://schemas.microsoft.com/office/drawing/2014/main" id="{8439CADF-B940-470B-B465-828AC24621A1}"/>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A5EA7DCB-6E7F-44AF-B367-A7F7876CDA89}"/>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62815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D15D8F-4ED2-4F19-8F19-14E010AAE84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5C28D2FD-317F-4A58-B966-9C9751B59EA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F46DB87-1B99-4BB3-8541-34746172F6FE}"/>
              </a:ext>
            </a:extLst>
          </p:cNvPr>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5" name="Marcador de pie de página 4">
            <a:extLst>
              <a:ext uri="{FF2B5EF4-FFF2-40B4-BE49-F238E27FC236}">
                <a16:creationId xmlns:a16="http://schemas.microsoft.com/office/drawing/2014/main" id="{98CF66F3-11BF-4776-996C-0F3852498F88}"/>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66B608F2-EE69-46B4-B8EF-997376BCFE26}"/>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7429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EE3D9C5-ECB0-48D1-98A1-DAC3F88DC8E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0B7C8787-717C-47F7-A68D-6725F7C2FC5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D5C83AC-DEC6-419D-B72A-92399A16FD07}"/>
              </a:ext>
            </a:extLst>
          </p:cNvPr>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5" name="Marcador de pie de página 4">
            <a:extLst>
              <a:ext uri="{FF2B5EF4-FFF2-40B4-BE49-F238E27FC236}">
                <a16:creationId xmlns:a16="http://schemas.microsoft.com/office/drawing/2014/main" id="{FFD167DB-573E-494A-8DFD-4BE4612B6538}"/>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1A679330-FAFE-488B-8263-844EEA58FE8B}"/>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6964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DC43DD-65FA-4F9F-8FE6-A97D6280E1D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5BC4B05-8FDA-4EB2-8183-D5A04CE2DDB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F153592A-CBA4-4E0B-91E6-847DC24A67BB}"/>
              </a:ext>
            </a:extLst>
          </p:cNvPr>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5" name="Marcador de pie de página 4">
            <a:extLst>
              <a:ext uri="{FF2B5EF4-FFF2-40B4-BE49-F238E27FC236}">
                <a16:creationId xmlns:a16="http://schemas.microsoft.com/office/drawing/2014/main" id="{B14CF032-3770-4A54-BEF9-23315C69D833}"/>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B08933F9-C03A-446A-A3F0-F2A799AD6C5E}"/>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9918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FEF582-D371-4B8F-A3D7-3CAFEA933CA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6633D52F-B30A-43DA-A39E-8C4ADE46CF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072A592-4F1B-46AD-A3AE-8931B8FDD10B}"/>
              </a:ext>
            </a:extLst>
          </p:cNvPr>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5" name="Marcador de pie de página 4">
            <a:extLst>
              <a:ext uri="{FF2B5EF4-FFF2-40B4-BE49-F238E27FC236}">
                <a16:creationId xmlns:a16="http://schemas.microsoft.com/office/drawing/2014/main" id="{50660BC8-75FB-4AEB-B90B-DFA7DA4276F1}"/>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F567EC9E-68AF-491D-9435-47C63FDF1AD7}"/>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28494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D25522-BC4F-4B06-BFFD-652723CC62E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93E0F3E9-1A5B-440F-B990-7D8AACA19CE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5366ABA5-8338-4BBA-851A-7B3E8238BAB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7C7EEA55-A139-4454-9984-1F826E137652}"/>
              </a:ext>
            </a:extLst>
          </p:cNvPr>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6" name="Marcador de pie de página 5">
            <a:extLst>
              <a:ext uri="{FF2B5EF4-FFF2-40B4-BE49-F238E27FC236}">
                <a16:creationId xmlns:a16="http://schemas.microsoft.com/office/drawing/2014/main" id="{3421668A-D21F-49A6-B1EF-216637D77516}"/>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82E6EE7B-EB28-464A-839D-83C8BC4AB1CE}"/>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83444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6A9E00-788B-41DA-89B7-B5AC551CC99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E62A80AC-58FC-497C-BE43-3604749A74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94F47FF-D83A-4370-97BF-23D3CA5BA8B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1FDE8A67-A6FE-4F12-9559-19CA9A319D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A9204B3-3559-4025-BD96-4500FE123CF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0E4876B9-4C40-4C47-82A8-3D2477EA9ABB}"/>
              </a:ext>
            </a:extLst>
          </p:cNvPr>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8" name="Marcador de pie de página 7">
            <a:extLst>
              <a:ext uri="{FF2B5EF4-FFF2-40B4-BE49-F238E27FC236}">
                <a16:creationId xmlns:a16="http://schemas.microsoft.com/office/drawing/2014/main" id="{3E6A4003-4B5D-43D0-AE79-7984907F745B}"/>
              </a:ext>
            </a:extLst>
          </p:cNvPr>
          <p:cNvSpPr>
            <a:spLocks noGrp="1"/>
          </p:cNvSpPr>
          <p:nvPr>
            <p:ph type="ftr" sz="quarter" idx="11"/>
          </p:nvPr>
        </p:nvSpPr>
        <p:spPr/>
        <p:txBody>
          <a:bodyPr/>
          <a:lstStyle/>
          <a:p>
            <a:endParaRPr lang="en-US" dirty="0"/>
          </a:p>
        </p:txBody>
      </p:sp>
      <p:sp>
        <p:nvSpPr>
          <p:cNvPr id="9" name="Marcador de número de diapositiva 8">
            <a:extLst>
              <a:ext uri="{FF2B5EF4-FFF2-40B4-BE49-F238E27FC236}">
                <a16:creationId xmlns:a16="http://schemas.microsoft.com/office/drawing/2014/main" id="{640E6341-94C4-4659-A48C-8110C3B44F1D}"/>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517514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276ED-033B-434B-AA0F-3190DEE15C8B}"/>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8DB8F6ED-B845-4014-9ED1-83DE4454AE61}"/>
              </a:ext>
            </a:extLst>
          </p:cNvPr>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4" name="Marcador de pie de página 3">
            <a:extLst>
              <a:ext uri="{FF2B5EF4-FFF2-40B4-BE49-F238E27FC236}">
                <a16:creationId xmlns:a16="http://schemas.microsoft.com/office/drawing/2014/main" id="{7BBFA397-88D5-4082-8538-AA29CFF08320}"/>
              </a:ext>
            </a:extLst>
          </p:cNvPr>
          <p:cNvSpPr>
            <a:spLocks noGrp="1"/>
          </p:cNvSpPr>
          <p:nvPr>
            <p:ph type="ftr" sz="quarter" idx="11"/>
          </p:nvPr>
        </p:nvSpPr>
        <p:spPr/>
        <p:txBody>
          <a:bodyPr/>
          <a:lstStyle/>
          <a:p>
            <a:endParaRPr lang="en-US" dirty="0"/>
          </a:p>
        </p:txBody>
      </p:sp>
      <p:sp>
        <p:nvSpPr>
          <p:cNvPr id="5" name="Marcador de número de diapositiva 4">
            <a:extLst>
              <a:ext uri="{FF2B5EF4-FFF2-40B4-BE49-F238E27FC236}">
                <a16:creationId xmlns:a16="http://schemas.microsoft.com/office/drawing/2014/main" id="{189F028A-DA58-4023-8103-DE6F093D770A}"/>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828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34C30F3-E263-4DDB-92E9-F5E4C16A8CAC}"/>
              </a:ext>
            </a:extLst>
          </p:cNvPr>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3" name="Marcador de pie de página 2">
            <a:extLst>
              <a:ext uri="{FF2B5EF4-FFF2-40B4-BE49-F238E27FC236}">
                <a16:creationId xmlns:a16="http://schemas.microsoft.com/office/drawing/2014/main" id="{6CE16910-EFD8-47AA-BE99-66B4C18742B7}"/>
              </a:ext>
            </a:extLst>
          </p:cNvPr>
          <p:cNvSpPr>
            <a:spLocks noGrp="1"/>
          </p:cNvSpPr>
          <p:nvPr>
            <p:ph type="ftr" sz="quarter" idx="11"/>
          </p:nvPr>
        </p:nvSpPr>
        <p:spPr/>
        <p:txBody>
          <a:bodyPr/>
          <a:lstStyle/>
          <a:p>
            <a:endParaRPr lang="en-US" dirty="0"/>
          </a:p>
        </p:txBody>
      </p:sp>
      <p:sp>
        <p:nvSpPr>
          <p:cNvPr id="4" name="Marcador de número de diapositiva 3">
            <a:extLst>
              <a:ext uri="{FF2B5EF4-FFF2-40B4-BE49-F238E27FC236}">
                <a16:creationId xmlns:a16="http://schemas.microsoft.com/office/drawing/2014/main" id="{180EFE71-94E6-4701-A7E0-84E0F6ADAEEB}"/>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60401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B99CCC-B61F-4DF1-B907-284F7336AAD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BD64D6DC-90AA-4B57-ACE1-990F4A02DB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B7979C0A-3238-4639-98BB-F1809639D1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F15DA9B-D828-4DD0-9E97-9C79C989C31C}"/>
              </a:ext>
            </a:extLst>
          </p:cNvPr>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6" name="Marcador de pie de página 5">
            <a:extLst>
              <a:ext uri="{FF2B5EF4-FFF2-40B4-BE49-F238E27FC236}">
                <a16:creationId xmlns:a16="http://schemas.microsoft.com/office/drawing/2014/main" id="{72DD70AB-09E7-48BE-8B76-572BFAAC7184}"/>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4360ADFE-85EA-4D64-9E6C-9BA5991D81C7}"/>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44461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E035C9-B816-4EB4-B53B-028BB49A80A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559D07B7-9047-4EAD-ABA3-AB2B08B998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220FFC21-9F47-4CD6-A0F0-08A5B95DDD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8F4DA69-D316-4BE4-B78B-A9C523F2DAA0}"/>
              </a:ext>
            </a:extLst>
          </p:cNvPr>
          <p:cNvSpPr>
            <a:spLocks noGrp="1"/>
          </p:cNvSpPr>
          <p:nvPr>
            <p:ph type="dt" sz="half" idx="10"/>
          </p:nvPr>
        </p:nvSpPr>
        <p:spPr/>
        <p:txBody>
          <a:bodyPr/>
          <a:lstStyle/>
          <a:p>
            <a:fld id="{B61BEF0D-F0BB-DE4B-95CE-6DB70DBA9567}" type="datetimeFigureOut">
              <a:rPr lang="en-US" smtClean="0"/>
              <a:pPr/>
              <a:t>5/21/2020</a:t>
            </a:fld>
            <a:endParaRPr lang="en-US" dirty="0"/>
          </a:p>
        </p:txBody>
      </p:sp>
      <p:sp>
        <p:nvSpPr>
          <p:cNvPr id="6" name="Marcador de pie de página 5">
            <a:extLst>
              <a:ext uri="{FF2B5EF4-FFF2-40B4-BE49-F238E27FC236}">
                <a16:creationId xmlns:a16="http://schemas.microsoft.com/office/drawing/2014/main" id="{E6E7E632-FB37-4658-B3BE-A129EF73BEEF}"/>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A7D55FB5-4999-4B3A-AB8C-DC51A6A5F840}"/>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11203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71A20DD-AC8F-4208-8614-9C638598E9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8CCF154C-12A0-47ED-BCAB-03FF4B608B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1F07B2E-C53B-4F5F-83BE-883AF176C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5/21/2020</a:t>
            </a:fld>
            <a:endParaRPr lang="en-US" dirty="0"/>
          </a:p>
        </p:txBody>
      </p:sp>
      <p:sp>
        <p:nvSpPr>
          <p:cNvPr id="5" name="Marcador de pie de página 4">
            <a:extLst>
              <a:ext uri="{FF2B5EF4-FFF2-40B4-BE49-F238E27FC236}">
                <a16:creationId xmlns:a16="http://schemas.microsoft.com/office/drawing/2014/main" id="{6FC4C5C0-2BE6-4419-BEEB-DC2E706D30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a:extLst>
              <a:ext uri="{FF2B5EF4-FFF2-40B4-BE49-F238E27FC236}">
                <a16:creationId xmlns:a16="http://schemas.microsoft.com/office/drawing/2014/main" id="{EB2C6E3A-CC98-4FD4-8257-376DFC7AFF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3226376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concepto.de/famili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180493" y="954338"/>
            <a:ext cx="8915399" cy="1260231"/>
          </a:xfrm>
        </p:spPr>
        <p:txBody>
          <a:bodyPr/>
          <a:lstStyle/>
          <a:p>
            <a:r>
              <a:rPr lang="es-CL" dirty="0"/>
              <a:t>TECNOLOGÍA</a:t>
            </a:r>
          </a:p>
        </p:txBody>
      </p:sp>
      <p:sp>
        <p:nvSpPr>
          <p:cNvPr id="3" name="Subtítulo 2"/>
          <p:cNvSpPr>
            <a:spLocks noGrp="1"/>
          </p:cNvSpPr>
          <p:nvPr>
            <p:ph type="subTitle" idx="1"/>
          </p:nvPr>
        </p:nvSpPr>
        <p:spPr>
          <a:xfrm>
            <a:off x="1722085" y="2865858"/>
            <a:ext cx="9324120" cy="1126283"/>
          </a:xfrm>
        </p:spPr>
        <p:txBody>
          <a:bodyPr>
            <a:normAutofit fontScale="85000" lnSpcReduction="20000"/>
          </a:bodyPr>
          <a:lstStyle/>
          <a:p>
            <a:r>
              <a:rPr lang="es-CL" sz="4800" b="1" dirty="0"/>
              <a:t>PRIMER AÑO A-B-C-D-E F.</a:t>
            </a:r>
          </a:p>
          <a:p>
            <a:r>
              <a:rPr lang="es-CL" sz="4800" b="1" dirty="0"/>
              <a:t>PRIMER SEMESTRE 2020</a:t>
            </a:r>
          </a:p>
        </p:txBody>
      </p:sp>
      <p:sp>
        <p:nvSpPr>
          <p:cNvPr id="4" name="CuadroTexto 3">
            <a:extLst>
              <a:ext uri="{FF2B5EF4-FFF2-40B4-BE49-F238E27FC236}">
                <a16:creationId xmlns:a16="http://schemas.microsoft.com/office/drawing/2014/main" id="{2537D3A2-C044-48CE-86B1-6B6D90510E91}"/>
              </a:ext>
            </a:extLst>
          </p:cNvPr>
          <p:cNvSpPr txBox="1"/>
          <p:nvPr/>
        </p:nvSpPr>
        <p:spPr>
          <a:xfrm>
            <a:off x="4688958" y="5082363"/>
            <a:ext cx="4572000" cy="369332"/>
          </a:xfrm>
          <a:prstGeom prst="rect">
            <a:avLst/>
          </a:prstGeom>
          <a:noFill/>
        </p:spPr>
        <p:txBody>
          <a:bodyPr wrap="square" rtlCol="0">
            <a:spAutoFit/>
          </a:bodyPr>
          <a:lstStyle/>
          <a:p>
            <a:r>
              <a:rPr lang="es-CL" dirty="0"/>
              <a:t>Semana del 27 de Abril al 1 de Mayo</a:t>
            </a:r>
          </a:p>
        </p:txBody>
      </p:sp>
    </p:spTree>
    <p:extLst>
      <p:ext uri="{BB962C8B-B14F-4D97-AF65-F5344CB8AC3E}">
        <p14:creationId xmlns:p14="http://schemas.microsoft.com/office/powerpoint/2010/main" val="3141034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808897"/>
          </a:xfrm>
        </p:spPr>
        <p:txBody>
          <a:bodyPr/>
          <a:lstStyle/>
          <a:p>
            <a:r>
              <a:rPr lang="es-CL" dirty="0">
                <a:latin typeface="Calibri" panose="020F0502020204030204" pitchFamily="34" charset="0"/>
                <a:cs typeface="Calibri" panose="020F0502020204030204" pitchFamily="34" charset="0"/>
              </a:rPr>
              <a:t>¿QUÉ ES UN SERVICIO?</a:t>
            </a:r>
          </a:p>
        </p:txBody>
      </p:sp>
      <p:sp>
        <p:nvSpPr>
          <p:cNvPr id="3" name="Marcador de contenido 2"/>
          <p:cNvSpPr>
            <a:spLocks noGrp="1"/>
          </p:cNvSpPr>
          <p:nvPr>
            <p:ph idx="1"/>
          </p:nvPr>
        </p:nvSpPr>
        <p:spPr>
          <a:xfrm>
            <a:off x="1594338" y="1905001"/>
            <a:ext cx="9913987" cy="4706814"/>
          </a:xfrm>
        </p:spPr>
        <p:txBody>
          <a:bodyPr/>
          <a:lstStyle/>
          <a:p>
            <a:pPr marL="0" lvl="0" indent="0" algn="just" defTabSz="914400">
              <a:spcBef>
                <a:spcPct val="20000"/>
              </a:spcBef>
              <a:buClr>
                <a:srgbClr val="873624"/>
              </a:buClr>
              <a:buNone/>
            </a:pPr>
            <a:r>
              <a:rPr lang="es-CL" sz="2400" dirty="0">
                <a:solidFill>
                  <a:prstClr val="black">
                    <a:lumMod val="85000"/>
                    <a:lumOff val="15000"/>
                  </a:prstClr>
                </a:solidFill>
                <a:latin typeface="Calibri" panose="020F0502020204030204" pitchFamily="34" charset="0"/>
                <a:cs typeface="Calibri" panose="020F0502020204030204" pitchFamily="34" charset="0"/>
              </a:rPr>
              <a:t>Servicios son organizaciones o personal destinados a satisfacer las necesidades de las personas a través de un satisfactor tangible o intangible y se dividen en: </a:t>
            </a:r>
          </a:p>
          <a:p>
            <a:pPr marL="0" lvl="0" indent="0" algn="just" defTabSz="914400">
              <a:spcBef>
                <a:spcPct val="20000"/>
              </a:spcBef>
              <a:buClr>
                <a:srgbClr val="873624"/>
              </a:buClr>
              <a:buNone/>
            </a:pPr>
            <a:endParaRPr lang="es-CL" sz="2400" dirty="0">
              <a:solidFill>
                <a:prstClr val="black">
                  <a:lumMod val="85000"/>
                  <a:lumOff val="15000"/>
                </a:prstClr>
              </a:solidFill>
              <a:latin typeface="Calibri" panose="020F0502020204030204" pitchFamily="34" charset="0"/>
              <a:cs typeface="Calibri" panose="020F0502020204030204" pitchFamily="34" charset="0"/>
            </a:endParaRPr>
          </a:p>
          <a:p>
            <a:pPr marL="0" lvl="0" indent="0" algn="just" defTabSz="914400">
              <a:spcBef>
                <a:spcPct val="20000"/>
              </a:spcBef>
              <a:buClr>
                <a:srgbClr val="873624"/>
              </a:buClr>
              <a:buNone/>
            </a:pPr>
            <a:r>
              <a:rPr lang="es-CL" sz="2400" dirty="0">
                <a:solidFill>
                  <a:prstClr val="black">
                    <a:lumMod val="85000"/>
                    <a:lumOff val="15000"/>
                  </a:prstClr>
                </a:solidFill>
                <a:latin typeface="Calibri" panose="020F0502020204030204" pitchFamily="34" charset="0"/>
                <a:cs typeface="Calibri" panose="020F0502020204030204" pitchFamily="34" charset="0"/>
              </a:rPr>
              <a:t>SERVICIOS PÚBLICOS y</a:t>
            </a:r>
          </a:p>
          <a:p>
            <a:pPr marL="0" lvl="0" indent="0" algn="just" defTabSz="914400">
              <a:spcBef>
                <a:spcPct val="20000"/>
              </a:spcBef>
              <a:buClr>
                <a:srgbClr val="873624"/>
              </a:buClr>
              <a:buNone/>
            </a:pPr>
            <a:endParaRPr lang="es-CL" sz="2400" dirty="0">
              <a:solidFill>
                <a:prstClr val="black">
                  <a:lumMod val="85000"/>
                  <a:lumOff val="15000"/>
                </a:prstClr>
              </a:solidFill>
              <a:latin typeface="Calibri" panose="020F0502020204030204" pitchFamily="34" charset="0"/>
              <a:cs typeface="Calibri" panose="020F0502020204030204" pitchFamily="34" charset="0"/>
            </a:endParaRPr>
          </a:p>
          <a:p>
            <a:pPr marL="0" lvl="0" indent="0" algn="just" defTabSz="914400">
              <a:spcBef>
                <a:spcPct val="20000"/>
              </a:spcBef>
              <a:buClr>
                <a:srgbClr val="873624"/>
              </a:buClr>
              <a:buNone/>
            </a:pPr>
            <a:r>
              <a:rPr lang="es-CL" sz="2400" dirty="0">
                <a:solidFill>
                  <a:prstClr val="black">
                    <a:lumMod val="85000"/>
                    <a:lumOff val="15000"/>
                  </a:prstClr>
                </a:solidFill>
                <a:latin typeface="Calibri" panose="020F0502020204030204" pitchFamily="34" charset="0"/>
                <a:cs typeface="Calibri" panose="020F0502020204030204" pitchFamily="34" charset="0"/>
              </a:rPr>
              <a:t>SERVICIOS PRIVADOS.</a:t>
            </a:r>
          </a:p>
          <a:p>
            <a:endParaRPr lang="es-CL" dirty="0">
              <a:latin typeface="Calibri" panose="020F0502020204030204" pitchFamily="34" charset="0"/>
              <a:cs typeface="Calibri" panose="020F0502020204030204" pitchFamily="34" charset="0"/>
            </a:endParaRPr>
          </a:p>
        </p:txBody>
      </p:sp>
      <p:pic>
        <p:nvPicPr>
          <p:cNvPr id="4" name="Picture 2" descr="C:\Users\hugo\Downloads\SERVICIO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9199" y="2857335"/>
            <a:ext cx="2448199" cy="233015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ugo\Downloads\SERVICIO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876" y="4022411"/>
            <a:ext cx="2907323" cy="2405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1970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852998"/>
          </a:xfrm>
        </p:spPr>
        <p:txBody>
          <a:bodyPr/>
          <a:lstStyle/>
          <a:p>
            <a:r>
              <a:rPr lang="es-CL" dirty="0">
                <a:latin typeface="Calibri" panose="020F0502020204030204" pitchFamily="34" charset="0"/>
                <a:cs typeface="Calibri" panose="020F0502020204030204" pitchFamily="34" charset="0"/>
              </a:rPr>
              <a:t>SERVICIOS PÚBLICOS:</a:t>
            </a:r>
          </a:p>
        </p:txBody>
      </p:sp>
      <p:sp>
        <p:nvSpPr>
          <p:cNvPr id="3" name="Marcador de contenido 2"/>
          <p:cNvSpPr>
            <a:spLocks noGrp="1"/>
          </p:cNvSpPr>
          <p:nvPr>
            <p:ph idx="1"/>
          </p:nvPr>
        </p:nvSpPr>
        <p:spPr>
          <a:xfrm>
            <a:off x="2589212" y="1477107"/>
            <a:ext cx="8915400" cy="4971193"/>
          </a:xfrm>
        </p:spPr>
        <p:txBody>
          <a:bodyPr/>
          <a:lstStyle/>
          <a:p>
            <a:pPr marL="365760" lvl="0" indent="-365760" defTabSz="914400">
              <a:spcBef>
                <a:spcPct val="20000"/>
              </a:spcBef>
              <a:buClr>
                <a:srgbClr val="873624"/>
              </a:buClr>
              <a:buFont typeface="Wingdings" pitchFamily="2" charset="2"/>
              <a:buChar char=""/>
            </a:pPr>
            <a:r>
              <a:rPr lang="es-CL" sz="1300" dirty="0">
                <a:solidFill>
                  <a:prstClr val="black">
                    <a:lumMod val="85000"/>
                    <a:lumOff val="15000"/>
                  </a:prstClr>
                </a:solidFill>
                <a:latin typeface="Calibri" panose="020F0502020204030204" pitchFamily="34" charset="0"/>
                <a:cs typeface="Calibri" panose="020F0502020204030204" pitchFamily="34" charset="0"/>
              </a:rPr>
              <a:t>Son los entregados por personal y reparticiones estatales,  como nuestro gobierno,  que tienen como finalidad ayudar a las personas que lo necesiten. Suelen tener un carácter gratuito, que corre a cargo del Estado.</a:t>
            </a:r>
          </a:p>
          <a:p>
            <a:pPr marL="0" indent="0">
              <a:buNone/>
            </a:pPr>
            <a:r>
              <a:rPr lang="es-CL" dirty="0">
                <a:latin typeface="Calibri" panose="020F0502020204030204" pitchFamily="34" charset="0"/>
                <a:cs typeface="Calibri" panose="020F0502020204030204" pitchFamily="34" charset="0"/>
              </a:rPr>
              <a:t>Ejemplos:</a:t>
            </a:r>
          </a:p>
          <a:p>
            <a:pPr marL="0" lvl="0" indent="0" defTabSz="914400">
              <a:spcBef>
                <a:spcPct val="20000"/>
              </a:spcBef>
              <a:buClr>
                <a:srgbClr val="873624"/>
              </a:buClr>
              <a:buNone/>
            </a:pPr>
            <a:r>
              <a:rPr lang="es-CL" sz="1300" dirty="0">
                <a:solidFill>
                  <a:prstClr val="black">
                    <a:lumMod val="85000"/>
                    <a:lumOff val="15000"/>
                  </a:prstClr>
                </a:solidFill>
                <a:latin typeface="Calibri" panose="020F0502020204030204" pitchFamily="34" charset="0"/>
                <a:cs typeface="Calibri" panose="020F0502020204030204" pitchFamily="34" charset="0"/>
              </a:rPr>
              <a:t>1.- Colegios municipales: Su misión es enseñar de una manera gratuita y de calidad</a:t>
            </a:r>
          </a:p>
          <a:p>
            <a:pPr marL="0" lvl="0" indent="0" defTabSz="914400">
              <a:spcBef>
                <a:spcPct val="20000"/>
              </a:spcBef>
              <a:buClr>
                <a:srgbClr val="873624"/>
              </a:buClr>
              <a:buNone/>
            </a:pPr>
            <a:r>
              <a:rPr lang="es-CL" sz="1300" dirty="0">
                <a:solidFill>
                  <a:prstClr val="black">
                    <a:lumMod val="85000"/>
                    <a:lumOff val="15000"/>
                  </a:prstClr>
                </a:solidFill>
                <a:latin typeface="Calibri" panose="020F0502020204030204" pitchFamily="34" charset="0"/>
                <a:cs typeface="Calibri" panose="020F0502020204030204" pitchFamily="34" charset="0"/>
              </a:rPr>
              <a:t>2.- Parques: Áreas verdes donde hay juegos y diversión para jóvenes y niños</a:t>
            </a:r>
          </a:p>
          <a:p>
            <a:pPr marL="0" lvl="0" indent="0" defTabSz="914400">
              <a:spcBef>
                <a:spcPct val="20000"/>
              </a:spcBef>
              <a:buClr>
                <a:srgbClr val="873624"/>
              </a:buClr>
              <a:buNone/>
            </a:pPr>
            <a:r>
              <a:rPr lang="es-CL" sz="1300" dirty="0">
                <a:solidFill>
                  <a:prstClr val="black">
                    <a:lumMod val="85000"/>
                    <a:lumOff val="15000"/>
                  </a:prstClr>
                </a:solidFill>
                <a:latin typeface="Calibri" panose="020F0502020204030204" pitchFamily="34" charset="0"/>
                <a:cs typeface="Calibri" panose="020F0502020204030204" pitchFamily="34" charset="0"/>
              </a:rPr>
              <a:t>3.- Hospitales públicos: Se entrega Salud y bienestar de manera gratuita</a:t>
            </a:r>
          </a:p>
          <a:p>
            <a:pPr marL="0" lvl="0" indent="0" defTabSz="914400">
              <a:spcBef>
                <a:spcPct val="20000"/>
              </a:spcBef>
              <a:buClr>
                <a:srgbClr val="873624"/>
              </a:buClr>
              <a:buNone/>
            </a:pPr>
            <a:r>
              <a:rPr lang="es-CL" sz="1300" dirty="0">
                <a:solidFill>
                  <a:prstClr val="black">
                    <a:lumMod val="85000"/>
                    <a:lumOff val="15000"/>
                  </a:prstClr>
                </a:solidFill>
                <a:latin typeface="Calibri" panose="020F0502020204030204" pitchFamily="34" charset="0"/>
                <a:cs typeface="Calibri" panose="020F0502020204030204" pitchFamily="34" charset="0"/>
              </a:rPr>
              <a:t>4.- Piscinas públicas: Su misión es otorgar diversión a las personas en los días de mayor               temperatura para que se puedan refrescar y hacer actividad física.</a:t>
            </a:r>
          </a:p>
          <a:p>
            <a:pPr marL="0" lvl="0" indent="0" defTabSz="914400">
              <a:spcBef>
                <a:spcPct val="20000"/>
              </a:spcBef>
              <a:buClr>
                <a:srgbClr val="873624"/>
              </a:buClr>
              <a:buNone/>
            </a:pPr>
            <a:r>
              <a:rPr lang="es-CL" sz="1300" dirty="0">
                <a:solidFill>
                  <a:prstClr val="black">
                    <a:lumMod val="85000"/>
                    <a:lumOff val="15000"/>
                  </a:prstClr>
                </a:solidFill>
                <a:latin typeface="Calibri" panose="020F0502020204030204" pitchFamily="34" charset="0"/>
                <a:cs typeface="Calibri" panose="020F0502020204030204" pitchFamily="34" charset="0"/>
              </a:rPr>
              <a:t>5.- Carabineros: Entregan seguridad y tranquilidad a los ciudadanos</a:t>
            </a:r>
          </a:p>
          <a:p>
            <a:pPr marL="0" lvl="0" indent="0" defTabSz="914400">
              <a:spcBef>
                <a:spcPct val="20000"/>
              </a:spcBef>
              <a:buClr>
                <a:srgbClr val="873624"/>
              </a:buClr>
              <a:buNone/>
            </a:pPr>
            <a:r>
              <a:rPr lang="es-CL" sz="1300" dirty="0">
                <a:solidFill>
                  <a:prstClr val="black">
                    <a:lumMod val="85000"/>
                    <a:lumOff val="15000"/>
                  </a:prstClr>
                </a:solidFill>
                <a:latin typeface="Calibri" panose="020F0502020204030204" pitchFamily="34" charset="0"/>
                <a:cs typeface="Calibri" panose="020F0502020204030204" pitchFamily="34" charset="0"/>
              </a:rPr>
              <a:t>6.- Bomberos: Su misión y estar siempre atento a acudir y colaborar, voluntariamente, a toda emergencia en que la vida, viviendas o instalaciones de los vecinos estén en peligro.</a:t>
            </a:r>
          </a:p>
          <a:p>
            <a:pPr marL="0" lvl="0" indent="0" defTabSz="914400">
              <a:spcBef>
                <a:spcPct val="20000"/>
              </a:spcBef>
              <a:buClr>
                <a:srgbClr val="873624"/>
              </a:buClr>
              <a:buNone/>
            </a:pPr>
            <a:r>
              <a:rPr lang="es-CL" sz="1300" dirty="0">
                <a:solidFill>
                  <a:prstClr val="black">
                    <a:lumMod val="85000"/>
                    <a:lumOff val="15000"/>
                  </a:prstClr>
                </a:solidFill>
                <a:latin typeface="Calibri" panose="020F0502020204030204" pitchFamily="34" charset="0"/>
                <a:cs typeface="Calibri" panose="020F0502020204030204" pitchFamily="34" charset="0"/>
              </a:rPr>
              <a:t>7.- Gimnasios municipales: Su misión es otorgarle a la comunidad un lugar donde poder hacer ejercicios físicos para mantenerse en forma y tener vida saludable de forma gratuita.</a:t>
            </a:r>
          </a:p>
          <a:p>
            <a:pPr marL="0" lvl="0" indent="0" defTabSz="914400">
              <a:spcBef>
                <a:spcPct val="20000"/>
              </a:spcBef>
              <a:buClr>
                <a:srgbClr val="873624"/>
              </a:buClr>
              <a:buNone/>
            </a:pPr>
            <a:r>
              <a:rPr lang="es-CL" sz="1300" dirty="0">
                <a:solidFill>
                  <a:prstClr val="black">
                    <a:lumMod val="85000"/>
                    <a:lumOff val="15000"/>
                  </a:prstClr>
                </a:solidFill>
                <a:latin typeface="Calibri" panose="020F0502020204030204" pitchFamily="34" charset="0"/>
                <a:cs typeface="Calibri" panose="020F0502020204030204" pitchFamily="34" charset="0"/>
              </a:rPr>
              <a:t>8.- PDI: Su misión fundamental es investigar delitos d conformidad a las instrucciones que al efecto dicte el ministerio público, sin perjuicio de las actuaciones que en virtud de la ley corresponde realizar sin mediar instrucciones particulares de los fiscales. </a:t>
            </a:r>
          </a:p>
          <a:p>
            <a:pPr marL="0" lvl="0" indent="0" defTabSz="914400">
              <a:spcBef>
                <a:spcPct val="20000"/>
              </a:spcBef>
              <a:buClr>
                <a:srgbClr val="873624"/>
              </a:buClr>
              <a:buNone/>
            </a:pPr>
            <a:r>
              <a:rPr lang="es-CL" sz="1300" dirty="0">
                <a:solidFill>
                  <a:prstClr val="black">
                    <a:lumMod val="85000"/>
                    <a:lumOff val="15000"/>
                  </a:prstClr>
                </a:solidFill>
                <a:latin typeface="Calibri" panose="020F0502020204030204" pitchFamily="34" charset="0"/>
                <a:cs typeface="Calibri" panose="020F0502020204030204" pitchFamily="34" charset="0"/>
              </a:rPr>
              <a:t>9.- Universidades públicas: Universidad accesible para personas de escasos recursos.</a:t>
            </a:r>
            <a:br>
              <a:rPr lang="es-CL" sz="1300" dirty="0">
                <a:solidFill>
                  <a:prstClr val="black">
                    <a:lumMod val="85000"/>
                    <a:lumOff val="15000"/>
                  </a:prstClr>
                </a:solidFill>
                <a:latin typeface="Calibri" panose="020F0502020204030204" pitchFamily="34" charset="0"/>
                <a:cs typeface="Calibri" panose="020F0502020204030204" pitchFamily="34" charset="0"/>
              </a:rPr>
            </a:br>
            <a:r>
              <a:rPr lang="es-CL" sz="1300" dirty="0">
                <a:solidFill>
                  <a:prstClr val="black">
                    <a:lumMod val="85000"/>
                    <a:lumOff val="15000"/>
                  </a:prstClr>
                </a:solidFill>
                <a:latin typeface="Calibri" panose="020F0502020204030204" pitchFamily="34" charset="0"/>
                <a:cs typeface="Calibri" panose="020F0502020204030204" pitchFamily="34" charset="0"/>
              </a:rPr>
              <a:t>10.- Junta de vecinos: Promover el desarrollo de la comunidad, defender los intereses y velar por los derechos de los vecinos y colaborar con las autoridades del Estado y de las municipalidades. </a:t>
            </a:r>
          </a:p>
          <a:p>
            <a:pPr marL="0" indent="0">
              <a:buNone/>
            </a:pPr>
            <a:endParaRPr lang="es-CL" dirty="0"/>
          </a:p>
        </p:txBody>
      </p:sp>
    </p:spTree>
    <p:extLst>
      <p:ext uri="{BB962C8B-B14F-4D97-AF65-F5344CB8AC3E}">
        <p14:creationId xmlns:p14="http://schemas.microsoft.com/office/powerpoint/2010/main" val="2738985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694051"/>
          </a:xfrm>
        </p:spPr>
        <p:txBody>
          <a:bodyPr>
            <a:normAutofit fontScale="90000"/>
          </a:bodyPr>
          <a:lstStyle/>
          <a:p>
            <a:r>
              <a:rPr lang="es-CL" dirty="0"/>
              <a:t>ALGUNOS EJEMPLOS:</a:t>
            </a: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5642" y="2252541"/>
            <a:ext cx="2990850" cy="1524000"/>
          </a:xfr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5642" y="4124082"/>
            <a:ext cx="4791075" cy="952500"/>
          </a:xfrm>
          <a:prstGeom prst="rect">
            <a:avLst/>
          </a:prstGeom>
        </p:spPr>
      </p:pic>
      <p:pic>
        <p:nvPicPr>
          <p:cNvPr id="6" name="Imagen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98967" y="5362575"/>
            <a:ext cx="3057525" cy="1495425"/>
          </a:xfrm>
          <a:prstGeom prst="rect">
            <a:avLst/>
          </a:prstGeom>
        </p:spPr>
      </p:pic>
      <p:pic>
        <p:nvPicPr>
          <p:cNvPr id="7" name="Imagen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65152" y="2252541"/>
            <a:ext cx="2762250" cy="1657350"/>
          </a:xfrm>
          <a:prstGeom prst="rect">
            <a:avLst/>
          </a:prstGeom>
        </p:spPr>
      </p:pic>
      <p:pic>
        <p:nvPicPr>
          <p:cNvPr id="8" name="Imagen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19579" y="5076582"/>
            <a:ext cx="2743200" cy="1666875"/>
          </a:xfrm>
          <a:prstGeom prst="rect">
            <a:avLst/>
          </a:prstGeom>
        </p:spPr>
      </p:pic>
      <p:pic>
        <p:nvPicPr>
          <p:cNvPr id="9" name="Imagen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69607" y="2252541"/>
            <a:ext cx="2143125" cy="2143125"/>
          </a:xfrm>
          <a:prstGeom prst="rect">
            <a:avLst/>
          </a:prstGeom>
        </p:spPr>
      </p:pic>
      <p:pic>
        <p:nvPicPr>
          <p:cNvPr id="10" name="Imagen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001004" y="4516317"/>
            <a:ext cx="2019300" cy="2266950"/>
          </a:xfrm>
          <a:prstGeom prst="rect">
            <a:avLst/>
          </a:prstGeom>
        </p:spPr>
      </p:pic>
    </p:spTree>
    <p:extLst>
      <p:ext uri="{BB962C8B-B14F-4D97-AF65-F5344CB8AC3E}">
        <p14:creationId xmlns:p14="http://schemas.microsoft.com/office/powerpoint/2010/main" val="1143090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solidFill>
                  <a:schemeClr val="tx1"/>
                </a:solidFill>
                <a:latin typeface="Calibri" panose="020F0502020204030204" pitchFamily="34" charset="0"/>
                <a:cs typeface="Calibri" panose="020F0502020204030204" pitchFamily="34" charset="0"/>
              </a:rPr>
              <a:t>PRESENTACIÓN:</a:t>
            </a:r>
          </a:p>
        </p:txBody>
      </p:sp>
      <p:sp>
        <p:nvSpPr>
          <p:cNvPr id="3" name="Marcador de contenido 2"/>
          <p:cNvSpPr>
            <a:spLocks noGrp="1"/>
          </p:cNvSpPr>
          <p:nvPr>
            <p:ph idx="1"/>
          </p:nvPr>
        </p:nvSpPr>
        <p:spPr/>
        <p:txBody>
          <a:bodyPr>
            <a:normAutofit fontScale="85000" lnSpcReduction="20000"/>
          </a:bodyPr>
          <a:lstStyle/>
          <a:p>
            <a:pPr marL="0" lvl="0" indent="0" algn="just">
              <a:buClr>
                <a:srgbClr val="90C226"/>
              </a:buClr>
              <a:buSzPct val="80000"/>
              <a:buNone/>
            </a:pPr>
            <a:r>
              <a:rPr lang="es-CL" dirty="0">
                <a:solidFill>
                  <a:prstClr val="black">
                    <a:lumMod val="75000"/>
                    <a:lumOff val="25000"/>
                  </a:prstClr>
                </a:solidFill>
                <a:latin typeface="Calibri" panose="020F0502020204030204" pitchFamily="34" charset="0"/>
                <a:cs typeface="Calibri" panose="020F0502020204030204" pitchFamily="34" charset="0"/>
              </a:rPr>
              <a:t>En esta primera parte de la asignatura, presento a los estudiantes de Primer  Año   la unidad número uno que se impartirá en el primer semestre, los objetivos de la unidad, las actividades y de que manera los alumnos serán evaluados.</a:t>
            </a:r>
          </a:p>
          <a:p>
            <a:pPr marL="0" lvl="0" indent="0" algn="just">
              <a:buClr>
                <a:srgbClr val="90C226"/>
              </a:buClr>
              <a:buSzPct val="80000"/>
              <a:buNone/>
            </a:pPr>
            <a:r>
              <a:rPr lang="es-CL" dirty="0">
                <a:solidFill>
                  <a:prstClr val="black">
                    <a:lumMod val="75000"/>
                    <a:lumOff val="25000"/>
                  </a:prstClr>
                </a:solidFill>
                <a:latin typeface="Calibri" panose="020F0502020204030204" pitchFamily="34" charset="0"/>
                <a:cs typeface="Calibri" panose="020F0502020204030204" pitchFamily="34" charset="0"/>
              </a:rPr>
              <a:t>Con el fin de tener un año exitoso, el profesor pretende que todos los alumnos aprendan y para eso el trabajo debe ser mancomunado, es decir, cada cual debe aportar para que esto ocurra. Solicito para comenzar que cada uno de ustedes tenga un cuaderno en el cual queda todo anotado como una bitácora de trabajo.</a:t>
            </a:r>
          </a:p>
          <a:p>
            <a:pPr marL="0" lvl="0" indent="0" algn="just">
              <a:buClr>
                <a:srgbClr val="90C226"/>
              </a:buClr>
              <a:buSzPct val="80000"/>
              <a:buNone/>
            </a:pPr>
            <a:r>
              <a:rPr lang="es-CL" dirty="0">
                <a:solidFill>
                  <a:prstClr val="black">
                    <a:lumMod val="75000"/>
                    <a:lumOff val="25000"/>
                  </a:prstClr>
                </a:solidFill>
                <a:latin typeface="Calibri" panose="020F0502020204030204" pitchFamily="34" charset="0"/>
                <a:cs typeface="Calibri" panose="020F0502020204030204" pitchFamily="34" charset="0"/>
              </a:rPr>
              <a:t>Dada la situación contingente, a continuación envío su primer trabajo previa presentación del tema el cual puede desarrollarlo en forma individual o en grupo utilizando los redes sociales. Lo importante es hacer el trabajo, leerlo e internalizarlo para lograr el aprendizaje. Registre todo en su cuaderno. Prepare además presentaciones en “power point”, con diapositivas, videos, láminas, fotografías, etc. Pero sobretodo, haga los trabajos y tareas. Involucre a su familia. </a:t>
            </a:r>
            <a:r>
              <a:rPr lang="es-CL" dirty="0" err="1">
                <a:solidFill>
                  <a:prstClr val="black">
                    <a:lumMod val="75000"/>
                    <a:lumOff val="25000"/>
                  </a:prstClr>
                </a:solidFill>
                <a:latin typeface="Calibri" panose="020F0502020204030204" pitchFamily="34" charset="0"/>
                <a:cs typeface="Calibri" panose="020F0502020204030204" pitchFamily="34" charset="0"/>
              </a:rPr>
              <a:t>L@s</a:t>
            </a:r>
            <a:r>
              <a:rPr lang="es-CL" dirty="0">
                <a:solidFill>
                  <a:prstClr val="black">
                    <a:lumMod val="75000"/>
                    <a:lumOff val="25000"/>
                  </a:prstClr>
                </a:solidFill>
                <a:latin typeface="Calibri" panose="020F0502020204030204" pitchFamily="34" charset="0"/>
                <a:cs typeface="Calibri" panose="020F0502020204030204" pitchFamily="34" charset="0"/>
              </a:rPr>
              <a:t> invito a que aprendamos juntos. </a:t>
            </a:r>
          </a:p>
          <a:p>
            <a:endParaRPr lang="es-CL" dirty="0"/>
          </a:p>
        </p:txBody>
      </p:sp>
    </p:spTree>
    <p:extLst>
      <p:ext uri="{BB962C8B-B14F-4D97-AF65-F5344CB8AC3E}">
        <p14:creationId xmlns:p14="http://schemas.microsoft.com/office/powerpoint/2010/main" val="4177269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sz="5400" dirty="0">
                <a:solidFill>
                  <a:srgbClr val="895D1D"/>
                </a:solidFill>
                <a:latin typeface="Calibri" panose="020F0502020204030204" pitchFamily="34" charset="0"/>
                <a:cs typeface="Calibri" panose="020F0502020204030204" pitchFamily="34" charset="0"/>
              </a:rPr>
              <a:t>ORGANIZACIÓN:</a:t>
            </a:r>
            <a:endParaRPr lang="es-CL" dirty="0">
              <a:latin typeface="Calibri" panose="020F0502020204030204" pitchFamily="34" charset="0"/>
              <a:cs typeface="Calibri" panose="020F0502020204030204" pitchFamily="34" charset="0"/>
            </a:endParaRPr>
          </a:p>
        </p:txBody>
      </p:sp>
      <p:sp>
        <p:nvSpPr>
          <p:cNvPr id="3" name="Marcador de contenido 2"/>
          <p:cNvSpPr>
            <a:spLocks noGrp="1"/>
          </p:cNvSpPr>
          <p:nvPr>
            <p:ph idx="1"/>
          </p:nvPr>
        </p:nvSpPr>
        <p:spPr/>
        <p:txBody>
          <a:bodyPr>
            <a:normAutofit/>
          </a:bodyPr>
          <a:lstStyle/>
          <a:p>
            <a:pPr marL="0" lvl="0" indent="0" defTabSz="914400">
              <a:spcBef>
                <a:spcPct val="20000"/>
              </a:spcBef>
              <a:buClr>
                <a:srgbClr val="873624"/>
              </a:buClr>
              <a:buNone/>
            </a:pPr>
            <a:r>
              <a:rPr lang="es-CL" sz="2400" dirty="0">
                <a:solidFill>
                  <a:prstClr val="black">
                    <a:lumMod val="85000"/>
                    <a:lumOff val="15000"/>
                  </a:prstClr>
                </a:solidFill>
                <a:latin typeface="Calibri" panose="020F0502020204030204" pitchFamily="34" charset="0"/>
                <a:cs typeface="Calibri" panose="020F0502020204030204" pitchFamily="34" charset="0"/>
              </a:rPr>
              <a:t>     Esta asignatura se basa en dos ejes:</a:t>
            </a:r>
          </a:p>
          <a:p>
            <a:pPr marL="365760" lvl="0" indent="-365760" defTabSz="914400">
              <a:spcBef>
                <a:spcPct val="20000"/>
              </a:spcBef>
              <a:buClr>
                <a:srgbClr val="873624"/>
              </a:buClr>
              <a:buFont typeface="Arial" pitchFamily="34" charset="0"/>
              <a:buChar char="•"/>
            </a:pPr>
            <a:r>
              <a:rPr lang="es-CL" sz="2400" dirty="0">
                <a:solidFill>
                  <a:prstClr val="black">
                    <a:lumMod val="85000"/>
                    <a:lumOff val="15000"/>
                  </a:prstClr>
                </a:solidFill>
                <a:latin typeface="Calibri" panose="020F0502020204030204" pitchFamily="34" charset="0"/>
                <a:cs typeface="Calibri" panose="020F0502020204030204" pitchFamily="34" charset="0"/>
              </a:rPr>
              <a:t> Resolución de problemas tecnológicos</a:t>
            </a:r>
          </a:p>
          <a:p>
            <a:pPr marL="365760" lvl="0" indent="-365760" defTabSz="914400">
              <a:spcBef>
                <a:spcPct val="20000"/>
              </a:spcBef>
              <a:buClr>
                <a:srgbClr val="873624"/>
              </a:buClr>
              <a:buFont typeface="Arial" pitchFamily="34" charset="0"/>
              <a:buChar char="•"/>
            </a:pPr>
            <a:r>
              <a:rPr lang="es-CL" sz="2400" dirty="0">
                <a:solidFill>
                  <a:prstClr val="black">
                    <a:lumMod val="85000"/>
                    <a:lumOff val="15000"/>
                  </a:prstClr>
                </a:solidFill>
                <a:latin typeface="Calibri" panose="020F0502020204030204" pitchFamily="34" charset="0"/>
                <a:cs typeface="Calibri" panose="020F0502020204030204" pitchFamily="34" charset="0"/>
              </a:rPr>
              <a:t>Tecnología, ambiente y sociedad.</a:t>
            </a:r>
          </a:p>
          <a:p>
            <a:pPr marL="0" lvl="0" indent="0" defTabSz="914400">
              <a:spcBef>
                <a:spcPct val="20000"/>
              </a:spcBef>
              <a:buClr>
                <a:srgbClr val="873624"/>
              </a:buClr>
              <a:buNone/>
            </a:pPr>
            <a:r>
              <a:rPr lang="es-CL" sz="2400" dirty="0">
                <a:solidFill>
                  <a:prstClr val="black">
                    <a:lumMod val="85000"/>
                    <a:lumOff val="15000"/>
                  </a:prstClr>
                </a:solidFill>
                <a:latin typeface="Calibri" panose="020F0502020204030204" pitchFamily="34" charset="0"/>
                <a:cs typeface="Calibri" panose="020F0502020204030204" pitchFamily="34" charset="0"/>
              </a:rPr>
              <a:t>  </a:t>
            </a:r>
          </a:p>
          <a:p>
            <a:pPr marL="0" lvl="0" indent="0" algn="just" defTabSz="914400">
              <a:spcBef>
                <a:spcPct val="20000"/>
              </a:spcBef>
              <a:buClr>
                <a:srgbClr val="873624"/>
              </a:buClr>
              <a:buNone/>
            </a:pPr>
            <a:r>
              <a:rPr lang="es-CL" sz="2400" dirty="0">
                <a:solidFill>
                  <a:prstClr val="black">
                    <a:lumMod val="85000"/>
                    <a:lumOff val="15000"/>
                  </a:prstClr>
                </a:solidFill>
                <a:latin typeface="Calibri" panose="020F0502020204030204" pitchFamily="34" charset="0"/>
                <a:cs typeface="Calibri" panose="020F0502020204030204" pitchFamily="34" charset="0"/>
              </a:rPr>
              <a:t>  El primero apunta a resolver problemas y permitir diseñar, planificar, elaborar informes, desarrollar modelos tecnológicos y proyectos, culminando con la elaboración de objetos, servicios y sistemas. Permite además la investigación de aspectos positivos y negativos de las personas y el entorno y plantear soluciones pertinentes.</a:t>
            </a:r>
          </a:p>
          <a:p>
            <a:endParaRPr lang="es-CL"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67277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sz="5400" dirty="0">
                <a:solidFill>
                  <a:srgbClr val="895D1D"/>
                </a:solidFill>
                <a:latin typeface="Calibri" panose="020F0502020204030204" pitchFamily="34" charset="0"/>
                <a:cs typeface="Calibri" panose="020F0502020204030204" pitchFamily="34" charset="0"/>
              </a:rPr>
              <a:t>SEGUNDO EJE:</a:t>
            </a:r>
            <a:endParaRPr lang="es-CL" dirty="0">
              <a:latin typeface="Calibri" panose="020F0502020204030204" pitchFamily="34" charset="0"/>
              <a:cs typeface="Calibri" panose="020F0502020204030204" pitchFamily="34" charset="0"/>
            </a:endParaRPr>
          </a:p>
        </p:txBody>
      </p:sp>
      <p:sp>
        <p:nvSpPr>
          <p:cNvPr id="3" name="Marcador de contenido 2"/>
          <p:cNvSpPr>
            <a:spLocks noGrp="1"/>
          </p:cNvSpPr>
          <p:nvPr>
            <p:ph idx="1"/>
          </p:nvPr>
        </p:nvSpPr>
        <p:spPr/>
        <p:txBody>
          <a:bodyPr/>
          <a:lstStyle/>
          <a:p>
            <a:pPr marL="0" lvl="0" indent="0" algn="just" defTabSz="914400">
              <a:spcBef>
                <a:spcPct val="20000"/>
              </a:spcBef>
              <a:buClr>
                <a:srgbClr val="873624"/>
              </a:buClr>
              <a:buNone/>
            </a:pPr>
            <a:r>
              <a:rPr lang="es-CL" sz="2400" dirty="0">
                <a:solidFill>
                  <a:prstClr val="black">
                    <a:lumMod val="85000"/>
                    <a:lumOff val="15000"/>
                  </a:prstClr>
                </a:solidFill>
                <a:latin typeface="Book Antiqua"/>
              </a:rPr>
              <a:t>   Este se centra en hacer visibles las  relaciones que se establecen entre la tecnología, sociedad y ambiente, considerando además la tecnología como un producto cultural.</a:t>
            </a:r>
          </a:p>
          <a:p>
            <a:pPr marL="0" lvl="0" indent="0" algn="just" defTabSz="914400">
              <a:spcBef>
                <a:spcPct val="20000"/>
              </a:spcBef>
              <a:buClr>
                <a:srgbClr val="873624"/>
              </a:buClr>
              <a:buNone/>
            </a:pPr>
            <a:r>
              <a:rPr lang="es-CL" sz="2400" dirty="0">
                <a:solidFill>
                  <a:prstClr val="black">
                    <a:lumMod val="85000"/>
                    <a:lumOff val="15000"/>
                  </a:prstClr>
                </a:solidFill>
                <a:latin typeface="Book Antiqua"/>
              </a:rPr>
              <a:t>       Se trata también  de comprender como la tecnología afecta al hombre  y como éste, a través de la tecnología transforman la naturaleza.</a:t>
            </a:r>
            <a:endParaRPr lang="es-CL" dirty="0"/>
          </a:p>
        </p:txBody>
      </p:sp>
    </p:spTree>
    <p:extLst>
      <p:ext uri="{BB962C8B-B14F-4D97-AF65-F5344CB8AC3E}">
        <p14:creationId xmlns:p14="http://schemas.microsoft.com/office/powerpoint/2010/main" val="1032956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latin typeface="Calibri" panose="020F0502020204030204" pitchFamily="34" charset="0"/>
                <a:cs typeface="Calibri" panose="020F0502020204030204" pitchFamily="34" charset="0"/>
              </a:rPr>
              <a:t>UNIDAD </a:t>
            </a:r>
            <a:r>
              <a:rPr lang="es-CL" dirty="0" err="1">
                <a:latin typeface="Calibri" panose="020F0502020204030204" pitchFamily="34" charset="0"/>
                <a:cs typeface="Calibri" panose="020F0502020204030204" pitchFamily="34" charset="0"/>
              </a:rPr>
              <a:t>Nº</a:t>
            </a:r>
            <a:r>
              <a:rPr lang="es-CL" dirty="0">
                <a:latin typeface="Calibri" panose="020F0502020204030204" pitchFamily="34" charset="0"/>
                <a:cs typeface="Calibri" panose="020F0502020204030204" pitchFamily="34" charset="0"/>
              </a:rPr>
              <a:t> 1:</a:t>
            </a:r>
          </a:p>
        </p:txBody>
      </p:sp>
      <p:sp>
        <p:nvSpPr>
          <p:cNvPr id="3" name="Marcador de contenido 2"/>
          <p:cNvSpPr>
            <a:spLocks noGrp="1"/>
          </p:cNvSpPr>
          <p:nvPr>
            <p:ph idx="1"/>
          </p:nvPr>
        </p:nvSpPr>
        <p:spPr>
          <a:xfrm>
            <a:off x="2589212" y="1246909"/>
            <a:ext cx="8915400" cy="4664313"/>
          </a:xfrm>
        </p:spPr>
        <p:txBody>
          <a:bodyPr/>
          <a:lstStyle/>
          <a:p>
            <a:pPr marL="0" lvl="0" indent="0" defTabSz="914400">
              <a:spcBef>
                <a:spcPct val="20000"/>
              </a:spcBef>
              <a:buClr>
                <a:srgbClr val="873624"/>
              </a:buClr>
              <a:buNone/>
            </a:pPr>
            <a:endParaRPr lang="es-CL" sz="3600" dirty="0">
              <a:solidFill>
                <a:prstClr val="black">
                  <a:lumMod val="85000"/>
                  <a:lumOff val="15000"/>
                </a:prstClr>
              </a:solidFill>
              <a:latin typeface="Calibri" panose="020F0502020204030204" pitchFamily="34" charset="0"/>
              <a:cs typeface="Calibri" panose="020F0502020204030204" pitchFamily="34" charset="0"/>
            </a:endParaRPr>
          </a:p>
          <a:p>
            <a:pPr marL="0" lvl="0" indent="0" defTabSz="914400">
              <a:spcBef>
                <a:spcPct val="20000"/>
              </a:spcBef>
              <a:buClr>
                <a:srgbClr val="873624"/>
              </a:buClr>
              <a:buNone/>
            </a:pPr>
            <a:r>
              <a:rPr lang="es-CL" sz="3600" dirty="0">
                <a:solidFill>
                  <a:prstClr val="black">
                    <a:lumMod val="85000"/>
                    <a:lumOff val="15000"/>
                  </a:prstClr>
                </a:solidFill>
                <a:latin typeface="Calibri" panose="020F0502020204030204" pitchFamily="34" charset="0"/>
                <a:cs typeface="Calibri" panose="020F0502020204030204" pitchFamily="34" charset="0"/>
              </a:rPr>
              <a:t>DESARROLLO E IMPLEMENTACIÓN DE UN SERVICIO:</a:t>
            </a:r>
          </a:p>
          <a:p>
            <a:endParaRPr lang="es-CL" dirty="0"/>
          </a:p>
        </p:txBody>
      </p:sp>
      <p:pic>
        <p:nvPicPr>
          <p:cNvPr id="4" name="Picture 2" descr="C:\Users\hugo\Downloads\SERVICIO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9212" y="3579065"/>
            <a:ext cx="4149970" cy="29542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hugo\Downloads\SERVICIO 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5622" y="3579065"/>
            <a:ext cx="4338990" cy="2999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1310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sz="4000" dirty="0">
                <a:solidFill>
                  <a:srgbClr val="895D1D"/>
                </a:solidFill>
                <a:latin typeface="Calibri" panose="020F0502020204030204" pitchFamily="34" charset="0"/>
                <a:cs typeface="Calibri" panose="020F0502020204030204" pitchFamily="34" charset="0"/>
              </a:rPr>
              <a:t>OBJETIVOS DE APRENDIZAJE:</a:t>
            </a:r>
            <a:endParaRPr lang="es-CL" dirty="0">
              <a:latin typeface="Calibri" panose="020F0502020204030204" pitchFamily="34" charset="0"/>
              <a:cs typeface="Calibri" panose="020F0502020204030204" pitchFamily="34" charset="0"/>
            </a:endParaRPr>
          </a:p>
        </p:txBody>
      </p:sp>
      <p:sp>
        <p:nvSpPr>
          <p:cNvPr id="3" name="Marcador de contenido 2"/>
          <p:cNvSpPr>
            <a:spLocks noGrp="1"/>
          </p:cNvSpPr>
          <p:nvPr>
            <p:ph idx="1"/>
          </p:nvPr>
        </p:nvSpPr>
        <p:spPr/>
        <p:txBody>
          <a:bodyPr>
            <a:normAutofit fontScale="85000" lnSpcReduction="10000"/>
          </a:bodyPr>
          <a:lstStyle/>
          <a:p>
            <a:pPr marL="0" indent="0" algn="just">
              <a:buNone/>
            </a:pPr>
            <a:r>
              <a:rPr lang="es-CL" dirty="0">
                <a:latin typeface="Calibri" panose="020F0502020204030204" pitchFamily="34" charset="0"/>
                <a:cs typeface="Calibri" panose="020F0502020204030204" pitchFamily="34" charset="0"/>
              </a:rPr>
              <a:t>OA 1   Identificar oportunidades o necesidades personales, grupales o locales que impliquen la creación de un servicio utilizable utilizando recursos digitales u otros medios.</a:t>
            </a:r>
          </a:p>
          <a:p>
            <a:pPr marL="0" indent="0" algn="just">
              <a:buNone/>
            </a:pPr>
            <a:r>
              <a:rPr lang="es-CL" dirty="0">
                <a:latin typeface="Calibri" panose="020F0502020204030204" pitchFamily="34" charset="0"/>
                <a:cs typeface="Calibri" panose="020F0502020204030204" pitchFamily="34" charset="0"/>
              </a:rPr>
              <a:t>OA 2   Desarrollar un servicio que implique la utilización de recursos digitales u otros medios, considerando aspectos éticos, sus potenciales impactos y normas de cuidado y seguridad.</a:t>
            </a:r>
          </a:p>
          <a:p>
            <a:pPr marL="0" indent="0" algn="just">
              <a:buNone/>
            </a:pPr>
            <a:r>
              <a:rPr lang="es-CL" dirty="0">
                <a:latin typeface="Calibri" panose="020F0502020204030204" pitchFamily="34" charset="0"/>
                <a:cs typeface="Calibri" panose="020F0502020204030204" pitchFamily="34" charset="0"/>
              </a:rPr>
              <a:t>OA 3   Evaluar el servicio desarrollado considerando criterios propios, técnicos y valóricos y proponer mejoras asociadas tanto a los procesos como al producto final.</a:t>
            </a:r>
          </a:p>
          <a:p>
            <a:pPr marL="0" indent="0" algn="just">
              <a:buNone/>
            </a:pPr>
            <a:r>
              <a:rPr lang="es-CL" dirty="0">
                <a:latin typeface="Calibri" panose="020F0502020204030204" pitchFamily="34" charset="0"/>
                <a:cs typeface="Calibri" panose="020F0502020204030204" pitchFamily="34" charset="0"/>
              </a:rPr>
              <a:t>OA 4   Comunicar el diseño, la planificación u otros procesos del desarrollo de un servicio, utilizando herramientas TIC (tecnologías de la información y comunicación ejemplo: computador, teléfono móvil, TV, reproductores de audio, etc.), considerando diferentes tipos de objetivos y audiencias, teniendo en cuenta aspectos éticos.</a:t>
            </a:r>
          </a:p>
          <a:p>
            <a:endParaRPr lang="es-CL" dirty="0"/>
          </a:p>
        </p:txBody>
      </p:sp>
    </p:spTree>
    <p:extLst>
      <p:ext uri="{BB962C8B-B14F-4D97-AF65-F5344CB8AC3E}">
        <p14:creationId xmlns:p14="http://schemas.microsoft.com/office/powerpoint/2010/main" val="68884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sz="5400" dirty="0">
                <a:solidFill>
                  <a:srgbClr val="895D1D"/>
                </a:solidFill>
                <a:latin typeface="Calibri" panose="020F0502020204030204" pitchFamily="34" charset="0"/>
                <a:cs typeface="Calibri" panose="020F0502020204030204" pitchFamily="34" charset="0"/>
              </a:rPr>
              <a:t>ACTIVIDADES:</a:t>
            </a:r>
            <a:endParaRPr lang="es-CL" dirty="0"/>
          </a:p>
        </p:txBody>
      </p:sp>
      <p:sp>
        <p:nvSpPr>
          <p:cNvPr id="3" name="Marcador de contenido 2"/>
          <p:cNvSpPr>
            <a:spLocks noGrp="1"/>
          </p:cNvSpPr>
          <p:nvPr>
            <p:ph idx="1"/>
          </p:nvPr>
        </p:nvSpPr>
        <p:spPr/>
        <p:txBody>
          <a:bodyPr/>
          <a:lstStyle/>
          <a:p>
            <a:pPr marL="457200" lvl="0" indent="-457200" defTabSz="914400">
              <a:spcBef>
                <a:spcPct val="20000"/>
              </a:spcBef>
              <a:buClr>
                <a:srgbClr val="873624"/>
              </a:buClr>
              <a:buFont typeface="+mj-lt"/>
              <a:buAutoNum type="arabicPeriod"/>
            </a:pPr>
            <a:r>
              <a:rPr lang="es-CL" sz="2400" dirty="0">
                <a:solidFill>
                  <a:prstClr val="black">
                    <a:lumMod val="85000"/>
                    <a:lumOff val="15000"/>
                  </a:prstClr>
                </a:solidFill>
                <a:latin typeface="Calibri" panose="020F0502020204030204" pitchFamily="34" charset="0"/>
                <a:cs typeface="Calibri" panose="020F0502020204030204" pitchFamily="34" charset="0"/>
              </a:rPr>
              <a:t>INVESTIGACIÓN</a:t>
            </a:r>
          </a:p>
          <a:p>
            <a:pPr marL="457200" lvl="0" indent="-457200" defTabSz="914400">
              <a:spcBef>
                <a:spcPct val="20000"/>
              </a:spcBef>
              <a:buClr>
                <a:srgbClr val="873624"/>
              </a:buClr>
              <a:buFont typeface="+mj-lt"/>
              <a:buAutoNum type="arabicPeriod"/>
            </a:pPr>
            <a:r>
              <a:rPr lang="es-CL" sz="2400" dirty="0">
                <a:solidFill>
                  <a:prstClr val="black">
                    <a:lumMod val="85000"/>
                    <a:lumOff val="15000"/>
                  </a:prstClr>
                </a:solidFill>
                <a:latin typeface="Calibri" panose="020F0502020204030204" pitchFamily="34" charset="0"/>
                <a:cs typeface="Calibri" panose="020F0502020204030204" pitchFamily="34" charset="0"/>
              </a:rPr>
              <a:t>ENCUESTAS</a:t>
            </a:r>
          </a:p>
          <a:p>
            <a:pPr marL="457200" lvl="0" indent="-457200" defTabSz="914400">
              <a:spcBef>
                <a:spcPct val="20000"/>
              </a:spcBef>
              <a:buClr>
                <a:srgbClr val="873624"/>
              </a:buClr>
              <a:buFont typeface="+mj-lt"/>
              <a:buAutoNum type="arabicPeriod"/>
            </a:pPr>
            <a:r>
              <a:rPr lang="es-CL" sz="2400" dirty="0">
                <a:solidFill>
                  <a:prstClr val="black">
                    <a:lumMod val="85000"/>
                    <a:lumOff val="15000"/>
                  </a:prstClr>
                </a:solidFill>
                <a:latin typeface="Calibri" panose="020F0502020204030204" pitchFamily="34" charset="0"/>
                <a:cs typeface="Calibri" panose="020F0502020204030204" pitchFamily="34" charset="0"/>
              </a:rPr>
              <a:t>EXPOSICIONES</a:t>
            </a:r>
          </a:p>
          <a:p>
            <a:pPr marL="457200" lvl="0" indent="-457200" defTabSz="914400">
              <a:spcBef>
                <a:spcPct val="20000"/>
              </a:spcBef>
              <a:buClr>
                <a:srgbClr val="873624"/>
              </a:buClr>
              <a:buFont typeface="+mj-lt"/>
              <a:buAutoNum type="arabicPeriod"/>
            </a:pPr>
            <a:r>
              <a:rPr lang="es-CL" sz="2400" dirty="0">
                <a:solidFill>
                  <a:prstClr val="black">
                    <a:lumMod val="85000"/>
                    <a:lumOff val="15000"/>
                  </a:prstClr>
                </a:solidFill>
                <a:latin typeface="Calibri" panose="020F0502020204030204" pitchFamily="34" charset="0"/>
                <a:cs typeface="Calibri" panose="020F0502020204030204" pitchFamily="34" charset="0"/>
              </a:rPr>
              <a:t>TRABAJO EN GRUPOS</a:t>
            </a:r>
          </a:p>
          <a:p>
            <a:pPr marL="457200" lvl="0" indent="-457200" defTabSz="914400">
              <a:spcBef>
                <a:spcPct val="20000"/>
              </a:spcBef>
              <a:buClr>
                <a:srgbClr val="873624"/>
              </a:buClr>
              <a:buFont typeface="+mj-lt"/>
              <a:buAutoNum type="arabicPeriod"/>
            </a:pPr>
            <a:r>
              <a:rPr lang="es-CL" sz="2400" dirty="0">
                <a:solidFill>
                  <a:prstClr val="black">
                    <a:lumMod val="85000"/>
                    <a:lumOff val="15000"/>
                  </a:prstClr>
                </a:solidFill>
                <a:latin typeface="Calibri" panose="020F0502020204030204" pitchFamily="34" charset="0"/>
                <a:cs typeface="Calibri" panose="020F0502020204030204" pitchFamily="34" charset="0"/>
              </a:rPr>
              <a:t>TRABAJOS PRÁCTICOS</a:t>
            </a:r>
          </a:p>
          <a:p>
            <a:pPr marL="457200" lvl="0" indent="-457200" defTabSz="914400">
              <a:spcBef>
                <a:spcPct val="20000"/>
              </a:spcBef>
              <a:buClr>
                <a:srgbClr val="873624"/>
              </a:buClr>
              <a:buFont typeface="+mj-lt"/>
              <a:buAutoNum type="arabicPeriod"/>
            </a:pPr>
            <a:r>
              <a:rPr lang="es-CL" sz="2400" dirty="0">
                <a:solidFill>
                  <a:prstClr val="black">
                    <a:lumMod val="85000"/>
                    <a:lumOff val="15000"/>
                  </a:prstClr>
                </a:solidFill>
                <a:latin typeface="Calibri" panose="020F0502020204030204" pitchFamily="34" charset="0"/>
                <a:cs typeface="Calibri" panose="020F0502020204030204" pitchFamily="34" charset="0"/>
              </a:rPr>
              <a:t>DESARROLLO DE PROYECTOS</a:t>
            </a:r>
          </a:p>
          <a:p>
            <a:pPr marL="457200" lvl="0" indent="-457200" defTabSz="914400">
              <a:spcBef>
                <a:spcPct val="20000"/>
              </a:spcBef>
              <a:buClr>
                <a:srgbClr val="873624"/>
              </a:buClr>
              <a:buFont typeface="+mj-lt"/>
              <a:buAutoNum type="arabicPeriod"/>
            </a:pPr>
            <a:r>
              <a:rPr lang="es-CL" sz="2400" dirty="0">
                <a:solidFill>
                  <a:prstClr val="black">
                    <a:lumMod val="85000"/>
                    <a:lumOff val="15000"/>
                  </a:prstClr>
                </a:solidFill>
                <a:latin typeface="Calibri" panose="020F0502020204030204" pitchFamily="34" charset="0"/>
                <a:cs typeface="Calibri" panose="020F0502020204030204" pitchFamily="34" charset="0"/>
              </a:rPr>
              <a:t>EXPOSICIÓN DE PROYECTOS</a:t>
            </a:r>
          </a:p>
          <a:p>
            <a:endParaRPr lang="es-CL" dirty="0"/>
          </a:p>
        </p:txBody>
      </p:sp>
    </p:spTree>
    <p:extLst>
      <p:ext uri="{BB962C8B-B14F-4D97-AF65-F5344CB8AC3E}">
        <p14:creationId xmlns:p14="http://schemas.microsoft.com/office/powerpoint/2010/main" val="3557013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sz="5400" dirty="0">
                <a:solidFill>
                  <a:srgbClr val="895D1D"/>
                </a:solidFill>
                <a:latin typeface="Calibri" panose="020F0502020204030204" pitchFamily="34" charset="0"/>
                <a:cs typeface="Calibri" panose="020F0502020204030204" pitchFamily="34" charset="0"/>
              </a:rPr>
              <a:t>EVALUACIONES:</a:t>
            </a:r>
            <a:endParaRPr lang="es-CL" dirty="0"/>
          </a:p>
        </p:txBody>
      </p:sp>
      <p:sp>
        <p:nvSpPr>
          <p:cNvPr id="3" name="Marcador de contenido 2"/>
          <p:cNvSpPr>
            <a:spLocks noGrp="1"/>
          </p:cNvSpPr>
          <p:nvPr>
            <p:ph idx="1"/>
          </p:nvPr>
        </p:nvSpPr>
        <p:spPr/>
        <p:txBody>
          <a:bodyPr/>
          <a:lstStyle/>
          <a:p>
            <a:pPr marL="365760" lvl="0" indent="-365760" defTabSz="914400">
              <a:spcBef>
                <a:spcPct val="20000"/>
              </a:spcBef>
              <a:buClr>
                <a:srgbClr val="873624"/>
              </a:buClr>
              <a:buFont typeface="Wingdings" pitchFamily="2" charset="2"/>
              <a:buChar char=""/>
            </a:pPr>
            <a:r>
              <a:rPr lang="es-CL" sz="2400" dirty="0">
                <a:solidFill>
                  <a:prstClr val="black">
                    <a:lumMod val="85000"/>
                    <a:lumOff val="15000"/>
                  </a:prstClr>
                </a:solidFill>
                <a:latin typeface="Calibri" panose="020F0502020204030204" pitchFamily="34" charset="0"/>
                <a:cs typeface="Calibri" panose="020F0502020204030204" pitchFamily="34" charset="0"/>
              </a:rPr>
              <a:t>PRUEBAS ESCRITAS</a:t>
            </a:r>
          </a:p>
          <a:p>
            <a:pPr marL="365760" lvl="0" indent="-365760" defTabSz="914400">
              <a:spcBef>
                <a:spcPct val="20000"/>
              </a:spcBef>
              <a:buClr>
                <a:srgbClr val="873624"/>
              </a:buClr>
              <a:buFont typeface="Wingdings" pitchFamily="2" charset="2"/>
              <a:buChar char=""/>
            </a:pPr>
            <a:r>
              <a:rPr lang="es-CL" sz="2400" dirty="0">
                <a:solidFill>
                  <a:prstClr val="black">
                    <a:lumMod val="85000"/>
                    <a:lumOff val="15000"/>
                  </a:prstClr>
                </a:solidFill>
                <a:latin typeface="Calibri" panose="020F0502020204030204" pitchFamily="34" charset="0"/>
                <a:cs typeface="Calibri" panose="020F0502020204030204" pitchFamily="34" charset="0"/>
              </a:rPr>
              <a:t>INVESTIGACIÓN Y EXPOSICIÓN DE TRABAJOS</a:t>
            </a:r>
          </a:p>
          <a:p>
            <a:pPr marL="365760" lvl="0" indent="-365760" defTabSz="914400">
              <a:spcBef>
                <a:spcPct val="20000"/>
              </a:spcBef>
              <a:buClr>
                <a:srgbClr val="873624"/>
              </a:buClr>
              <a:buFont typeface="Wingdings" pitchFamily="2" charset="2"/>
              <a:buChar char=""/>
            </a:pPr>
            <a:r>
              <a:rPr lang="es-CL" sz="2400" dirty="0">
                <a:solidFill>
                  <a:prstClr val="black">
                    <a:lumMod val="85000"/>
                    <a:lumOff val="15000"/>
                  </a:prstClr>
                </a:solidFill>
                <a:latin typeface="Calibri" panose="020F0502020204030204" pitchFamily="34" charset="0"/>
                <a:cs typeface="Calibri" panose="020F0502020204030204" pitchFamily="34" charset="0"/>
              </a:rPr>
              <a:t> DESARROLLO DE PROYECTOS</a:t>
            </a:r>
          </a:p>
          <a:p>
            <a:pPr marL="365760" lvl="0" indent="-365760" defTabSz="914400">
              <a:spcBef>
                <a:spcPct val="20000"/>
              </a:spcBef>
              <a:buClr>
                <a:srgbClr val="873624"/>
              </a:buClr>
              <a:buFont typeface="Wingdings" pitchFamily="2" charset="2"/>
              <a:buChar char=""/>
            </a:pPr>
            <a:r>
              <a:rPr lang="es-CL" sz="2400" dirty="0">
                <a:solidFill>
                  <a:prstClr val="black">
                    <a:lumMod val="85000"/>
                    <a:lumOff val="15000"/>
                  </a:prstClr>
                </a:solidFill>
                <a:latin typeface="Calibri" panose="020F0502020204030204" pitchFamily="34" charset="0"/>
                <a:cs typeface="Calibri" panose="020F0502020204030204" pitchFamily="34" charset="0"/>
              </a:rPr>
              <a:t> MUESTRA DE PROYECTOS</a:t>
            </a:r>
          </a:p>
          <a:p>
            <a:pPr lvl="0">
              <a:buClr>
                <a:srgbClr val="90C226"/>
              </a:buClr>
              <a:buSzPct val="80000"/>
              <a:buFont typeface="Wingdings 3" charset="2"/>
              <a:buChar char=""/>
            </a:pPr>
            <a:endParaRPr lang="es-CL" dirty="0">
              <a:solidFill>
                <a:prstClr val="black">
                  <a:lumMod val="75000"/>
                  <a:lumOff val="25000"/>
                </a:prstClr>
              </a:solidFill>
              <a:latin typeface="Calibri" panose="020F0502020204030204" pitchFamily="34" charset="0"/>
              <a:cs typeface="Calibri" panose="020F0502020204030204" pitchFamily="34" charset="0"/>
            </a:endParaRPr>
          </a:p>
          <a:p>
            <a:endParaRPr lang="es-CL" dirty="0"/>
          </a:p>
        </p:txBody>
      </p:sp>
    </p:spTree>
    <p:extLst>
      <p:ext uri="{BB962C8B-B14F-4D97-AF65-F5344CB8AC3E}">
        <p14:creationId xmlns:p14="http://schemas.microsoft.com/office/powerpoint/2010/main" val="1342319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89212" y="600664"/>
            <a:ext cx="8911687" cy="1280890"/>
          </a:xfrm>
        </p:spPr>
        <p:txBody>
          <a:bodyPr>
            <a:normAutofit/>
          </a:bodyPr>
          <a:lstStyle/>
          <a:p>
            <a:pPr marL="365760" lvl="0" indent="-365760" defTabSz="914400">
              <a:spcBef>
                <a:spcPct val="20000"/>
              </a:spcBef>
            </a:pPr>
            <a:br>
              <a:rPr lang="es-CL" sz="1800" dirty="0">
                <a:solidFill>
                  <a:prstClr val="black">
                    <a:lumMod val="75000"/>
                    <a:lumOff val="25000"/>
                  </a:prstClr>
                </a:solidFill>
                <a:latin typeface="Calibri" panose="020F0502020204030204" pitchFamily="34" charset="0"/>
                <a:ea typeface="+mn-ea"/>
                <a:cs typeface="Calibri" panose="020F0502020204030204" pitchFamily="34" charset="0"/>
              </a:rPr>
            </a:br>
            <a:r>
              <a:rPr lang="es-CL" dirty="0">
                <a:solidFill>
                  <a:schemeClr val="tx1"/>
                </a:solidFill>
                <a:latin typeface="Calibri" panose="020F0502020204030204" pitchFamily="34" charset="0"/>
                <a:cs typeface="Calibri" panose="020F0502020204030204" pitchFamily="34" charset="0"/>
              </a:rPr>
              <a:t>PRIMERA PARTE: (introducción)</a:t>
            </a:r>
            <a:endParaRPr lang="es-CL" dirty="0">
              <a:solidFill>
                <a:schemeClr val="tx1"/>
              </a:solidFill>
            </a:endParaRPr>
          </a:p>
        </p:txBody>
      </p:sp>
      <p:sp>
        <p:nvSpPr>
          <p:cNvPr id="3" name="Marcador de contenido 2"/>
          <p:cNvSpPr>
            <a:spLocks noGrp="1"/>
          </p:cNvSpPr>
          <p:nvPr>
            <p:ph idx="1"/>
          </p:nvPr>
        </p:nvSpPr>
        <p:spPr/>
        <p:txBody>
          <a:bodyPr>
            <a:normAutofit/>
          </a:bodyPr>
          <a:lstStyle/>
          <a:p>
            <a:pPr marL="0" lvl="0" indent="0" algn="just" defTabSz="914400">
              <a:spcBef>
                <a:spcPct val="20000"/>
              </a:spcBef>
              <a:buClr>
                <a:srgbClr val="873624"/>
              </a:buClr>
              <a:buNone/>
            </a:pPr>
            <a:r>
              <a:rPr lang="es-CL" dirty="0"/>
              <a:t>   </a:t>
            </a:r>
            <a:r>
              <a:rPr lang="es-CL" sz="2400" dirty="0">
                <a:solidFill>
                  <a:schemeClr val="tx1"/>
                </a:solidFill>
                <a:latin typeface="Calibri" panose="020F0502020204030204" pitchFamily="34" charset="0"/>
                <a:cs typeface="Calibri" panose="020F0502020204030204" pitchFamily="34" charset="0"/>
              </a:rPr>
              <a:t>La </a:t>
            </a:r>
            <a:r>
              <a:rPr lang="es-CL" sz="2400" dirty="0">
                <a:solidFill>
                  <a:schemeClr val="tx1"/>
                </a:solidFill>
                <a:latin typeface="Calibri" panose="020F0502020204030204" pitchFamily="34" charset="0"/>
                <a:cs typeface="Calibri" panose="020F0502020204030204" pitchFamily="34" charset="0"/>
                <a:hlinkClick r:id="rId2"/>
              </a:rPr>
              <a:t>familia</a:t>
            </a:r>
            <a:r>
              <a:rPr lang="es-CL" sz="2400" dirty="0">
                <a:solidFill>
                  <a:schemeClr val="tx1"/>
                </a:solidFill>
                <a:latin typeface="Calibri" panose="020F0502020204030204" pitchFamily="34" charset="0"/>
                <a:cs typeface="Calibri" panose="020F0502020204030204" pitchFamily="34" charset="0"/>
              </a:rPr>
              <a:t> es un </a:t>
            </a:r>
            <a:r>
              <a:rPr lang="es-CL" sz="2400" b="1" dirty="0">
                <a:solidFill>
                  <a:schemeClr val="tx1"/>
                </a:solidFill>
                <a:latin typeface="Calibri" panose="020F0502020204030204" pitchFamily="34" charset="0"/>
                <a:cs typeface="Calibri" panose="020F0502020204030204" pitchFamily="34" charset="0"/>
              </a:rPr>
              <a:t>grupo de personas unidas por el parentesco, es la organización más importante de las que puede pertenecer el hombre. Esta unión se puede conformar por vínculos consanguíneos o por un vínculo constituido y reconocido legal y socialmente, como es el matrimonio, la convivencia o la adopción. </a:t>
            </a:r>
          </a:p>
          <a:p>
            <a:pPr marL="0" lvl="0" indent="0" algn="just" defTabSz="914400">
              <a:spcBef>
                <a:spcPct val="20000"/>
              </a:spcBef>
              <a:buClr>
                <a:srgbClr val="873624"/>
              </a:buClr>
              <a:buNone/>
            </a:pPr>
            <a:endParaRPr lang="es-CL" sz="2400" b="1" dirty="0">
              <a:solidFill>
                <a:schemeClr val="tx1"/>
              </a:solidFill>
              <a:latin typeface="Calibri" panose="020F0502020204030204" pitchFamily="34" charset="0"/>
              <a:cs typeface="Calibri" panose="020F0502020204030204" pitchFamily="34" charset="0"/>
            </a:endParaRPr>
          </a:p>
          <a:p>
            <a:pPr marL="0" lvl="0" indent="0" algn="just" defTabSz="914400">
              <a:spcBef>
                <a:spcPct val="20000"/>
              </a:spcBef>
              <a:buClr>
                <a:srgbClr val="873624"/>
              </a:buClr>
              <a:buNone/>
            </a:pPr>
            <a:r>
              <a:rPr lang="es-CL" sz="2400" b="1" dirty="0">
                <a:solidFill>
                  <a:schemeClr val="tx1"/>
                </a:solidFill>
                <a:latin typeface="Calibri" panose="020F0502020204030204" pitchFamily="34" charset="0"/>
                <a:cs typeface="Calibri" panose="020F0502020204030204" pitchFamily="34" charset="0"/>
              </a:rPr>
              <a:t>   Los miembros de una familia y como cualquier individuo dentro de la sociedad, tiene necesidades  básicas las cuales serán cubiertas o satisfechas  por un servicio. Para ello nos debemos preguntar…</a:t>
            </a:r>
            <a:endParaRPr lang="es-CL" sz="2400" dirty="0">
              <a:solidFill>
                <a:schemeClr val="tx1"/>
              </a:solidFill>
              <a:latin typeface="Calibri" panose="020F0502020204030204" pitchFamily="34" charset="0"/>
              <a:cs typeface="Calibri" panose="020F0502020204030204" pitchFamily="34" charset="0"/>
            </a:endParaRPr>
          </a:p>
          <a:p>
            <a:pPr marL="0" indent="0">
              <a:buNone/>
            </a:pPr>
            <a:endParaRPr lang="es-CL" dirty="0"/>
          </a:p>
        </p:txBody>
      </p:sp>
    </p:spTree>
    <p:extLst>
      <p:ext uri="{BB962C8B-B14F-4D97-AF65-F5344CB8AC3E}">
        <p14:creationId xmlns:p14="http://schemas.microsoft.com/office/powerpoint/2010/main" val="85927129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180</TotalTime>
  <Words>962</Words>
  <Application>Microsoft Office PowerPoint</Application>
  <PresentationFormat>Panorámica</PresentationFormat>
  <Paragraphs>61</Paragraphs>
  <Slides>12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Arial</vt:lpstr>
      <vt:lpstr>Book Antiqua</vt:lpstr>
      <vt:lpstr>Calibri</vt:lpstr>
      <vt:lpstr>Calibri Light</vt:lpstr>
      <vt:lpstr>Wingdings</vt:lpstr>
      <vt:lpstr>Wingdings 3</vt:lpstr>
      <vt:lpstr>Tema de Office</vt:lpstr>
      <vt:lpstr>TECNOLOGÍA</vt:lpstr>
      <vt:lpstr>PRESENTACIÓN:</vt:lpstr>
      <vt:lpstr>ORGANIZACIÓN:</vt:lpstr>
      <vt:lpstr>SEGUNDO EJE:</vt:lpstr>
      <vt:lpstr>UNIDAD Nº 1:</vt:lpstr>
      <vt:lpstr>OBJETIVOS DE APRENDIZAJE:</vt:lpstr>
      <vt:lpstr>ACTIVIDADES:</vt:lpstr>
      <vt:lpstr>EVALUACIONES:</vt:lpstr>
      <vt:lpstr> PRIMERA PARTE: (introducción)</vt:lpstr>
      <vt:lpstr>¿QUÉ ES UN SERVICIO?</vt:lpstr>
      <vt:lpstr>SERVICIOS PÚBLICOS:</vt:lpstr>
      <vt:lpstr>ALGUNOS EJEMPLOS: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TECNOLOGÍA</dc:title>
  <dc:creator>elias pablo severino jeria</dc:creator>
  <cp:lastModifiedBy>Padres</cp:lastModifiedBy>
  <cp:revision>20</cp:revision>
  <dcterms:created xsi:type="dcterms:W3CDTF">2020-04-01T00:45:11Z</dcterms:created>
  <dcterms:modified xsi:type="dcterms:W3CDTF">2020-05-22T00:21:09Z</dcterms:modified>
</cp:coreProperties>
</file>