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B009-393F-4400-94F3-81EB6EA47F07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D228-4BE2-461A-B1DF-890A14F30A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453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B009-393F-4400-94F3-81EB6EA47F07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D228-4BE2-461A-B1DF-890A14F30A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641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B009-393F-4400-94F3-81EB6EA47F07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D228-4BE2-461A-B1DF-890A14F30AF6}" type="slidenum">
              <a:rPr lang="es-CL" smtClean="0"/>
              <a:t>‹Nº›</a:t>
            </a:fld>
            <a:endParaRPr lang="es-C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3371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B009-393F-4400-94F3-81EB6EA47F07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D228-4BE2-461A-B1DF-890A14F30A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9451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B009-393F-4400-94F3-81EB6EA47F07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D228-4BE2-461A-B1DF-890A14F30AF6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5912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B009-393F-4400-94F3-81EB6EA47F07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D228-4BE2-461A-B1DF-890A14F30A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2524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B009-393F-4400-94F3-81EB6EA47F07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D228-4BE2-461A-B1DF-890A14F30A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9170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B009-393F-4400-94F3-81EB6EA47F07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D228-4BE2-461A-B1DF-890A14F30A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767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B009-393F-4400-94F3-81EB6EA47F07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D228-4BE2-461A-B1DF-890A14F30A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495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B009-393F-4400-94F3-81EB6EA47F07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D228-4BE2-461A-B1DF-890A14F30A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376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B009-393F-4400-94F3-81EB6EA47F07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D228-4BE2-461A-B1DF-890A14F30A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472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B009-393F-4400-94F3-81EB6EA47F07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D228-4BE2-461A-B1DF-890A14F30A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854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B009-393F-4400-94F3-81EB6EA47F07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D228-4BE2-461A-B1DF-890A14F30A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0233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B009-393F-4400-94F3-81EB6EA47F07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D228-4BE2-461A-B1DF-890A14F30A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279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B009-393F-4400-94F3-81EB6EA47F07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D228-4BE2-461A-B1DF-890A14F30A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672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B009-393F-4400-94F3-81EB6EA47F07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D228-4BE2-461A-B1DF-890A14F30A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629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5B009-393F-4400-94F3-81EB6EA47F07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B56D228-4BE2-461A-B1DF-890A14F30A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527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a.org/helpcenter/road-resilience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EDC8F6-7F3B-4225-A809-79BE0C5D8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754" y="2843520"/>
            <a:ext cx="9177866" cy="1646302"/>
          </a:xfrm>
        </p:spPr>
        <p:txBody>
          <a:bodyPr/>
          <a:lstStyle/>
          <a:p>
            <a:r>
              <a:rPr lang="es-CL" b="1" dirty="0">
                <a:solidFill>
                  <a:schemeClr val="accent2">
                    <a:lumMod val="50000"/>
                  </a:schemeClr>
                </a:solidFill>
              </a:rPr>
              <a:t>LA IMPORTANCIA DE CULTIVAR LA RESILIENCIA.</a:t>
            </a:r>
            <a:br>
              <a:rPr lang="es-CL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CL" sz="2800" b="1" dirty="0">
                <a:solidFill>
                  <a:schemeClr val="accent2">
                    <a:lumMod val="50000"/>
                  </a:schemeClr>
                </a:solidFill>
              </a:rPr>
              <a:t>Unidad Orientación</a:t>
            </a:r>
          </a:p>
        </p:txBody>
      </p:sp>
      <p:pic>
        <p:nvPicPr>
          <p:cNvPr id="1026" name="Picture 2" descr="Rancagua educación">
            <a:extLst>
              <a:ext uri="{FF2B5EF4-FFF2-40B4-BE49-F238E27FC236}">
                <a16:creationId xmlns:a16="http://schemas.microsoft.com/office/drawing/2014/main" id="{1A0E9932-8058-4422-B45B-F799DD2F2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4" y="136063"/>
            <a:ext cx="19526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599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28AB72-2D62-40B8-BB8D-6C5C02FDF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426720"/>
            <a:ext cx="8596668" cy="586154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chemeClr val="accent2">
                    <a:lumMod val="50000"/>
                  </a:schemeClr>
                </a:solidFill>
              </a:rPr>
              <a:t>¿Qué ideas te sugieren estas imágenes?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D28167A-308D-485A-948A-3C496D2AE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95571"/>
            <a:ext cx="6400800" cy="56624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0B653D2-1814-44CE-B8C5-65615E756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852" y="1195570"/>
            <a:ext cx="5988148" cy="566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38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9B3ED-F42A-4FE3-BD7D-569D38D28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chemeClr val="accent2">
                    <a:lumMod val="50000"/>
                  </a:schemeClr>
                </a:solidFill>
              </a:rPr>
              <a:t>1. ¿Qué es la Resiliencia?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6E46CA-B7DB-4333-A278-299DD9ABD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31853"/>
            <a:ext cx="9071577" cy="4409510"/>
          </a:xfrm>
        </p:spPr>
        <p:txBody>
          <a:bodyPr/>
          <a:lstStyle/>
          <a:p>
            <a:pPr marL="0" indent="0">
              <a:buNone/>
            </a:pPr>
            <a:r>
              <a:rPr lang="es-CL" sz="2800" dirty="0"/>
              <a:t>-Los psicólogos definen la resiliencia como </a:t>
            </a:r>
            <a:r>
              <a:rPr lang="es-CL" sz="2800" b="1" dirty="0"/>
              <a:t>la capacidad de afrontar la adversidad y de lograr recuperarse de ella.</a:t>
            </a:r>
          </a:p>
          <a:p>
            <a:pPr marL="0" indent="0">
              <a:buNone/>
            </a:pPr>
            <a:r>
              <a:rPr lang="es-CL" sz="2800" dirty="0"/>
              <a:t> </a:t>
            </a:r>
            <a:r>
              <a:rPr lang="es-ES" sz="2800" dirty="0"/>
              <a:t>-El resiliente </a:t>
            </a:r>
            <a:r>
              <a:rPr lang="es-ES" sz="2800" b="1" dirty="0"/>
              <a:t>sabe adaptarse y ser más fuerte tras una desgracia. La resiliencia, es una capacidad importantísima a cultivar, es adquirida y educable y permite a todo ser humano superar las dificultades y tener éxito en la vida.</a:t>
            </a:r>
            <a:endParaRPr lang="es-CL" sz="2800" b="1" dirty="0"/>
          </a:p>
          <a:p>
            <a:pPr marL="0" indent="0">
              <a:buNone/>
            </a:pPr>
            <a:endParaRPr lang="es-CL" sz="2800" dirty="0"/>
          </a:p>
          <a:p>
            <a:pPr marL="0" indent="0">
              <a:buNone/>
            </a:pP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196271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5DA2E1-1C24-44EA-A386-C36FBBCE4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616197" cy="1320800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accent2">
                    <a:lumMod val="50000"/>
                  </a:schemeClr>
                </a:solidFill>
              </a:rPr>
              <a:t>La resiliencia se aprende a través de las calamidades en que nos vemos enfrentados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66D9F6-50CE-430C-A96F-7977ADCA8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61619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4400" dirty="0"/>
              <a:t>2. La </a:t>
            </a:r>
            <a:r>
              <a:rPr lang="es-CL" sz="4400" dirty="0">
                <a:solidFill>
                  <a:schemeClr val="accent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Asociación Estadounidense de Psicología (APA)</a:t>
            </a:r>
            <a:r>
              <a:rPr lang="es-CL" sz="4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CL" sz="4400" dirty="0"/>
              <a:t>sugiere consejos de acciones prácticas que se puede realizar para cultivarla:</a:t>
            </a:r>
          </a:p>
          <a:p>
            <a:r>
              <a:rPr lang="es-CL" sz="4400" b="1" dirty="0"/>
              <a:t>1-Rodéate de amistades.</a:t>
            </a:r>
            <a:r>
              <a:rPr lang="es-CL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6210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4C3EBE-BCD5-4BA3-88B0-83C8D9908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705394"/>
            <a:ext cx="11026987" cy="5643155"/>
          </a:xfrm>
        </p:spPr>
        <p:txBody>
          <a:bodyPr>
            <a:noAutofit/>
          </a:bodyPr>
          <a:lstStyle/>
          <a:p>
            <a:r>
              <a:rPr lang="es-CL" sz="3200" b="1" dirty="0"/>
              <a:t>2-Actitud positiva.</a:t>
            </a:r>
            <a:r>
              <a:rPr lang="es-CL" sz="3200" dirty="0"/>
              <a:t> Piensa que vas a superar ese problema: ha sucedido y eso no se puede cambiar.</a:t>
            </a:r>
          </a:p>
          <a:p>
            <a:r>
              <a:rPr lang="es-CL" sz="3200" b="1" dirty="0"/>
              <a:t>3- Acepta las circunstancias</a:t>
            </a:r>
            <a:r>
              <a:rPr lang="es-CL" sz="3200" dirty="0"/>
              <a:t> y céntrate en las cosas que se pueden mejorar. Asume que “el cambio es parte de la vida”.</a:t>
            </a:r>
          </a:p>
          <a:p>
            <a:r>
              <a:rPr lang="es-CL" sz="3200" b="1" dirty="0"/>
              <a:t>4-Ponte metas realistas,</a:t>
            </a:r>
            <a:r>
              <a:rPr lang="es-CL" sz="3200" dirty="0"/>
              <a:t> para ir poco a poco alcanzándolas. Recorre un camino de pequeños logros hasta llegar a conseguir el objetivo.</a:t>
            </a:r>
          </a:p>
          <a:p>
            <a:r>
              <a:rPr lang="es-CL" sz="3200" b="1" dirty="0"/>
              <a:t>5-Emprenda acciones decisivas.</a:t>
            </a:r>
            <a:r>
              <a:rPr lang="es-CL" sz="3200" dirty="0"/>
              <a:t> En vez de huir del problema, encáralo, enfrentándote a las dificultades.</a:t>
            </a:r>
          </a:p>
          <a:p>
            <a:r>
              <a:rPr lang="es-CL" sz="3200" b="1" dirty="0"/>
              <a:t>6-Descubre todo lo bueno que ha ocurrido en ti.</a:t>
            </a:r>
            <a:r>
              <a:rPr lang="es-CL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06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09C755-B770-4181-98FD-28D020C8E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61182"/>
            <a:ext cx="9720700" cy="5669279"/>
          </a:xfrm>
        </p:spPr>
        <p:txBody>
          <a:bodyPr>
            <a:normAutofit fontScale="25000" lnSpcReduction="20000"/>
          </a:bodyPr>
          <a:lstStyle/>
          <a:p>
            <a:r>
              <a:rPr lang="es-CL" sz="12800" b="1" dirty="0"/>
              <a:t>7- Cultiva una visión positiva de ti mismo.</a:t>
            </a:r>
            <a:r>
              <a:rPr lang="es-CL" sz="12800" dirty="0"/>
              <a:t> Se trata de “desarrollar la confianza en tu capacidad para resolver problemas y confiar en tus instintos”.</a:t>
            </a:r>
          </a:p>
          <a:p>
            <a:r>
              <a:rPr lang="es-CL" sz="12800" b="1" dirty="0"/>
              <a:t>8- Relativiza las cosas.</a:t>
            </a:r>
            <a:r>
              <a:rPr lang="es-CL" sz="12800" dirty="0"/>
              <a:t> Aunque te enfrentes a algo doloroso, amplía tus miras y ponlo todo en un contexto más amplio y con una perspectiva a largo plazo.</a:t>
            </a:r>
          </a:p>
          <a:p>
            <a:r>
              <a:rPr lang="es-CL" sz="12800" b="1" dirty="0"/>
              <a:t>9-Ten una perspectiva esperanzadora.</a:t>
            </a:r>
            <a:r>
              <a:rPr lang="es-CL" sz="12800" dirty="0"/>
              <a:t> “Trata de visualizar lo que quieres en lugar de preocuparte por lo que temes”</a:t>
            </a:r>
          </a:p>
          <a:p>
            <a:r>
              <a:rPr lang="es-CL" sz="12800" b="1" dirty="0"/>
              <a:t>10- Cuídate.</a:t>
            </a:r>
            <a:r>
              <a:rPr lang="es-CL" sz="12800" dirty="0"/>
              <a:t> Practica ejercicios y otras actividades con las que disfrutes y te relajes.</a:t>
            </a:r>
          </a:p>
          <a:p>
            <a:r>
              <a:rPr lang="es-CL" sz="2800" b="1" dirty="0"/>
              <a:t> </a:t>
            </a:r>
            <a:endParaRPr lang="es-CL" sz="2800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34214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691CE-E038-4BC7-A118-9449D61A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chemeClr val="accent2">
                    <a:lumMod val="50000"/>
                  </a:schemeClr>
                </a:solidFill>
              </a:rPr>
              <a:t>3. Frases inspiradoras para momentos difíciles (Albert Einstein)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6A629A-9FD5-4704-AA43-44DA05E9E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7" y="1930400"/>
            <a:ext cx="10711543" cy="4731657"/>
          </a:xfrm>
        </p:spPr>
        <p:txBody>
          <a:bodyPr>
            <a:normAutofit fontScale="92500" lnSpcReduction="10000"/>
          </a:bodyPr>
          <a:lstStyle/>
          <a:p>
            <a:r>
              <a:rPr lang="es-ES" sz="3200" b="1" dirty="0"/>
              <a:t>“la crisis es la mejor bendición que puede sucederle a las personas y los países, porque la crisis trae progresos”</a:t>
            </a:r>
            <a:r>
              <a:rPr lang="es-ES" sz="3200" dirty="0"/>
              <a:t>. </a:t>
            </a:r>
          </a:p>
          <a:p>
            <a:r>
              <a:rPr lang="es-ES" sz="3200" b="1" dirty="0"/>
              <a:t>“La creatividad nace de la angustia como el día nace de la noche oscura”</a:t>
            </a:r>
            <a:r>
              <a:rPr lang="es-ES" sz="3200" dirty="0"/>
              <a:t>.</a:t>
            </a:r>
          </a:p>
          <a:p>
            <a:r>
              <a:rPr lang="es-ES" sz="3200" b="1" dirty="0"/>
              <a:t>“Una Persona que nunca ha cometido un error, nunca ha intentado hacer algo nuevo”</a:t>
            </a:r>
            <a:r>
              <a:rPr lang="es-ES" sz="3200" dirty="0"/>
              <a:t>.</a:t>
            </a:r>
          </a:p>
          <a:p>
            <a:r>
              <a:rPr lang="es-ES" sz="3200" b="1" dirty="0"/>
              <a:t>“Quien atribuye a la crisis sus fracasos y penurias, violenta su propio talento y respeta más a los problemas que a las soluciones.</a:t>
            </a:r>
            <a:endParaRPr lang="es-ES" sz="32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48982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ED60CC-393B-46AD-92CA-2ACE841B5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119809" cy="1320800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accent2">
                    <a:lumMod val="50000"/>
                  </a:schemeClr>
                </a:solidFill>
              </a:rPr>
              <a:t>4. Resiliencia en la Contingencia. Lo que puedes hacer durante este confinamiento.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14AFCD-C8D4-47DB-8460-D82EBAFF0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30401"/>
            <a:ext cx="10604956" cy="4110962"/>
          </a:xfrm>
        </p:spPr>
        <p:txBody>
          <a:bodyPr>
            <a:normAutofit fontScale="85000" lnSpcReduction="20000"/>
          </a:bodyPr>
          <a:lstStyle/>
          <a:p>
            <a:r>
              <a:rPr lang="es-CL" sz="2800" b="1" dirty="0"/>
              <a:t>hablar de nuestros sueños</a:t>
            </a:r>
            <a:r>
              <a:rPr lang="es-CL" sz="2800" dirty="0"/>
              <a:t> o proyectos </a:t>
            </a:r>
            <a:r>
              <a:rPr lang="es-CL" sz="2800" b="1" dirty="0"/>
              <a:t>en familia.</a:t>
            </a:r>
          </a:p>
          <a:p>
            <a:r>
              <a:rPr lang="es-CL" sz="2800" dirty="0"/>
              <a:t>También podemos </a:t>
            </a:r>
            <a:r>
              <a:rPr lang="es-CL" sz="2800" b="1" dirty="0"/>
              <a:t>hablar sobre la amistad </a:t>
            </a:r>
            <a:r>
              <a:rPr lang="es-CL" sz="2800" dirty="0"/>
              <a:t>y pensar en un buen amigo o amiga que haya hecho algo bueno por nosotros, y nosotros por él o ella, y darle las gracias</a:t>
            </a:r>
          </a:p>
          <a:p>
            <a:r>
              <a:rPr lang="es-CL" sz="2800" b="1" dirty="0"/>
              <a:t>Otra opción es conversar sobre lo que hace feliz a cada</a:t>
            </a:r>
            <a:r>
              <a:rPr lang="es-CL" sz="2800" dirty="0"/>
              <a:t> miembro de la familia, y pensar en qué podemos hacer hoy para hacernos felices </a:t>
            </a:r>
            <a:r>
              <a:rPr lang="es-CL" sz="2800"/>
              <a:t>mutuamente”.</a:t>
            </a:r>
            <a:endParaRPr lang="es-CL" sz="2800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sz="3000" i="1" dirty="0"/>
              <a:t> </a:t>
            </a:r>
            <a:r>
              <a:rPr lang="es-CL" sz="3000" b="1" i="1" dirty="0"/>
              <a:t>“La vida es preciosa y vale la pena vivirla, a pesar de las dificultades, y por tanto debemos cuidar mucho nuestra vida y la de las personas que tenemos alrededor”</a:t>
            </a:r>
            <a:endParaRPr lang="es-CL" sz="3000" i="1" dirty="0"/>
          </a:p>
          <a:p>
            <a:endParaRPr lang="es-CL" sz="3000" i="1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74555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15798C-13A5-45C8-832A-275F5A2E7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191065"/>
          </a:xfrm>
        </p:spPr>
        <p:txBody>
          <a:bodyPr>
            <a:normAutofit/>
          </a:bodyPr>
          <a:lstStyle/>
          <a:p>
            <a:pPr algn="ctr"/>
            <a:r>
              <a:rPr lang="es-CL" dirty="0">
                <a:solidFill>
                  <a:schemeClr val="accent2">
                    <a:lumMod val="50000"/>
                  </a:schemeClr>
                </a:solidFill>
              </a:rPr>
              <a:t>¡¡GRACIAS POR TU ATENCIÓN!!</a:t>
            </a:r>
            <a:br>
              <a:rPr lang="es-CL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CL" dirty="0">
                <a:solidFill>
                  <a:schemeClr val="accent2">
                    <a:lumMod val="50000"/>
                  </a:schemeClr>
                </a:solidFill>
              </a:rPr>
              <a:t>Hasta la próxima.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312A07-256C-47D1-8BD0-396AF2FC2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4861"/>
            <a:ext cx="12192000" cy="509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279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</TotalTime>
  <Words>548</Words>
  <Application>Microsoft Office PowerPoint</Application>
  <PresentationFormat>Panorámica</PresentationFormat>
  <Paragraphs>33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Faceta</vt:lpstr>
      <vt:lpstr>LA IMPORTANCIA DE CULTIVAR LA RESILIENCIA. Unidad Orientación</vt:lpstr>
      <vt:lpstr>¿Qué ideas te sugieren estas imágenes?</vt:lpstr>
      <vt:lpstr>1. ¿Qué es la Resiliencia?</vt:lpstr>
      <vt:lpstr>La resiliencia se aprende a través de las calamidades en que nos vemos enfrentados</vt:lpstr>
      <vt:lpstr>Presentación de PowerPoint</vt:lpstr>
      <vt:lpstr>Presentación de PowerPoint</vt:lpstr>
      <vt:lpstr>3. Frases inspiradoras para momentos difíciles (Albert Einstein)</vt:lpstr>
      <vt:lpstr>4. Resiliencia en la Contingencia. Lo que puedes hacer durante este confinamiento.</vt:lpstr>
      <vt:lpstr>¡¡GRACIAS POR TU ATENCIÓN!! Hasta la próxima.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IMPORTANCIA DE LA RESILIENCIA</dc:title>
  <dc:creator>jaime</dc:creator>
  <cp:lastModifiedBy>jaime</cp:lastModifiedBy>
  <cp:revision>10</cp:revision>
  <dcterms:created xsi:type="dcterms:W3CDTF">2020-06-22T03:45:02Z</dcterms:created>
  <dcterms:modified xsi:type="dcterms:W3CDTF">2020-06-22T05:42:37Z</dcterms:modified>
</cp:coreProperties>
</file>