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60" r:id="rId4"/>
    <p:sldId id="261" r:id="rId5"/>
    <p:sldId id="263" r:id="rId6"/>
    <p:sldId id="262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11/09/2020</a:t>
            </a:fld>
            <a:endParaRPr lang="es-E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11/09/2020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11/09/2020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11/09/2020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11/09/2020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11/09/2020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11/09/2020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11/09/2020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11/09/2020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11/09/2020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11/09/2020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11/09/2020</a:t>
            </a:fld>
            <a:endParaRPr lang="es-E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amiloguarda1989@gmail.co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hyperlink" Target="mailto:lpez.raul@gmail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 idx="4294967295"/>
          </p:nvPr>
        </p:nvSpPr>
        <p:spPr>
          <a:xfrm>
            <a:off x="0" y="2011363"/>
            <a:ext cx="7851775" cy="989012"/>
          </a:xfrm>
        </p:spPr>
        <p:txBody>
          <a:bodyPr>
            <a:normAutofit/>
          </a:bodyPr>
          <a:lstStyle/>
          <a:p>
            <a:pPr algn="ctr"/>
            <a:r>
              <a:rPr lang="es-ES" sz="3200" dirty="0"/>
              <a:t>ENGLISH WORKSHEET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F30C8816-789B-4A05-B119-77262E109935}"/>
              </a:ext>
            </a:extLst>
          </p:cNvPr>
          <p:cNvSpPr/>
          <p:nvPr/>
        </p:nvSpPr>
        <p:spPr>
          <a:xfrm>
            <a:off x="1029820" y="348673"/>
            <a:ext cx="3922737" cy="12346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CL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Liceo José Victorino Lastarria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CL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Rancagua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CL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“</a:t>
            </a:r>
            <a:r>
              <a:rPr lang="es-CL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Formando Técnicos para el mañana”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CL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Unidad Técnico-Pedagógica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CL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Departamento de Inglés</a:t>
            </a:r>
          </a:p>
        </p:txBody>
      </p:sp>
      <p:pic>
        <p:nvPicPr>
          <p:cNvPr id="5" name="Picture 9" descr="Rancagua educación">
            <a:extLst>
              <a:ext uri="{FF2B5EF4-FFF2-40B4-BE49-F238E27FC236}">
                <a16:creationId xmlns:a16="http://schemas.microsoft.com/office/drawing/2014/main" id="{882DFF96-0B09-499D-85A5-A11A0BE52A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43" y="34854"/>
            <a:ext cx="1553159" cy="186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4F3A8772-4D95-4283-B6B4-92A54A80535E}"/>
              </a:ext>
            </a:extLst>
          </p:cNvPr>
          <p:cNvSpPr txBox="1"/>
          <p:nvPr/>
        </p:nvSpPr>
        <p:spPr>
          <a:xfrm>
            <a:off x="323528" y="3000088"/>
            <a:ext cx="7992888" cy="2414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Semana del </a:t>
            </a:r>
            <a:r>
              <a:rPr lang="es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 al 11 de Septiembre</a:t>
            </a:r>
            <a:endParaRPr lang="es-CL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OA8. Demostrar conocimiento y uso del lenguaje en conversaciones, discusiones y exposiciones, por medio de las siguientes funciones:</a:t>
            </a:r>
            <a:r>
              <a:rPr lang="es-E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 solicitar y dar información sobre duración de una actividad; por ejemplo: </a:t>
            </a:r>
            <a:r>
              <a:rPr lang="es-ES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</a:t>
            </a:r>
            <a:r>
              <a:rPr lang="es-E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long</a:t>
            </a:r>
            <a:r>
              <a:rPr lang="es-E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have</a:t>
            </a:r>
            <a:r>
              <a:rPr lang="es-E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you</a:t>
            </a:r>
            <a:r>
              <a:rPr lang="es-E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been</a:t>
            </a:r>
            <a:r>
              <a:rPr lang="es-E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friends</a:t>
            </a:r>
            <a:r>
              <a:rPr lang="es-E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 (</a:t>
            </a:r>
            <a:r>
              <a:rPr lang="es-ES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es-E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)2 </a:t>
            </a:r>
            <a:r>
              <a:rPr lang="es-ES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years</a:t>
            </a:r>
            <a:r>
              <a:rPr lang="es-E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s-ES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since</a:t>
            </a:r>
            <a:r>
              <a:rPr lang="es-E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2010 </a:t>
            </a:r>
            <a:endParaRPr lang="es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US" sz="1400" dirty="0">
                <a:latin typeface="Calibri" panose="020F0502020204030204" pitchFamily="34" charset="0"/>
                <a:ea typeface="Calibri" panose="020F0502020204030204" pitchFamily="34" charset="0"/>
              </a:rPr>
              <a:t>Objetivo: Conocer y ejercitar uso del </a:t>
            </a:r>
            <a:r>
              <a:rPr lang="es-US" sz="1400" dirty="0" err="1">
                <a:latin typeface="Calibri" panose="020F0502020204030204" pitchFamily="34" charset="0"/>
                <a:ea typeface="Calibri" panose="020F0502020204030204" pitchFamily="34" charset="0"/>
              </a:rPr>
              <a:t>for-since</a:t>
            </a:r>
            <a:r>
              <a:rPr lang="es-US" sz="1400" dirty="0"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s-U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/>
            <a:r>
              <a:rPr lang="es-CL" sz="1400" dirty="0">
                <a:latin typeface="+mj-lt"/>
              </a:rPr>
              <a:t>Instrucciones: Analizar el uso de </a:t>
            </a:r>
            <a:r>
              <a:rPr lang="es-CL" sz="1400" dirty="0" err="1">
                <a:latin typeface="+mj-lt"/>
              </a:rPr>
              <a:t>Since</a:t>
            </a:r>
            <a:r>
              <a:rPr lang="es-CL" sz="1400" dirty="0">
                <a:latin typeface="+mj-lt"/>
              </a:rPr>
              <a:t> y </a:t>
            </a:r>
            <a:r>
              <a:rPr lang="es-CL" sz="1400" dirty="0" err="1">
                <a:latin typeface="+mj-lt"/>
              </a:rPr>
              <a:t>for</a:t>
            </a:r>
            <a:r>
              <a:rPr lang="es-CL" sz="1400" dirty="0">
                <a:latin typeface="+mj-lt"/>
              </a:rPr>
              <a:t> y responder ejercicios. Enviar respuestas a docente correspondiente: </a:t>
            </a:r>
          </a:p>
          <a:p>
            <a:pPr algn="just"/>
            <a:r>
              <a:rPr lang="es-CL" sz="1400" dirty="0">
                <a:latin typeface="+mj-lt"/>
              </a:rPr>
              <a:t>Profesor Camilo Guarda: </a:t>
            </a:r>
            <a:r>
              <a:rPr lang="es-CL" sz="1400" b="1" u="sng" dirty="0">
                <a:solidFill>
                  <a:schemeClr val="tx2">
                    <a:lumMod val="10000"/>
                  </a:schemeClr>
                </a:solidFill>
                <a:latin typeface="+mj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camiloguarda1989@gmail.com</a:t>
            </a:r>
            <a:endParaRPr lang="es-CL" sz="1400" b="1" dirty="0">
              <a:solidFill>
                <a:schemeClr val="tx2">
                  <a:lumMod val="10000"/>
                </a:schemeClr>
              </a:solidFill>
              <a:latin typeface="+mj-lt"/>
            </a:endParaRPr>
          </a:p>
          <a:p>
            <a:pPr algn="just"/>
            <a:r>
              <a:rPr lang="es-CL" sz="1400" dirty="0">
                <a:latin typeface="+mj-lt"/>
              </a:rPr>
              <a:t>Profesor Raúl López: </a:t>
            </a:r>
            <a:r>
              <a:rPr lang="es-CL" sz="1400" b="1" u="sng" dirty="0">
                <a:solidFill>
                  <a:schemeClr val="tx2">
                    <a:lumMod val="10000"/>
                  </a:schemeClr>
                </a:solidFill>
                <a:latin typeface="+mj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lpez.raul@gmail.com</a:t>
            </a:r>
            <a:r>
              <a:rPr lang="es-CL" sz="1400" b="1" dirty="0">
                <a:solidFill>
                  <a:schemeClr val="tx2">
                    <a:lumMod val="10000"/>
                  </a:schemeClr>
                </a:solidFill>
                <a:latin typeface="+mj-lt"/>
              </a:rPr>
              <a:t> </a:t>
            </a:r>
          </a:p>
        </p:txBody>
      </p:sp>
      <p:pic>
        <p:nvPicPr>
          <p:cNvPr id="8" name="Imagen 7" descr="cuestión de fé, cuestión de amor...">
            <a:extLst>
              <a:ext uri="{FF2B5EF4-FFF2-40B4-BE49-F238E27FC236}">
                <a16:creationId xmlns:a16="http://schemas.microsoft.com/office/drawing/2014/main" id="{D2C27D8F-35F8-45C7-A4DE-A078679F1444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4263" y="0"/>
            <a:ext cx="3794201" cy="19708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98525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FOR (POR)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“FOR”</a:t>
            </a:r>
            <a:r>
              <a:rPr lang="en-US" b="1" dirty="0"/>
              <a:t> is used for general periods of time. </a:t>
            </a:r>
            <a:r>
              <a:rPr lang="en-US" b="1" dirty="0">
                <a:solidFill>
                  <a:srgbClr val="FF0000"/>
                </a:solidFill>
              </a:rPr>
              <a:t>It’s to express duration. 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lvl="1"/>
            <a:r>
              <a:rPr lang="en-US" b="1" dirty="0"/>
              <a:t>- For three days (por 3 </a:t>
            </a:r>
            <a:r>
              <a:rPr lang="en-US" b="1" dirty="0" err="1"/>
              <a:t>días</a:t>
            </a:r>
            <a:r>
              <a:rPr lang="en-US" b="1" dirty="0"/>
              <a:t>)</a:t>
            </a:r>
          </a:p>
          <a:p>
            <a:pPr lvl="1"/>
            <a:r>
              <a:rPr lang="en-US" b="1" dirty="0"/>
              <a:t>- For a week (por una </a:t>
            </a:r>
            <a:r>
              <a:rPr lang="en-US" b="1" dirty="0" err="1"/>
              <a:t>semana</a:t>
            </a:r>
            <a:r>
              <a:rPr lang="en-US" b="1" dirty="0"/>
              <a:t>)</a:t>
            </a:r>
          </a:p>
          <a:p>
            <a:pPr lvl="1"/>
            <a:r>
              <a:rPr lang="en-US" b="1" dirty="0"/>
              <a:t>- For several years (por </a:t>
            </a:r>
            <a:r>
              <a:rPr lang="en-US" b="1" dirty="0" err="1"/>
              <a:t>varios</a:t>
            </a:r>
            <a:r>
              <a:rPr lang="en-US" b="1" dirty="0"/>
              <a:t> </a:t>
            </a:r>
            <a:r>
              <a:rPr lang="en-US" b="1" dirty="0" err="1"/>
              <a:t>años</a:t>
            </a:r>
            <a:endParaRPr lang="en-US" b="1" dirty="0"/>
          </a:p>
          <a:p>
            <a:pPr lvl="1"/>
            <a:r>
              <a:rPr lang="en-US" b="1" dirty="0"/>
              <a:t>- For two centuries (por dos siglos)</a:t>
            </a:r>
          </a:p>
          <a:p>
            <a:pPr lvl="1"/>
            <a:endParaRPr lang="es-ES" dirty="0"/>
          </a:p>
        </p:txBody>
      </p:sp>
      <p:pic>
        <p:nvPicPr>
          <p:cNvPr id="4100" name="Picture 4" descr="http://www.articulos-openenglish.com/wp-content/uploads/2012/10/online-english-cours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212976"/>
            <a:ext cx="2592288" cy="2074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4283968" y="5375942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“I have learnt English for several years”</a:t>
            </a:r>
          </a:p>
        </p:txBody>
      </p:sp>
    </p:spTree>
    <p:extLst>
      <p:ext uri="{BB962C8B-B14F-4D97-AF65-F5344CB8AC3E}">
        <p14:creationId xmlns:p14="http://schemas.microsoft.com/office/powerpoint/2010/main" val="2167272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SINCE (Desde)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'SINCE' </a:t>
            </a:r>
            <a:r>
              <a:rPr lang="en-US" b="1" dirty="0"/>
              <a:t>is used for a starting point, </a:t>
            </a:r>
            <a:r>
              <a:rPr lang="en-US" b="1" dirty="0">
                <a:solidFill>
                  <a:srgbClr val="FF0000"/>
                </a:solidFill>
              </a:rPr>
              <a:t>a specific time</a:t>
            </a:r>
            <a:r>
              <a:rPr lang="en-US" b="1" dirty="0"/>
              <a:t>.</a:t>
            </a:r>
          </a:p>
          <a:p>
            <a:endParaRPr lang="en-US" b="1" dirty="0"/>
          </a:p>
          <a:p>
            <a:pPr lvl="1"/>
            <a:r>
              <a:rPr lang="en-US" b="1" dirty="0"/>
              <a:t>- Since Monday (</a:t>
            </a:r>
            <a:r>
              <a:rPr lang="en-US" b="1" dirty="0" err="1"/>
              <a:t>desde</a:t>
            </a:r>
            <a:r>
              <a:rPr lang="en-US" b="1" dirty="0"/>
              <a:t>  el Lunes)</a:t>
            </a:r>
          </a:p>
          <a:p>
            <a:pPr lvl="1"/>
            <a:r>
              <a:rPr lang="en-US" b="1" dirty="0"/>
              <a:t>- Since 1997 (</a:t>
            </a:r>
            <a:r>
              <a:rPr lang="en-US" b="1" dirty="0" err="1"/>
              <a:t>desde</a:t>
            </a:r>
            <a:r>
              <a:rPr lang="en-US" b="1" dirty="0"/>
              <a:t> 1977)</a:t>
            </a:r>
          </a:p>
          <a:p>
            <a:pPr lvl="1"/>
            <a:r>
              <a:rPr lang="en-US" b="1" dirty="0"/>
              <a:t>- Since the last war (</a:t>
            </a:r>
            <a:r>
              <a:rPr lang="en-US" b="1" dirty="0" err="1"/>
              <a:t>desde</a:t>
            </a:r>
            <a:r>
              <a:rPr lang="en-US" b="1" dirty="0"/>
              <a:t> la </a:t>
            </a:r>
            <a:r>
              <a:rPr lang="en-US" b="1" dirty="0" err="1"/>
              <a:t>última</a:t>
            </a:r>
            <a:r>
              <a:rPr lang="en-US" b="1" dirty="0"/>
              <a:t> Guerra)</a:t>
            </a:r>
          </a:p>
          <a:p>
            <a:pPr lvl="1"/>
            <a:r>
              <a:rPr lang="en-US" b="1" dirty="0"/>
              <a:t>- Since the day we met (</a:t>
            </a:r>
            <a:r>
              <a:rPr lang="en-US" b="1" dirty="0" err="1"/>
              <a:t>desde</a:t>
            </a:r>
            <a:r>
              <a:rPr lang="en-US" b="1" dirty="0"/>
              <a:t> la </a:t>
            </a:r>
            <a:r>
              <a:rPr lang="en-US" b="1" dirty="0" err="1"/>
              <a:t>última</a:t>
            </a:r>
            <a:r>
              <a:rPr lang="en-US" b="1" dirty="0"/>
              <a:t> </a:t>
            </a:r>
            <a:r>
              <a:rPr lang="en-US" b="1" dirty="0" err="1"/>
              <a:t>reunión</a:t>
            </a:r>
            <a:r>
              <a:rPr lang="en-US" b="1" dirty="0"/>
              <a:t>)</a:t>
            </a:r>
          </a:p>
          <a:p>
            <a:pPr lvl="1"/>
            <a:endParaRPr lang="en-US" b="1" dirty="0"/>
          </a:p>
          <a:p>
            <a:pPr marL="0" indent="0">
              <a:buNone/>
            </a:pPr>
            <a:endParaRPr lang="es-ES" dirty="0"/>
          </a:p>
        </p:txBody>
      </p:sp>
      <p:pic>
        <p:nvPicPr>
          <p:cNvPr id="4" name="Picture 2" descr="http://datastore03.rediff.com/h450-w670/thumb/56586A56626A605A666664695F6D/vh8jymcdsrhahv4y.D.0.Faceboo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681" y="4725144"/>
            <a:ext cx="4111781" cy="231287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8236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072963"/>
            <a:ext cx="7020883" cy="535804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8819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Write FOR or Since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1352112"/>
              </p:ext>
            </p:extLst>
          </p:nvPr>
        </p:nvGraphicFramePr>
        <p:xfrm>
          <a:off x="1763688" y="1628800"/>
          <a:ext cx="5832648" cy="4602226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724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81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8114">
                <a:tc>
                  <a:txBody>
                    <a:bodyPr/>
                    <a:lstStyle/>
                    <a:p>
                      <a:r>
                        <a:rPr lang="es-ES" dirty="0"/>
                        <a:t>1.      FOR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 a </a:t>
                      </a:r>
                      <a:r>
                        <a:rPr lang="es-ES" dirty="0" err="1"/>
                        <a:t>week</a:t>
                      </a:r>
                      <a:endParaRPr lang="es-E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114">
                <a:tc>
                  <a:txBody>
                    <a:bodyPr/>
                    <a:lstStyle/>
                    <a:p>
                      <a:r>
                        <a:rPr lang="es-ES"/>
                        <a:t>2.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/>
                        <a:t> Monday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114">
                <a:tc>
                  <a:txBody>
                    <a:bodyPr/>
                    <a:lstStyle/>
                    <a:p>
                      <a:r>
                        <a:rPr lang="es-ES" dirty="0"/>
                        <a:t>3.      SINCE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/>
                        <a:t> Easter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8114">
                <a:tc>
                  <a:txBody>
                    <a:bodyPr/>
                    <a:lstStyle/>
                    <a:p>
                      <a:r>
                        <a:rPr lang="es-ES"/>
                        <a:t>4.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/>
                        <a:t> three months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8114">
                <a:tc>
                  <a:txBody>
                    <a:bodyPr/>
                    <a:lstStyle/>
                    <a:p>
                      <a:r>
                        <a:rPr lang="es-ES" dirty="0"/>
                        <a:t>5.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/>
                        <a:t> 3.30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114">
                <a:tc>
                  <a:txBody>
                    <a:bodyPr/>
                    <a:lstStyle/>
                    <a:p>
                      <a:r>
                        <a:rPr lang="es-ES"/>
                        <a:t>6.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/>
                        <a:t> 1990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9200">
                <a:tc>
                  <a:txBody>
                    <a:bodyPr/>
                    <a:lstStyle/>
                    <a:p>
                      <a:r>
                        <a:rPr lang="es-ES"/>
                        <a:t>7.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 ages (meaning: a long time)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8114">
                <a:tc>
                  <a:txBody>
                    <a:bodyPr/>
                    <a:lstStyle/>
                    <a:p>
                      <a:r>
                        <a:rPr lang="es-ES"/>
                        <a:t>8.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/>
                        <a:t> 10 minutes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8114">
                <a:tc>
                  <a:txBody>
                    <a:bodyPr/>
                    <a:lstStyle/>
                    <a:p>
                      <a:r>
                        <a:rPr lang="es-ES"/>
                        <a:t>9.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/>
                        <a:t> I was a child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8114">
                <a:tc>
                  <a:txBody>
                    <a:bodyPr/>
                    <a:lstStyle/>
                    <a:p>
                      <a:r>
                        <a:rPr lang="es-ES"/>
                        <a:t>10.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 </a:t>
                      </a:r>
                      <a:r>
                        <a:rPr lang="es-ES" dirty="0" err="1"/>
                        <a:t>many</a:t>
                      </a:r>
                      <a:r>
                        <a:rPr lang="es-ES" dirty="0"/>
                        <a:t> </a:t>
                      </a:r>
                      <a:r>
                        <a:rPr lang="es-ES" dirty="0" err="1"/>
                        <a:t>years</a:t>
                      </a:r>
                      <a:endParaRPr lang="es-E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0166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Exit Ticket!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1394" y="1412776"/>
            <a:ext cx="8795320" cy="559836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12800" b="1" dirty="0"/>
              <a:t>1. He has been here </a:t>
            </a:r>
            <a:r>
              <a:rPr lang="en-US" sz="12800" b="1" u="sng" dirty="0"/>
              <a:t>FOR</a:t>
            </a:r>
            <a:r>
              <a:rPr lang="en-US" sz="12800" b="1" dirty="0"/>
              <a:t>  a long period. </a:t>
            </a:r>
          </a:p>
          <a:p>
            <a:pPr marL="0" indent="0">
              <a:buNone/>
            </a:pPr>
            <a:br>
              <a:rPr lang="en-US" sz="12800" b="1" dirty="0"/>
            </a:br>
            <a:r>
              <a:rPr lang="en-US" sz="12800" b="1" dirty="0"/>
              <a:t>2. She has lived in New York ____   six years. </a:t>
            </a:r>
          </a:p>
          <a:p>
            <a:pPr marL="0" indent="0">
              <a:buNone/>
            </a:pPr>
            <a:br>
              <a:rPr lang="en-US" sz="12800" b="1" dirty="0"/>
            </a:br>
            <a:r>
              <a:rPr lang="en-US" sz="12800" b="1" dirty="0"/>
              <a:t>3. They have worked in the school_____  1995. </a:t>
            </a:r>
          </a:p>
          <a:p>
            <a:pPr marL="0" indent="0">
              <a:buNone/>
            </a:pPr>
            <a:br>
              <a:rPr lang="en-US" sz="12800" b="1" dirty="0"/>
            </a:br>
            <a:r>
              <a:rPr lang="en-US" sz="12800" b="1" dirty="0"/>
              <a:t>4. Linda has been on holidays _____  six weeks. </a:t>
            </a:r>
          </a:p>
          <a:p>
            <a:pPr marL="0" indent="0">
              <a:buNone/>
            </a:pPr>
            <a:br>
              <a:rPr lang="en-US" sz="12800" b="1" dirty="0"/>
            </a:br>
            <a:r>
              <a:rPr lang="en-US" sz="12800" b="1" dirty="0"/>
              <a:t>5. He has been learning French _____ eight months. </a:t>
            </a:r>
            <a:br>
              <a:rPr lang="en-US" b="1" dirty="0"/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86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2375</TotalTime>
  <Words>392</Words>
  <Application>Microsoft Office PowerPoint</Application>
  <PresentationFormat>Presentación en pantalla (4:3)</PresentationFormat>
  <Paragraphs>54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Calibri</vt:lpstr>
      <vt:lpstr>Comic Sans MS</vt:lpstr>
      <vt:lpstr>Constantia</vt:lpstr>
      <vt:lpstr>Wingdings 2</vt:lpstr>
      <vt:lpstr>Flujo</vt:lpstr>
      <vt:lpstr>ENGLISH WORKSHEET</vt:lpstr>
      <vt:lpstr>FOR (POR)</vt:lpstr>
      <vt:lpstr>SINCE (Desde)</vt:lpstr>
      <vt:lpstr>Presentación de PowerPoint</vt:lpstr>
      <vt:lpstr>Write FOR or Since</vt:lpstr>
      <vt:lpstr>Exit Ticket!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SINCE - FOR</dc:title>
  <dc:creator>Raúl López Silva</dc:creator>
  <cp:lastModifiedBy>Paola</cp:lastModifiedBy>
  <cp:revision>28</cp:revision>
  <dcterms:modified xsi:type="dcterms:W3CDTF">2020-09-11T21:30:45Z</dcterms:modified>
</cp:coreProperties>
</file>