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4" r:id="rId4"/>
    <p:sldId id="263" r:id="rId5"/>
    <p:sldId id="265" r:id="rId6"/>
    <p:sldId id="266" r:id="rId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2BC62F-D0E2-4EA1-B625-74723EF53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0F6340-DE24-41E5-805C-5E49CBE6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0A3CC1-F3BF-4344-BD4A-A0EFDBFB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8A175A-B443-479D-A36E-D959D717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9EB75C-DD24-4D92-8656-6D0A9250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857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42534-64D0-4ED2-8267-BB848AD1E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14FA0F-A059-438B-93A8-51CC8E5A7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EB62AC-817D-48DD-8B0A-314D1C8A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2D1A9B-C7FF-4DB6-BA7D-28AE750F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C22679-EDF9-4274-B27F-A6ECD292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700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C25DF7E-7FE6-4823-A74B-A81205B2D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1FC17B-E9CA-4616-926E-8C2C117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F026F5-3F62-4C32-9093-BF4C20FDD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3EBDC6-5CCF-41D7-895D-42D5F8E7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081A24-813C-4C9C-99F0-3A3B8624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7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CB189-3AAE-4279-AD04-D22EFD4B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A1068A-3ED3-409B-B922-F980264BC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0C07EE-FEFF-46BD-8C45-6DAA28D6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A36940-647E-4ECD-AFC1-B79C5B91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1EE88D-36F3-40FE-BC9D-45B83585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090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75421-2455-4987-8B81-F5E2C63D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3C5EDA-AB5E-40E1-929D-D58F4A84B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FDF126-486C-41E0-9FF3-CCC12F7B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4DC942-5A3E-4C59-AED4-E291478A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C015FA-6A39-4238-8996-D775BD2D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274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D01F5-D63D-4424-AFC3-06ABB988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64AE8D-B2C7-4982-9535-B406919BA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276FCC-4A62-4EBA-8469-9E205AE8F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B1C109-012F-46FC-AD64-8681ABA9C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2BAF95-C0BD-484E-B61B-6E682632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08B36B-7440-48BE-A8D8-DD14EA1C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73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28EDC-0364-4AED-9018-7A935BFC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EF56F6-3D0B-44F4-A186-6264AA8D6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066565-63D4-40E8-925E-82E887F35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AF03A6-B1F9-4ABB-B53C-7BA75022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6C96CB-7452-4F68-82A4-D245B1B66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D9BABA3-AE1C-4504-8046-B35BCD88D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817243F-1594-4868-A738-5D4E59F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D8FF3B-AD31-48C4-86CB-863A976C2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763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E5915-3486-4037-8C5C-595F2F64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948811A-77C8-4646-9FF7-80DE1A1F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F2A5CFC-80CF-479A-A021-C6551453B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25EAEF-330C-407A-96CA-E57CCF7B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065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6077D0-FEB0-41B9-A533-98C71863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79260C0-6695-40F3-AD58-6611D5FF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2382F3-B20A-4E62-93A7-18AEE835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6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9E710-B829-44A4-AE04-2161EE5F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7658D4-F797-4320-9553-F3B6ACFBC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662BF0-2C3B-4F96-934F-652AE45F9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5A3FFB-C079-452E-9C74-F023E225A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59916-42C6-4861-9132-2E76090D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FBC188-35CF-4A60-986C-F091FD35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2938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ACD38-FB83-4C3E-877E-FFC1324F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88C2B2B-5827-4795-A1DE-3ADEB3878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64E99C-CDBA-4016-AA5C-28593E851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01676F-162C-44B5-B8A1-4DB3F375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BF0DA6-277E-4983-92C5-3A7ECC4F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AB68CA-73D5-494F-AD77-D284E213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8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142A7C-5B0E-4BDA-9073-CB48FB2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CEC262-145D-484C-AB67-6AAA363AA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79E785-4402-4116-B364-348E67A2D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EEA95-E19A-447A-A504-BD8A88EE8B8A}" type="datetimeFigureOut">
              <a:rPr lang="es-CL" smtClean="0"/>
              <a:t>30-05-2020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EC07C6-8BF1-45B8-A978-07F86178B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213B1-8DEB-4AC2-8D74-2EB17814B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208F4-1B97-4656-A1F6-C3A3EBA96D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013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B7B5A-E053-4F62-88A8-2B5A02D6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GUIA N°10: Introducción a las Reacciones Químicas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1E575A-60F3-47FB-BD05-F7B3CF2D0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9732"/>
          </a:xfrm>
        </p:spPr>
        <p:txBody>
          <a:bodyPr>
            <a:normAutofit fontScale="92500" lnSpcReduction="20000"/>
          </a:bodyPr>
          <a:lstStyle/>
          <a:p>
            <a:r>
              <a:rPr lang="es-CL" b="1" dirty="0"/>
              <a:t>Profesora: Brunilda Díaz </a:t>
            </a:r>
            <a:r>
              <a:rPr lang="es-CL" b="1" dirty="0" err="1"/>
              <a:t>Urayama</a:t>
            </a:r>
            <a:r>
              <a:rPr lang="es-CL" b="1" dirty="0"/>
              <a:t>. </a:t>
            </a:r>
            <a:endParaRPr lang="es-CL" dirty="0"/>
          </a:p>
          <a:p>
            <a:r>
              <a:rPr lang="es-CL" b="1" dirty="0"/>
              <a:t>Nivel: 1° Medio. (A.B, C, D, E, F)</a:t>
            </a:r>
            <a:endParaRPr lang="es-CL" dirty="0"/>
          </a:p>
          <a:p>
            <a:r>
              <a:rPr lang="es-CL" b="1" dirty="0"/>
              <a:t>Fecha: 01 AL 05 DE JUNIO</a:t>
            </a:r>
          </a:p>
          <a:p>
            <a:r>
              <a:rPr lang="es-CL" b="1" dirty="0"/>
              <a:t> </a:t>
            </a:r>
            <a:r>
              <a:rPr lang="es-ES_tradnl" b="1" dirty="0"/>
              <a:t>0A17: </a:t>
            </a:r>
            <a:r>
              <a:rPr lang="es-ES_tradnl" dirty="0"/>
              <a:t>Investigar experimentalmente y explicar, usando evidencias, que la fermentación, la combustión provocada por un motor y un calefactor, y la oxidación de metales, entre otras, son reacciones químicas presentes en la vida diaria, considerando: La producción de gas, la formación de precipitados, el cambio de temperatura, color y olor y la emisión de luz entre otros.</a:t>
            </a:r>
            <a:endParaRPr lang="es-CL" dirty="0"/>
          </a:p>
          <a:p>
            <a:r>
              <a:rPr lang="es-ES_tradnl" dirty="0"/>
              <a:t>La influencia de la cantidad de sustancias, la temperatura, el volumen y la presión de ellas.</a:t>
            </a:r>
            <a:endParaRPr lang="es-CL" dirty="0"/>
          </a:p>
          <a:p>
            <a:r>
              <a:rPr lang="es-ES_tradnl" dirty="0"/>
              <a:t>Su representación simbólica en ecuaciones químicas.</a:t>
            </a:r>
            <a:endParaRPr lang="es-CL" dirty="0"/>
          </a:p>
          <a:p>
            <a:r>
              <a:rPr lang="es-ES_tradnl" dirty="0"/>
              <a:t>Su impacto en los seres vivos y el entorno. </a:t>
            </a:r>
            <a:endParaRPr lang="es-CL" dirty="0"/>
          </a:p>
          <a:p>
            <a:pPr marL="0" indent="0">
              <a:buNone/>
            </a:pPr>
            <a:r>
              <a:rPr lang="es-ES_tradnl" b="1" dirty="0"/>
              <a:t> 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1B17DB-C9B7-4B85-BEDA-AAC86C025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845"/>
    </mc:Choice>
    <mc:Fallback xmlns="">
      <p:transition advTm="3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C5B59-8C21-4AAB-A4D2-0B3079CA1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 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LAS REACCIONES QUÍMICAS.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10E78F-24AA-4369-B1CE-BC311C4D7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744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Objetivo de la clase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: Describir los cambios que se producen en algunas sustancias y relacionarlas con las Reacciones Químicas.</a:t>
            </a:r>
            <a:b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: Observan detenidamente la presentación ppt y responden a preguntas propuestas.</a:t>
            </a:r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B3BEDB-984A-413C-9146-9FF4114D7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801"/>
    </mc:Choice>
    <mc:Fallback xmlns="">
      <p:transition advTm="4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B85D1-F144-488E-81BB-30C47D92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¿QUÉ TIPO DE CAMBIOS OCURREN?</a:t>
            </a:r>
            <a:endParaRPr lang="es-C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C2E05D6-61BB-43F3-AC51-8BD58BFBF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 </a:t>
            </a:r>
          </a:p>
          <a:p>
            <a:pPr marL="0" indent="0">
              <a:buNone/>
            </a:pPr>
            <a:r>
              <a:rPr lang="es-CL" dirty="0"/>
              <a:t>   </a:t>
            </a:r>
          </a:p>
        </p:txBody>
      </p:sp>
      <p:pic>
        <p:nvPicPr>
          <p:cNvPr id="6" name="Picture 2" descr="Procesos combustión de gases combustibles fósil | Blog SEAS">
            <a:extLst>
              <a:ext uri="{FF2B5EF4-FFF2-40B4-BE49-F238E27FC236}">
                <a16:creationId xmlns:a16="http://schemas.microsoft.com/office/drawing/2014/main" id="{0DC30BF3-C326-4FFD-8A98-72864A56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2378800"/>
            <a:ext cx="294902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C:\Users\Brunilda\AppData\Local\Microsoft\Windows\INetCache\Content.MSO\6F66E6CA.tmp">
            <a:extLst>
              <a:ext uri="{FF2B5EF4-FFF2-40B4-BE49-F238E27FC236}">
                <a16:creationId xmlns:a16="http://schemas.microsoft.com/office/drawing/2014/main" id="{58ABA288-7C81-448B-AC6E-3100E35A711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69" y="3892026"/>
            <a:ext cx="2405062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Oxido-Reducción en la vida cotidiana - quimica3pl13y17cb">
            <a:extLst>
              <a:ext uri="{FF2B5EF4-FFF2-40B4-BE49-F238E27FC236}">
                <a16:creationId xmlns:a16="http://schemas.microsoft.com/office/drawing/2014/main" id="{D4E50D04-C712-4C7C-A334-9EE42AA33BD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24099"/>
            <a:ext cx="15240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Reacciones químicas: qué son, características y tipos (con ...">
            <a:extLst>
              <a:ext uri="{FF2B5EF4-FFF2-40B4-BE49-F238E27FC236}">
                <a16:creationId xmlns:a16="http://schemas.microsoft.com/office/drawing/2014/main" id="{AEC37D8B-2E77-4C02-A6BB-A7E7C1B2729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01" y="4136231"/>
            <a:ext cx="225287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51 mejores imágenes de Reacciones Quimicas | Propiedades físicas y ...">
            <a:extLst>
              <a:ext uri="{FF2B5EF4-FFF2-40B4-BE49-F238E27FC236}">
                <a16:creationId xmlns:a16="http://schemas.microsoft.com/office/drawing/2014/main" id="{6006E15C-91B7-480F-AC95-20BA5DFFDA0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70" y="2772545"/>
            <a:ext cx="2048495" cy="272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27186E-B8E1-4D9D-A552-2D712E4CB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4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7031"/>
    </mc:Choice>
    <mc:Fallback xmlns="">
      <p:transition advTm="16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F9C72-E793-4B13-B17F-F1263BA4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/>
              <a:t>OBSERVA QUÉ OCURRE CUANDO DOS ELEMENTOS DIFERENTES REACCIONAN ENTRE SI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4407AD-AFF1-4232-A966-3FA23B07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097"/>
            <a:ext cx="10515600" cy="4667250"/>
          </a:xfrm>
        </p:spPr>
        <p:txBody>
          <a:bodyPr>
            <a:normAutofit/>
          </a:bodyPr>
          <a:lstStyle/>
          <a:p>
            <a:r>
              <a:rPr lang="es-CL" dirty="0"/>
              <a:t>                           Reactantes                                   Productos</a:t>
            </a:r>
          </a:p>
          <a:p>
            <a:pPr marL="0" indent="0">
              <a:buNone/>
            </a:pPr>
            <a:r>
              <a:rPr lang="es-CL" sz="6000" dirty="0"/>
              <a:t>          2H</a:t>
            </a:r>
            <a:r>
              <a:rPr lang="es-CL" dirty="0"/>
              <a:t>2    +       </a:t>
            </a:r>
            <a:r>
              <a:rPr lang="es-CL" sz="6000" dirty="0"/>
              <a:t>O</a:t>
            </a:r>
            <a:r>
              <a:rPr lang="es-CL" dirty="0"/>
              <a:t>2        </a:t>
            </a:r>
            <a:r>
              <a:rPr lang="es-CL" sz="6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s-CL" dirty="0"/>
              <a:t>   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6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CL" sz="6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Mínima            H                                                                                              Máxima</a:t>
            </a:r>
          </a:p>
          <a:p>
            <a:pPr marL="0" indent="0"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Energía                                                                                                              Energía</a:t>
            </a:r>
          </a:p>
          <a:p>
            <a:pPr marL="0" indent="0"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s-CL" sz="2000" dirty="0"/>
              <a:t>                                 </a:t>
            </a:r>
            <a:r>
              <a:rPr lang="es-CL" sz="6000" dirty="0"/>
              <a:t>+</a:t>
            </a:r>
            <a:r>
              <a:rPr lang="es-CL" sz="2000" dirty="0"/>
              <a:t>                                  </a:t>
            </a:r>
            <a:r>
              <a:rPr lang="es-CL" sz="6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s-CL" sz="6000" dirty="0"/>
          </a:p>
          <a:p>
            <a:pPr marL="0" indent="0">
              <a:buNone/>
            </a:pPr>
            <a:r>
              <a:rPr lang="es-CL" sz="2000" dirty="0"/>
              <a:t>                                H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9F11D18-B97A-4FF2-BD60-14C51179E61B}"/>
              </a:ext>
            </a:extLst>
          </p:cNvPr>
          <p:cNvSpPr/>
          <p:nvPr/>
        </p:nvSpPr>
        <p:spPr>
          <a:xfrm>
            <a:off x="3012371" y="3624212"/>
            <a:ext cx="344557" cy="35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0618AF4-56D0-422B-A3FB-12088A4D989F}"/>
              </a:ext>
            </a:extLst>
          </p:cNvPr>
          <p:cNvSpPr/>
          <p:nvPr/>
        </p:nvSpPr>
        <p:spPr>
          <a:xfrm>
            <a:off x="3098509" y="3977672"/>
            <a:ext cx="344557" cy="35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78EA1FD-5CEE-449F-8351-6D723D2E01C3}"/>
              </a:ext>
            </a:extLst>
          </p:cNvPr>
          <p:cNvSpPr/>
          <p:nvPr/>
        </p:nvSpPr>
        <p:spPr>
          <a:xfrm>
            <a:off x="3098508" y="4970195"/>
            <a:ext cx="344557" cy="35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4E40046-C75E-421C-842A-366E74BACB95}"/>
              </a:ext>
            </a:extLst>
          </p:cNvPr>
          <p:cNvSpPr/>
          <p:nvPr/>
        </p:nvSpPr>
        <p:spPr>
          <a:xfrm>
            <a:off x="3098508" y="5310581"/>
            <a:ext cx="344557" cy="35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2C6676B-9A0E-4368-8E07-E3D34B93E91B}"/>
              </a:ext>
            </a:extLst>
          </p:cNvPr>
          <p:cNvSpPr/>
          <p:nvPr/>
        </p:nvSpPr>
        <p:spPr>
          <a:xfrm>
            <a:off x="7615025" y="3707868"/>
            <a:ext cx="861391" cy="8216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858DC4C-8B37-498D-9DA4-9DA5A019AC21}"/>
              </a:ext>
            </a:extLst>
          </p:cNvPr>
          <p:cNvSpPr/>
          <p:nvPr/>
        </p:nvSpPr>
        <p:spPr>
          <a:xfrm>
            <a:off x="7588520" y="4917187"/>
            <a:ext cx="914400" cy="8216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114EF4A-62F5-46E8-98FF-B5FAE1B37AD6}"/>
              </a:ext>
            </a:extLst>
          </p:cNvPr>
          <p:cNvSpPr/>
          <p:nvPr/>
        </p:nvSpPr>
        <p:spPr>
          <a:xfrm>
            <a:off x="4776550" y="4565362"/>
            <a:ext cx="861391" cy="8216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97C5FC-B1BD-415C-8BBC-6B948060B2E7}"/>
              </a:ext>
            </a:extLst>
          </p:cNvPr>
          <p:cNvSpPr/>
          <p:nvPr/>
        </p:nvSpPr>
        <p:spPr>
          <a:xfrm>
            <a:off x="8167471" y="3429000"/>
            <a:ext cx="344557" cy="35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E74E070-3277-4262-BDB0-F7B2484DE936}"/>
              </a:ext>
            </a:extLst>
          </p:cNvPr>
          <p:cNvSpPr/>
          <p:nvPr/>
        </p:nvSpPr>
        <p:spPr>
          <a:xfrm>
            <a:off x="8476416" y="4021314"/>
            <a:ext cx="344557" cy="35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A887247-3E2A-4681-AE20-BD995C31C62D}"/>
              </a:ext>
            </a:extLst>
          </p:cNvPr>
          <p:cNvSpPr/>
          <p:nvPr/>
        </p:nvSpPr>
        <p:spPr>
          <a:xfrm>
            <a:off x="8339749" y="4773867"/>
            <a:ext cx="344557" cy="35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CE24D00-4230-4036-A771-B9AF8D2BF5CA}"/>
              </a:ext>
            </a:extLst>
          </p:cNvPr>
          <p:cNvSpPr/>
          <p:nvPr/>
        </p:nvSpPr>
        <p:spPr>
          <a:xfrm>
            <a:off x="8330641" y="5574702"/>
            <a:ext cx="344557" cy="35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BF1345E-1CCC-43EA-84A0-1EFF4950B636}"/>
              </a:ext>
            </a:extLst>
          </p:cNvPr>
          <p:cNvSpPr/>
          <p:nvPr/>
        </p:nvSpPr>
        <p:spPr>
          <a:xfrm>
            <a:off x="4760408" y="3743727"/>
            <a:ext cx="861391" cy="8216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1461135-4F78-45E1-9B8B-1E5409A5E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6797"/>
    </mc:Choice>
    <mc:Fallback xmlns="">
      <p:transition advTm="36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E97E0-B191-4153-9CD3-F7F26BA2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RESPONDA A LAS SIGUIENTES PREGUNTAS: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A7C45E-D98A-4110-B1BB-80FC4AA4F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s-CL" dirty="0"/>
              <a:t>¿Qué son las Reacciones químicas?</a:t>
            </a:r>
          </a:p>
          <a:p>
            <a:pPr marL="0" indent="0">
              <a:buNone/>
            </a:pPr>
            <a:r>
              <a:rPr lang="es-CL" dirty="0"/>
              <a:t>2. ¿Qué importancia tienen las Reacciones Químicas?</a:t>
            </a:r>
          </a:p>
          <a:p>
            <a:pPr marL="0" indent="0">
              <a:buNone/>
            </a:pPr>
            <a:r>
              <a:rPr lang="es-CL" dirty="0"/>
              <a:t>3. ¿Cuáles son los componentes de una Reacción Química? Defina cada una de ellos.</a:t>
            </a:r>
          </a:p>
          <a:p>
            <a:pPr marL="0" indent="0">
              <a:buNone/>
            </a:pPr>
            <a:r>
              <a:rPr lang="es-CL" dirty="0"/>
              <a:t>4. ¿Qué relación existe entre los cambios químicos y las reacciones químicas?</a:t>
            </a:r>
          </a:p>
          <a:p>
            <a:pPr marL="0" indent="0">
              <a:buNone/>
            </a:pPr>
            <a:r>
              <a:rPr lang="es-CL" dirty="0"/>
              <a:t>5. De acuerdo a la formación del Agua:</a:t>
            </a:r>
          </a:p>
          <a:p>
            <a:pPr marL="514350" indent="-514350">
              <a:buAutoNum type="alphaLcParenR"/>
            </a:pPr>
            <a:r>
              <a:rPr lang="es-CL" dirty="0"/>
              <a:t>¿De que forma se presenta el H y el O en la naturaleza?</a:t>
            </a:r>
          </a:p>
          <a:p>
            <a:pPr marL="0" indent="0">
              <a:buNone/>
            </a:pPr>
            <a:r>
              <a:rPr lang="es-CL" dirty="0"/>
              <a:t>b) De 2 moléculas de H</a:t>
            </a:r>
            <a:r>
              <a:rPr lang="es-CL" sz="1800" dirty="0"/>
              <a:t>2 </a:t>
            </a:r>
            <a:r>
              <a:rPr lang="es-CL" dirty="0"/>
              <a:t>cuántas moléculas de H</a:t>
            </a:r>
            <a:r>
              <a:rPr lang="es-CL" sz="1800" dirty="0"/>
              <a:t>2</a:t>
            </a:r>
            <a:r>
              <a:rPr lang="es-CL" dirty="0"/>
              <a:t>O se forman?</a:t>
            </a:r>
            <a:endParaRPr lang="es-CL" sz="1800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296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08DB1-929D-41EF-A571-06ABFA83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RESPONDA A LAS SIGUIENTES PREGUNTAS: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DF9837-C90E-47B8-A755-4204E2F7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c) ¿Cuándo una reacción química es irreversible?</a:t>
            </a:r>
          </a:p>
          <a:p>
            <a:pPr marL="0" indent="0">
              <a:buNone/>
            </a:pPr>
            <a:r>
              <a:rPr lang="es-CL" dirty="0"/>
              <a:t>d) ¿Cuánto átomos de oxígeno forman el oxígeno molecular?</a:t>
            </a:r>
          </a:p>
          <a:p>
            <a:pPr marL="0" indent="0">
              <a:buNone/>
            </a:pPr>
            <a:r>
              <a:rPr lang="es-CL" dirty="0"/>
              <a:t>e) ¿Por qué se produce gran cantidad de energía cuando se forma H</a:t>
            </a:r>
            <a:r>
              <a:rPr lang="es-CL" sz="1800" dirty="0"/>
              <a:t>2</a:t>
            </a:r>
            <a:r>
              <a:rPr lang="es-CL" dirty="0"/>
              <a:t>O?</a:t>
            </a:r>
          </a:p>
          <a:p>
            <a:pPr marL="0" indent="0">
              <a:buNone/>
            </a:pPr>
            <a:r>
              <a:rPr lang="es-CL" dirty="0"/>
              <a:t>6. ¿Qué aprendió de la clase de hoy?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No olvide enviar sus respuestas al correo:</a:t>
            </a:r>
            <a:r>
              <a:rPr lang="es-CL" b="1" dirty="0"/>
              <a:t> brunianto62@gmail.com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32597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395</Words>
  <Application>Microsoft Office PowerPoint</Application>
  <PresentationFormat>Panorámica</PresentationFormat>
  <Paragraphs>39</Paragraphs>
  <Slides>6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GUIA N°10: Introducción a las Reacciones Químicas</vt:lpstr>
      <vt:lpstr> LAS REACCIONES QUÍMICAS.</vt:lpstr>
      <vt:lpstr>¿QUÉ TIPO DE CAMBIOS OCURREN?</vt:lpstr>
      <vt:lpstr>OBSERVA QUÉ OCURRE CUANDO DOS ELEMENTOS DIFERENTES REACCIONAN ENTRE SI </vt:lpstr>
      <vt:lpstr> RESPONDA A LAS SIGUIENTES PREGUNTAS:</vt:lpstr>
      <vt:lpstr>RESPONDA A LAS SIGUIENTES PREGUNTAS: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Brunilda</dc:creator>
  <cp:lastModifiedBy>Padres</cp:lastModifiedBy>
  <cp:revision>27</cp:revision>
  <dcterms:created xsi:type="dcterms:W3CDTF">2020-05-21T16:04:12Z</dcterms:created>
  <dcterms:modified xsi:type="dcterms:W3CDTF">2020-05-31T00:25:22Z</dcterms:modified>
</cp:coreProperties>
</file>